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wmv" ContentType="video/x-ms-wmv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24.xml" ContentType="application/vnd.openxmlformats-officedocument.presentationml.tags+xml"/>
  <Override PartName="/ppt/tags/tag23.xml" ContentType="application/vnd.openxmlformats-officedocument.presentationml.tags+xml"/>
  <Override PartName="/ppt/tags/tag22.xml" ContentType="application/vnd.openxmlformats-officedocument.presentationml.tags+xml"/>
  <Override PartName="/ppt/tags/tag21.xml" ContentType="application/vnd.openxmlformats-officedocument.presentationml.tags+xml"/>
  <Override PartName="/ppt/tags/tag9.xml" ContentType="application/vnd.openxmlformats-officedocument.presentationml.tags+xml"/>
  <Override PartName="/ppt/tags/tag20.xml" ContentType="application/vnd.openxmlformats-officedocument.presentationml.tags+xml"/>
  <Override PartName="/ppt/tags/tag19.xml" ContentType="application/vnd.openxmlformats-officedocument.presentationml.tags+xml"/>
  <Override PartName="/ppt/tags/tag18.xml" ContentType="application/vnd.openxmlformats-officedocument.presentationml.tags+xml"/>
  <Override PartName="/ppt/tags/tag17.xml" ContentType="application/vnd.openxmlformats-officedocument.presentationml.tags+xml"/>
  <Override PartName="/ppt/tags/tag16.xml" ContentType="application/vnd.openxmlformats-officedocument.presentationml.tags+xml"/>
  <Override PartName="/ppt/tags/tag15.xml" ContentType="application/vnd.openxmlformats-officedocument.presentationml.tags+xml"/>
  <Override PartName="/ppt/tags/tag14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25.xml" ContentType="application/vnd.openxmlformats-officedocument.presentationml.tags+xml"/>
  <Override PartName="/ppt/tags/tag1.xml" ContentType="application/vnd.openxmlformats-officedocument.presentationml.tags+xml"/>
  <Override PartName="/ppt/tags/tag29.xml" ContentType="application/vnd.openxmlformats-officedocument.presentationml.tags+xml"/>
  <Override PartName="/ppt/tags/tag28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tags/tag32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424" r:id="rId3"/>
    <p:sldId id="375" r:id="rId4"/>
    <p:sldId id="509" r:id="rId5"/>
    <p:sldId id="510" r:id="rId6"/>
    <p:sldId id="511" r:id="rId7"/>
    <p:sldId id="376" r:id="rId8"/>
    <p:sldId id="382" r:id="rId9"/>
    <p:sldId id="381" r:id="rId10"/>
    <p:sldId id="387" r:id="rId11"/>
    <p:sldId id="388" r:id="rId12"/>
    <p:sldId id="389" r:id="rId13"/>
    <p:sldId id="519" r:id="rId14"/>
    <p:sldId id="471" r:id="rId15"/>
    <p:sldId id="512" r:id="rId16"/>
    <p:sldId id="392" r:id="rId17"/>
    <p:sldId id="393" r:id="rId18"/>
    <p:sldId id="513" r:id="rId19"/>
    <p:sldId id="518" r:id="rId20"/>
    <p:sldId id="514" r:id="rId21"/>
    <p:sldId id="515" r:id="rId22"/>
    <p:sldId id="516" r:id="rId23"/>
    <p:sldId id="521" r:id="rId24"/>
    <p:sldId id="395" r:id="rId25"/>
    <p:sldId id="398" r:id="rId26"/>
    <p:sldId id="399" r:id="rId27"/>
    <p:sldId id="400" r:id="rId28"/>
    <p:sldId id="401" r:id="rId29"/>
    <p:sldId id="402" r:id="rId30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96" autoAdjust="0"/>
    <p:restoredTop sz="75254" autoAdjust="0"/>
  </p:normalViewPr>
  <p:slideViewPr>
    <p:cSldViewPr>
      <p:cViewPr varScale="1">
        <p:scale>
          <a:sx n="79" d="100"/>
          <a:sy n="79" d="100"/>
        </p:scale>
        <p:origin x="1011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E2B80615-3765-4759-8F1D-0370A8713FAC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08552B05-11EE-4451-B7F7-DED06A8824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51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7755295-DBA5-453D-8CD7-B32EC09735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Fatigue</a:t>
            </a:r>
            <a:r>
              <a:rPr lang="en-US" baseline="0" dirty="0"/>
              <a:t> started from base of thread – stress concentrator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55295-DBA5-453D-8CD7-B32EC09735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901BE-B870-4EEC-AA1E-0CF729EDF689}" type="slidenum">
              <a:rPr lang="en-US"/>
              <a:pPr/>
              <a:t>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11-071-2</a:t>
            </a:r>
          </a:p>
        </p:txBody>
      </p:sp>
    </p:spTree>
    <p:extLst>
      <p:ext uri="{BB962C8B-B14F-4D97-AF65-F5344CB8AC3E}">
        <p14:creationId xmlns:p14="http://schemas.microsoft.com/office/powerpoint/2010/main" val="329610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D59AA-58B7-411E-A2E4-7283FA645C41}" type="slidenum">
              <a:rPr lang="en-US"/>
              <a:pPr/>
              <a:t>8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09-191-3</a:t>
            </a:r>
          </a:p>
        </p:txBody>
      </p:sp>
    </p:spTree>
    <p:extLst>
      <p:ext uri="{BB962C8B-B14F-4D97-AF65-F5344CB8AC3E}">
        <p14:creationId xmlns:p14="http://schemas.microsoft.com/office/powerpoint/2010/main" val="1080215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4AF2C-9FB5-4CEF-8980-8A8D570414BE}" type="slidenum">
              <a:rPr lang="en-US"/>
              <a:pPr/>
              <a:t>10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09-04a-b</a:t>
            </a:r>
          </a:p>
        </p:txBody>
      </p:sp>
    </p:spTree>
    <p:extLst>
      <p:ext uri="{BB962C8B-B14F-4D97-AF65-F5344CB8AC3E}">
        <p14:creationId xmlns:p14="http://schemas.microsoft.com/office/powerpoint/2010/main" val="365642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E32CB-6A99-4252-B446-F279667821A1}" type="slidenum">
              <a:rPr lang="en-US"/>
              <a:pPr/>
              <a:t>15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11-03</a:t>
            </a:r>
          </a:p>
        </p:txBody>
      </p:sp>
    </p:spTree>
    <p:extLst>
      <p:ext uri="{BB962C8B-B14F-4D97-AF65-F5344CB8AC3E}">
        <p14:creationId xmlns:p14="http://schemas.microsoft.com/office/powerpoint/2010/main" val="56283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901BE-B870-4EEC-AA1E-0CF729EDF689}" type="slidenum">
              <a:rPr lang="en-US"/>
              <a:pPr/>
              <a:t>16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11-071-2</a:t>
            </a:r>
          </a:p>
        </p:txBody>
      </p:sp>
    </p:spTree>
    <p:extLst>
      <p:ext uri="{BB962C8B-B14F-4D97-AF65-F5344CB8AC3E}">
        <p14:creationId xmlns:p14="http://schemas.microsoft.com/office/powerpoint/2010/main" val="425008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E32CB-6A99-4252-B446-F279667821A1}" type="slidenum">
              <a:rPr lang="en-US"/>
              <a:pPr/>
              <a:t>22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11-03</a:t>
            </a:r>
          </a:p>
        </p:txBody>
      </p:sp>
    </p:spTree>
    <p:extLst>
      <p:ext uri="{BB962C8B-B14F-4D97-AF65-F5344CB8AC3E}">
        <p14:creationId xmlns:p14="http://schemas.microsoft.com/office/powerpoint/2010/main" val="3814534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D62A7-439C-4F21-9456-5D31F986A7F4}" type="slidenum">
              <a:rPr lang="en-US"/>
              <a:pPr/>
              <a:t>23</a:t>
            </a:fld>
            <a:endParaRPr lang="en-U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802187" cy="3600450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4560570"/>
            <a:ext cx="5364480" cy="4320540"/>
          </a:xfrm>
        </p:spPr>
        <p:txBody>
          <a:bodyPr/>
          <a:lstStyle/>
          <a:p>
            <a:r>
              <a:rPr lang="en-US"/>
              <a:t>Figure: 11-04</a:t>
            </a:r>
          </a:p>
        </p:txBody>
      </p:sp>
    </p:spTree>
    <p:extLst>
      <p:ext uri="{BB962C8B-B14F-4D97-AF65-F5344CB8AC3E}">
        <p14:creationId xmlns:p14="http://schemas.microsoft.com/office/powerpoint/2010/main" val="4211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83C622-F23F-45EB-870F-D8048CC8EB5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00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30E6-2330-4C3F-A62C-FD101970A38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0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299CE-DE0E-4C29-B019-D4B7EB73E5E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643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7218C-F1F4-4430-8D6C-89E7D735322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9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A5F4B-8717-4CF5-83CB-5F11B696B89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87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30E99-322A-4367-A8C1-3D84ACBBE01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7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10346-6193-4EA6-9EDF-D169FC1908D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95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BA663B-1291-45CA-A1C4-1E98D0610C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4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71CAA-2E17-41D6-B6E1-3DBA7DA0201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9B43E4-4E72-4182-A6FF-34B124D0A98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588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A7687-8F4E-486F-8A17-0E4F6272DA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1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676A759-E809-4609-9221-E07875DBF66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09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mv"/><Relationship Id="rId7" Type="http://schemas.openxmlformats.org/officeDocument/2006/relationships/image" Target="../media/image2.png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wm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3" Type="http://schemas.openxmlformats.org/officeDocument/2006/relationships/tags" Target="../tags/tag10.xml"/><Relationship Id="rId21" Type="http://schemas.openxmlformats.org/officeDocument/2006/relationships/oleObject" Target="../embeddings/oleObject1.bin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image" Target="../media/image19.wmf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oleObject" Target="../embeddings/oleObject2.bin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26.emf"/><Relationship Id="rId2" Type="http://schemas.openxmlformats.org/officeDocument/2006/relationships/tags" Target="../tags/tag27.xml"/><Relationship Id="rId1" Type="http://schemas.openxmlformats.org/officeDocument/2006/relationships/vmlDrawing" Target="../drawings/vmlDrawing3.vml"/><Relationship Id="rId6" Type="http://schemas.openxmlformats.org/officeDocument/2006/relationships/tags" Target="../tags/tag31.xml"/><Relationship Id="rId11" Type="http://schemas.openxmlformats.org/officeDocument/2006/relationships/image" Target="../media/image24.wmf"/><Relationship Id="rId5" Type="http://schemas.openxmlformats.org/officeDocument/2006/relationships/tags" Target="../tags/tag30.xml"/><Relationship Id="rId10" Type="http://schemas.openxmlformats.org/officeDocument/2006/relationships/oleObject" Target="../embeddings/oleObject4.bin"/><Relationship Id="rId4" Type="http://schemas.openxmlformats.org/officeDocument/2006/relationships/tags" Target="../tags/tag29.xml"/><Relationship Id="rId9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4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6.wmf"/><Relationship Id="rId4" Type="http://schemas.openxmlformats.org/officeDocument/2006/relationships/image" Target="../media/image37.jpeg"/><Relationship Id="rId9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4.jpeg"/><Relationship Id="rId4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T_Test_-_Part_3.mpg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1772" y="1219200"/>
            <a:ext cx="4673600" cy="3505200"/>
          </a:xfrm>
          <a:prstGeom prst="rect">
            <a:avLst/>
          </a:prstGeom>
        </p:spPr>
      </p:pic>
      <p:pic>
        <p:nvPicPr>
          <p:cNvPr id="2" name="fatigue test turbine blade.gif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772329" y="2973572"/>
            <a:ext cx="4339771" cy="3505200"/>
          </a:xfrm>
          <a:prstGeom prst="rect">
            <a:avLst/>
          </a:prstGeom>
        </p:spPr>
      </p:pic>
      <p:pic>
        <p:nvPicPr>
          <p:cNvPr id="270338" name="Picture 2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33"/>
          <a:stretch/>
        </p:blipFill>
        <p:spPr bwMode="auto">
          <a:xfrm>
            <a:off x="-10633" y="1772"/>
            <a:ext cx="857016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16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224EBD4B-E6E8-494C-A071-6F12D8D442C2}" type="slidenum">
              <a:rPr lang="en-US"/>
              <a:pPr/>
              <a:t>10</a:t>
            </a:fld>
            <a:endParaRPr lang="en-US"/>
          </a:p>
        </p:txBody>
      </p:sp>
      <p:pic>
        <p:nvPicPr>
          <p:cNvPr id="156674" name="Picture 2" descr="fg09_04a-b"/>
          <p:cNvPicPr>
            <a:picLocks noChangeAspect="1" noChangeArrowheads="1"/>
          </p:cNvPicPr>
          <p:nvPr/>
        </p:nvPicPr>
        <p:blipFill>
          <a:blip r:embed="rId3" cstate="print"/>
          <a:srcRect l="-3729" t="-1480" r="96313" b="5922"/>
          <a:stretch>
            <a:fillRect/>
          </a:stretch>
        </p:blipFill>
        <p:spPr bwMode="auto">
          <a:xfrm>
            <a:off x="4191000" y="3657600"/>
            <a:ext cx="609600" cy="29718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pic>
        <p:nvPicPr>
          <p:cNvPr id="156676" name="Picture 4" descr="fg09_04a-b"/>
          <p:cNvPicPr>
            <a:picLocks noChangeAspect="1" noChangeArrowheads="1"/>
          </p:cNvPicPr>
          <p:nvPr/>
        </p:nvPicPr>
        <p:blipFill>
          <a:blip r:embed="rId3" cstate="print"/>
          <a:srcRect l="49940" t="970" b="1022"/>
          <a:stretch>
            <a:fillRect/>
          </a:stretch>
        </p:blipFill>
        <p:spPr bwMode="auto">
          <a:xfrm>
            <a:off x="4876800" y="3657600"/>
            <a:ext cx="4114800" cy="30480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pic>
        <p:nvPicPr>
          <p:cNvPr id="156677" name="Picture 5" descr="fg09_0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105400" cy="3446463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4724400" y="6248400"/>
            <a:ext cx="2286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6248400" y="685800"/>
            <a:ext cx="18938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Some real </a:t>
            </a:r>
          </a:p>
          <a:p>
            <a:r>
              <a:rPr lang="en-US" sz="2400" b="1"/>
              <a:t>fatigue data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09f3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447800"/>
            <a:ext cx="49530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381000"/>
            <a:ext cx="2846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Mean stress effect</a:t>
            </a:r>
          </a:p>
        </p:txBody>
      </p:sp>
      <p:sp>
        <p:nvSpPr>
          <p:cNvPr id="337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c09f31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6172200" y="1371600"/>
            <a:ext cx="20589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Higher </a:t>
            </a:r>
            <a:r>
              <a:rPr lang="en-US">
                <a:latin typeface="Symbol" pitchFamily="18" charset="2"/>
              </a:rPr>
              <a:t>s</a:t>
            </a:r>
            <a:r>
              <a:rPr lang="en-US" sz="2400" i="1" baseline="-25000"/>
              <a:t>m</a:t>
            </a:r>
            <a:r>
              <a:rPr lang="en-US"/>
              <a:t> gives </a:t>
            </a:r>
          </a:p>
          <a:p>
            <a:pPr>
              <a:lnSpc>
                <a:spcPct val="120000"/>
              </a:lnSpc>
            </a:pPr>
            <a:r>
              <a:rPr lang="en-US"/>
              <a:t>more tension </a:t>
            </a:r>
          </a:p>
          <a:p>
            <a:pPr>
              <a:lnSpc>
                <a:spcPct val="120000"/>
              </a:lnSpc>
            </a:pPr>
            <a:r>
              <a:rPr lang="en-US"/>
              <a:t>and shorter life.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45DF-EF15-4CBC-B640-AB0770790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8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5" name="Rectangle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2133600"/>
            <a:ext cx="3048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Rectangle 1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316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1" name="Rectangle 1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316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392" name="Rectangle 1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429000" y="457200"/>
            <a:ext cx="320675" cy="238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5" name="Text Box 19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685800"/>
            <a:ext cx="377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sng"/>
              <a:t>Stress intensity factor</a:t>
            </a:r>
            <a:r>
              <a:rPr lang="en-US" sz="2400" b="1"/>
              <a:t>, </a:t>
            </a:r>
            <a:r>
              <a:rPr lang="en-US" sz="2400" b="1" i="1"/>
              <a:t>K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9600" y="1474788"/>
            <a:ext cx="7880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The stresses near the crack are proportional to </a:t>
            </a:r>
            <a:r>
              <a:rPr lang="en-US" i="1"/>
              <a:t>K</a:t>
            </a:r>
            <a:r>
              <a:rPr lang="en-US"/>
              <a:t>. So the magnitude </a:t>
            </a:r>
          </a:p>
          <a:p>
            <a:pPr>
              <a:lnSpc>
                <a:spcPct val="120000"/>
              </a:lnSpc>
            </a:pPr>
            <a:r>
              <a:rPr lang="en-US"/>
              <a:t>of </a:t>
            </a:r>
            <a:r>
              <a:rPr lang="en-US" i="1"/>
              <a:t>K</a:t>
            </a:r>
            <a:r>
              <a:rPr lang="en-US"/>
              <a:t> is a measure of the severity of a crack situation.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69925" y="2754313"/>
            <a:ext cx="7032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K</a:t>
            </a:r>
            <a:r>
              <a:rPr lang="en-US"/>
              <a:t> depends on the geometry, the stress, and the crack length:</a:t>
            </a:r>
          </a:p>
        </p:txBody>
      </p:sp>
      <p:sp>
        <p:nvSpPr>
          <p:cNvPr id="101399" name="Rectangle 2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0" y="2865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1400" name="Text Box 2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22325" y="5040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1401" name="Line 2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3657600" y="41148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402" name="Line 2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H="1" flipV="1">
            <a:off x="4038600" y="4038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403" name="Line 27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H="1" flipV="1">
            <a:off x="4724400" y="3962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1404" name="Text Box 2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71800" y="4648200"/>
            <a:ext cx="1241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geometry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572000" y="4495800"/>
            <a:ext cx="86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stress</a:t>
            </a:r>
          </a:p>
        </p:txBody>
      </p:sp>
      <p:sp>
        <p:nvSpPr>
          <p:cNvPr id="101406" name="Text Box 3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191000"/>
            <a:ext cx="155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crack length</a:t>
            </a:r>
          </a:p>
        </p:txBody>
      </p:sp>
      <p:sp>
        <p:nvSpPr>
          <p:cNvPr id="101408" name="Rectangle 3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32654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1407" name="Object 3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971800" y="3657600"/>
          <a:ext cx="1752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0" name="Equation" r:id="rId21" imgW="1397000" imgH="330200" progId="Equation.3">
                  <p:embed/>
                </p:oleObj>
              </mc:Choice>
              <mc:Fallback>
                <p:oleObj name="Equation" r:id="rId21" imgW="1397000" imgH="330200" progId="Equation.3">
                  <p:embed/>
                  <p:pic>
                    <p:nvPicPr>
                      <p:cNvPr id="1014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17526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Recall from fracture mechanics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2687638" y="5443538"/>
          <a:ext cx="3311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341" name="Equation" r:id="rId23" imgW="914400" imgH="253800" progId="Equation.3">
                  <p:embed/>
                </p:oleObj>
              </mc:Choice>
              <mc:Fallback>
                <p:oleObj name="Equation" r:id="rId23" imgW="914400" imgH="2538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5443538"/>
                        <a:ext cx="33115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35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5"/>
          <p:cNvSpPr>
            <a:spLocks noGrp="1"/>
          </p:cNvSpPr>
          <p:nvPr>
            <p:ph type="title"/>
          </p:nvPr>
        </p:nvSpPr>
        <p:spPr>
          <a:xfrm>
            <a:off x="457200" y="195263"/>
            <a:ext cx="8229600" cy="1143000"/>
          </a:xfrm>
        </p:spPr>
        <p:txBody>
          <a:bodyPr/>
          <a:lstStyle/>
          <a:p>
            <a:r>
              <a:rPr lang="en-US" sz="3600"/>
              <a:t>Fatigue Loading of Cracked Components</a:t>
            </a:r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1503363" y="1770063"/>
            <a:ext cx="61372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Fatigue crack growth is studied by cyclically</a:t>
            </a:r>
          </a:p>
          <a:p>
            <a:pPr algn="ctr"/>
            <a:r>
              <a:rPr lang="en-US" sz="2400"/>
              <a:t>loading specimens containing a sharp crack</a:t>
            </a:r>
          </a:p>
        </p:txBody>
      </p:sp>
      <p:sp>
        <p:nvSpPr>
          <p:cNvPr id="22534" name="TextBox 8"/>
          <p:cNvSpPr txBox="1">
            <a:spLocks noChangeArrowheads="1"/>
          </p:cNvSpPr>
          <p:nvPr/>
        </p:nvSpPr>
        <p:spPr bwMode="auto">
          <a:xfrm>
            <a:off x="4830763" y="3013075"/>
            <a:ext cx="3998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/>
              <a:t>Cyclic stress intensity range</a:t>
            </a:r>
          </a:p>
        </p:txBody>
      </p:sp>
      <p:sp>
        <p:nvSpPr>
          <p:cNvPr id="22535" name="TextBox 9"/>
          <p:cNvSpPr txBox="1">
            <a:spLocks noChangeArrowheads="1"/>
          </p:cNvSpPr>
          <p:nvPr/>
        </p:nvSpPr>
        <p:spPr bwMode="auto">
          <a:xfrm>
            <a:off x="5275263" y="4733925"/>
            <a:ext cx="3048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/>
              <a:t>The range ΔK increases</a:t>
            </a:r>
          </a:p>
          <a:p>
            <a:r>
              <a:rPr lang="en-US" sz="2000"/>
              <a:t>with time under constant</a:t>
            </a:r>
          </a:p>
          <a:p>
            <a:r>
              <a:rPr lang="en-US" sz="2000"/>
              <a:t>cyclic stress because the </a:t>
            </a:r>
          </a:p>
          <a:p>
            <a:r>
              <a:rPr lang="en-US" sz="2000"/>
              <a:t>crack grows in length</a:t>
            </a:r>
          </a:p>
        </p:txBody>
      </p:sp>
      <p:pic>
        <p:nvPicPr>
          <p:cNvPr id="251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44864"/>
            <a:ext cx="401955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22" y="2763814"/>
            <a:ext cx="4619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52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fg11_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4829175" cy="63246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5410200" y="4419600"/>
          <a:ext cx="17367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6" name="Equation" r:id="rId5" imgW="1739900" imgH="673100" progId="Equation.3">
                  <p:embed/>
                </p:oleObj>
              </mc:Choice>
              <mc:Fallback>
                <p:oleObj name="Equation" r:id="rId5" imgW="1739900" imgH="673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19600"/>
                        <a:ext cx="17367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5181600" y="304800"/>
            <a:ext cx="348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Crack growth behavior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5257800" y="1066800"/>
            <a:ext cx="349885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/>
              <a:t>When measured over a wide </a:t>
            </a:r>
          </a:p>
          <a:p>
            <a:pPr>
              <a:lnSpc>
                <a:spcPct val="120000"/>
              </a:lnSpc>
            </a:pPr>
            <a:r>
              <a:rPr lang="en-US" sz="1800"/>
              <a:t>range, crack growth rates </a:t>
            </a:r>
            <a:r>
              <a:rPr lang="en-US" sz="1800" i="1"/>
              <a:t>da/dN</a:t>
            </a:r>
            <a:r>
              <a:rPr lang="en-US" sz="1800"/>
              <a:t> </a:t>
            </a:r>
          </a:p>
          <a:p>
            <a:pPr>
              <a:lnSpc>
                <a:spcPct val="120000"/>
              </a:lnSpc>
            </a:pPr>
            <a:r>
              <a:rPr lang="en-US" sz="1800"/>
              <a:t>become very slow at low </a:t>
            </a:r>
            <a:r>
              <a:rPr lang="en-US" sz="1800">
                <a:latin typeface="Symbol" pitchFamily="18" charset="2"/>
              </a:rPr>
              <a:t>D</a:t>
            </a:r>
            <a:r>
              <a:rPr lang="en-US" sz="1800" i="1"/>
              <a:t>K</a:t>
            </a:r>
            <a:r>
              <a:rPr lang="en-US" sz="1800"/>
              <a:t>, </a:t>
            </a:r>
          </a:p>
          <a:p>
            <a:pPr>
              <a:lnSpc>
                <a:spcPct val="120000"/>
              </a:lnSpc>
            </a:pPr>
            <a:r>
              <a:rPr lang="en-US" sz="1800"/>
              <a:t>and at high </a:t>
            </a:r>
            <a:r>
              <a:rPr lang="en-US" sz="1800">
                <a:latin typeface="Symbol" pitchFamily="18" charset="2"/>
              </a:rPr>
              <a:t>D</a:t>
            </a:r>
            <a:r>
              <a:rPr lang="en-US" sz="1800" i="1"/>
              <a:t>K</a:t>
            </a:r>
            <a:r>
              <a:rPr lang="en-US" sz="1800"/>
              <a:t> transition to </a:t>
            </a:r>
          </a:p>
          <a:p>
            <a:pPr>
              <a:lnSpc>
                <a:spcPct val="120000"/>
              </a:lnSpc>
            </a:pPr>
            <a:r>
              <a:rPr lang="en-US" sz="1800"/>
              <a:t>unstable behavior due to the </a:t>
            </a:r>
          </a:p>
          <a:p>
            <a:pPr>
              <a:lnSpc>
                <a:spcPct val="120000"/>
              </a:lnSpc>
            </a:pPr>
            <a:r>
              <a:rPr lang="en-US" sz="1800"/>
              <a:t>beginning of brittle fracture or </a:t>
            </a:r>
          </a:p>
          <a:p>
            <a:pPr>
              <a:lnSpc>
                <a:spcPct val="120000"/>
              </a:lnSpc>
            </a:pPr>
            <a:r>
              <a:rPr lang="en-US" sz="1800"/>
              <a:t>gross yielding. A power </a:t>
            </a:r>
          </a:p>
          <a:p>
            <a:pPr>
              <a:lnSpc>
                <a:spcPct val="120000"/>
              </a:lnSpc>
            </a:pPr>
            <a:r>
              <a:rPr lang="en-US" sz="1800"/>
              <a:t>relationship applies except near</a:t>
            </a:r>
          </a:p>
          <a:p>
            <a:pPr>
              <a:lnSpc>
                <a:spcPct val="120000"/>
              </a:lnSpc>
            </a:pPr>
            <a:r>
              <a:rPr lang="en-US" sz="1800"/>
              <a:t>either extreme.</a:t>
            </a:r>
          </a:p>
          <a:p>
            <a:pPr>
              <a:lnSpc>
                <a:spcPct val="120000"/>
              </a:lnSpc>
            </a:pPr>
            <a:endParaRPr lang="en-US" sz="1800"/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5410200" y="5410200"/>
            <a:ext cx="1998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m</a:t>
            </a:r>
            <a:r>
              <a:rPr lang="en-US"/>
              <a:t> </a:t>
            </a:r>
            <a:r>
              <a:rPr lang="en-US">
                <a:cs typeface="Arial" charset="0"/>
              </a:rPr>
              <a:t>≈ 3 for metals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434340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fg11_071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676400"/>
            <a:ext cx="7772400" cy="446405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517525" y="192088"/>
            <a:ext cx="451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Fatigue crack growth rate test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517525" y="723900"/>
            <a:ext cx="8380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Cyclic loading is applied to a material sample so as to grow a crack, with </a:t>
            </a:r>
          </a:p>
          <a:p>
            <a:pPr>
              <a:lnSpc>
                <a:spcPct val="120000"/>
              </a:lnSpc>
            </a:pPr>
            <a:r>
              <a:rPr lang="en-US"/>
              <a:t>the increasing length of the crack being measured.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434340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381000"/>
            <a:ext cx="883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Example Problem</a:t>
            </a:r>
            <a:r>
              <a:rPr lang="en-US" sz="2400" dirty="0">
                <a:solidFill>
                  <a:srgbClr val="000000"/>
                </a:solidFill>
              </a:rPr>
              <a:t>:  A polystyrene ruler is loaded as a cantilever with a cyclic force that varies from 0 to 10 N. 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lphaLcParenBoth"/>
            </a:pPr>
            <a:r>
              <a:rPr lang="en-US" sz="2400" dirty="0">
                <a:solidFill>
                  <a:srgbClr val="000000"/>
                </a:solidFill>
              </a:rPr>
              <a:t>What depth of transverse crack is needed at the base of the cantilever for fast fracture to occur when the end force is 10 N? </a:t>
            </a:r>
          </a:p>
          <a:p>
            <a:pPr marL="457200" indent="-457200">
              <a:buFontTx/>
              <a:buAutoNum type="alphaLcParenBoth"/>
            </a:pPr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lphaLcParenBoth"/>
            </a:pPr>
            <a:r>
              <a:rPr lang="en-US" sz="2400" dirty="0">
                <a:solidFill>
                  <a:srgbClr val="000000"/>
                </a:solidFill>
              </a:rPr>
              <a:t>If the ruler has an initial transverse scratch of depth 0.1 mm, how many cycles of the force will it take before the ruler breaks?  </a:t>
            </a:r>
          </a:p>
          <a:p>
            <a:pPr marL="457200" indent="-457200">
              <a:buFontTx/>
              <a:buAutoNum type="alphaLcParenBoth"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For this problem assume n = 4 and C = 5 x 10</a:t>
            </a:r>
            <a:r>
              <a:rPr lang="en-US" sz="2400" baseline="30000" dirty="0">
                <a:solidFill>
                  <a:srgbClr val="000000"/>
                </a:solidFill>
              </a:rPr>
              <a:t>-6</a:t>
            </a:r>
            <a:r>
              <a:rPr lang="en-US" sz="2400" dirty="0">
                <a:solidFill>
                  <a:srgbClr val="000000"/>
                </a:solidFill>
              </a:rPr>
              <a:t> when 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 is in </a:t>
            </a:r>
            <a:r>
              <a:rPr lang="en-US" sz="2400" dirty="0" err="1">
                <a:solidFill>
                  <a:srgbClr val="000000"/>
                </a:solidFill>
                <a:sym typeface="Symbol"/>
              </a:rPr>
              <a:t>MPa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.  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6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1" name="Picture 7" descr="fg08_13a-b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 l="12500" r="61363" b="68344"/>
          <a:stretch>
            <a:fillRect/>
          </a:stretch>
        </p:blipFill>
        <p:spPr bwMode="auto">
          <a:xfrm>
            <a:off x="762000" y="381000"/>
            <a:ext cx="1752600" cy="199707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08552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71800" y="609600"/>
            <a:ext cx="558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Single-edge-cracked plate in bending</a:t>
            </a:r>
          </a:p>
        </p:txBody>
      </p:sp>
      <p:sp>
        <p:nvSpPr>
          <p:cNvPr id="108554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14747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029200" y="1295400"/>
          <a:ext cx="3962400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46" name="Equation" r:id="rId10" imgW="4762500" imgH="3911600" progId="Equation.3">
                  <p:embed/>
                </p:oleObj>
              </mc:Choice>
              <mc:Fallback>
                <p:oleObj name="Equation" r:id="rId10" imgW="4762500" imgH="391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95400"/>
                        <a:ext cx="3962400" cy="325278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8555" name="Picture 1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2862263"/>
            <a:ext cx="5387975" cy="3995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8556" name="Rectangle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0600" y="1600200"/>
            <a:ext cx="1295400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3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1" y="3810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Example Problem</a:t>
            </a:r>
            <a:r>
              <a:rPr lang="en-US" sz="2400" dirty="0">
                <a:solidFill>
                  <a:srgbClr val="000000"/>
                </a:solidFill>
              </a:rPr>
              <a:t>:  A polystyrene ruler is loaded as a cantilever with a cyclic force that varies from 0 to 10 N. 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Tx/>
              <a:buAutoNum type="alphaLcParenBoth"/>
            </a:pPr>
            <a:r>
              <a:rPr lang="en-US" sz="2400" dirty="0">
                <a:solidFill>
                  <a:srgbClr val="000000"/>
                </a:solidFill>
              </a:rPr>
              <a:t>What depth of transverse crack is needed at the base of the cantilever for fast fracture to occur when the end force is 10 N? </a:t>
            </a:r>
          </a:p>
        </p:txBody>
      </p:sp>
      <p:pic>
        <p:nvPicPr>
          <p:cNvPr id="260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609850"/>
            <a:ext cx="32956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0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3714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0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689324"/>
            <a:ext cx="29337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363" y="5292774"/>
            <a:ext cx="5648873" cy="85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85800" y="762000"/>
            <a:ext cx="306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Fatigue of materials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668079" y="1524000"/>
            <a:ext cx="7431843" cy="190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u="sng" dirty="0"/>
              <a:t>Fatigue</a:t>
            </a:r>
            <a:r>
              <a:rPr lang="en-US" dirty="0"/>
              <a:t> is failure due to cyclic loading. A microscopic crack can</a:t>
            </a:r>
          </a:p>
          <a:p>
            <a:pPr>
              <a:lnSpc>
                <a:spcPct val="120000"/>
              </a:lnSpc>
            </a:pPr>
            <a:r>
              <a:rPr lang="en-US" dirty="0"/>
              <a:t>initiate from a flaw in the material or surface scratch, grow to </a:t>
            </a:r>
          </a:p>
          <a:p>
            <a:pPr>
              <a:lnSpc>
                <a:spcPct val="120000"/>
              </a:lnSpc>
            </a:pPr>
            <a:r>
              <a:rPr lang="en-US" dirty="0"/>
              <a:t>a macroscopic size, and finally lead to complete failure of an </a:t>
            </a:r>
          </a:p>
          <a:p>
            <a:pPr>
              <a:lnSpc>
                <a:spcPct val="120000"/>
              </a:lnSpc>
            </a:pPr>
            <a:r>
              <a:rPr lang="en-US" dirty="0"/>
              <a:t>engineering component.  If a relatively large flaw is present, the </a:t>
            </a:r>
          </a:p>
          <a:p>
            <a:pPr>
              <a:lnSpc>
                <a:spcPct val="120000"/>
              </a:lnSpc>
            </a:pPr>
            <a:r>
              <a:rPr lang="en-US" dirty="0"/>
              <a:t>fatigue life may be greatly reduced.</a:t>
            </a:r>
          </a:p>
        </p:txBody>
      </p:sp>
      <p:pic>
        <p:nvPicPr>
          <p:cNvPr id="4" name="Picture 15" descr="u009-001-Y7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80" y="3733801"/>
            <a:ext cx="4270159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0"/>
            <a:ext cx="883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(b)  If the ruler has an initial transverse scratch of depth 0.1 mm, how many cycles of the force will it take before the ruler breaks?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this problem assume n = 4 and C = 5 x 10</a:t>
            </a:r>
            <a:r>
              <a:rPr lang="en-US" sz="2400" baseline="30000" dirty="0">
                <a:solidFill>
                  <a:srgbClr val="000000"/>
                </a:solidFill>
              </a:rPr>
              <a:t>-6</a:t>
            </a:r>
            <a:r>
              <a:rPr lang="en-US" sz="2400" dirty="0">
                <a:solidFill>
                  <a:srgbClr val="000000"/>
                </a:solidFill>
              </a:rPr>
              <a:t> when 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 is in </a:t>
            </a:r>
            <a:r>
              <a:rPr lang="en-US" sz="2400" dirty="0" err="1">
                <a:solidFill>
                  <a:srgbClr val="000000"/>
                </a:solidFill>
                <a:sym typeface="Symbol"/>
              </a:rPr>
              <a:t>MPa</a:t>
            </a:r>
            <a:r>
              <a:rPr lang="en-US" sz="2400" dirty="0">
                <a:solidFill>
                  <a:srgbClr val="000000"/>
                </a:solidFill>
                <a:sym typeface="Symbol"/>
              </a:rPr>
              <a:t>.  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0"/>
            <a:ext cx="60198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1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4448175"/>
            <a:ext cx="62579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9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Fatigue Damage and Cracking</a:t>
            </a:r>
          </a:p>
        </p:txBody>
      </p:sp>
      <p:pic>
        <p:nvPicPr>
          <p:cNvPr id="25605" name="Picture 16" descr="f009-009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1223"/>
            <a:ext cx="5428038" cy="393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6"/>
          <p:cNvSpPr txBox="1">
            <a:spLocks noChangeArrowheads="1"/>
          </p:cNvSpPr>
          <p:nvPr/>
        </p:nvSpPr>
        <p:spPr bwMode="auto">
          <a:xfrm>
            <a:off x="5400675" y="2228850"/>
            <a:ext cx="352107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During high-cycle fatigue the</a:t>
            </a:r>
          </a:p>
          <a:p>
            <a:r>
              <a:rPr lang="en-US">
                <a:solidFill>
                  <a:srgbClr val="000000"/>
                </a:solidFill>
              </a:rPr>
              <a:t>tension cycle produces a tiny</a:t>
            </a:r>
          </a:p>
          <a:p>
            <a:r>
              <a:rPr lang="en-US">
                <a:solidFill>
                  <a:srgbClr val="000000"/>
                </a:solidFill>
              </a:rPr>
              <a:t>plastic zone which is folded </a:t>
            </a:r>
          </a:p>
          <a:p>
            <a:r>
              <a:rPr lang="en-US">
                <a:solidFill>
                  <a:srgbClr val="000000"/>
                </a:solidFill>
              </a:rPr>
              <a:t>forward during compression</a:t>
            </a:r>
          </a:p>
          <a:p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During low-cycle fatigue the</a:t>
            </a:r>
          </a:p>
          <a:p>
            <a:r>
              <a:rPr lang="en-US">
                <a:solidFill>
                  <a:srgbClr val="000000"/>
                </a:solidFill>
              </a:rPr>
              <a:t>plastic zone is large enough</a:t>
            </a:r>
          </a:p>
          <a:p>
            <a:r>
              <a:rPr lang="en-US">
                <a:solidFill>
                  <a:srgbClr val="000000"/>
                </a:solidFill>
              </a:rPr>
              <a:t>for voids to nucleate and </a:t>
            </a:r>
          </a:p>
          <a:p>
            <a:r>
              <a:rPr lang="en-US">
                <a:solidFill>
                  <a:srgbClr val="000000"/>
                </a:solidFill>
              </a:rPr>
              <a:t>coalesce which advances the</a:t>
            </a:r>
          </a:p>
          <a:p>
            <a:r>
              <a:rPr lang="en-US">
                <a:solidFill>
                  <a:srgbClr val="000000"/>
                </a:solidFill>
              </a:rPr>
              <a:t>crack</a:t>
            </a:r>
          </a:p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4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fg11_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52400"/>
            <a:ext cx="4829175" cy="63246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5181600" y="304800"/>
            <a:ext cx="3810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/>
              <a:t>Review: Crack growth behavior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434340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  <p:pic>
        <p:nvPicPr>
          <p:cNvPr id="270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23" y="2514600"/>
            <a:ext cx="5562600" cy="3343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4994866" y="3429000"/>
          <a:ext cx="17367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2" name="Equation" r:id="rId6" imgW="1739900" imgH="673100" progId="Equation.3">
                  <p:embed/>
                </p:oleObj>
              </mc:Choice>
              <mc:Fallback>
                <p:oleObj name="Equation" r:id="rId6" imgW="1739900" imgH="673100" progId="Equation.3">
                  <p:embed/>
                  <p:pic>
                    <p:nvPicPr>
                      <p:cNvPr id="161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4866" y="3429000"/>
                        <a:ext cx="17367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41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 descr="fg11_0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685800"/>
            <a:ext cx="4922838" cy="54864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6019800" y="2057400"/>
          <a:ext cx="17367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6" name="Equation" r:id="rId5" imgW="1739900" imgH="673100" progId="Equation.3">
                  <p:embed/>
                </p:oleObj>
              </mc:Choice>
              <mc:Fallback>
                <p:oleObj name="Equation" r:id="rId5" imgW="1739900" imgH="673100" progId="Equation.3">
                  <p:embed/>
                  <p:pic>
                    <p:nvPicPr>
                      <p:cNvPr id="171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57400"/>
                        <a:ext cx="1736725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6019800" y="2971800"/>
          <a:ext cx="21113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7" name="Equation" r:id="rId7" imgW="2108200" imgH="787400" progId="Equation.3">
                  <p:embed/>
                </p:oleObj>
              </mc:Choice>
              <mc:Fallback>
                <p:oleObj name="Equation" r:id="rId7" imgW="2108200" imgH="787400" progId="Equation.3">
                  <p:embed/>
                  <p:pic>
                    <p:nvPicPr>
                      <p:cNvPr id="171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21113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533400" y="152400"/>
            <a:ext cx="4303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/>
              <a:t>R</a:t>
            </a:r>
            <a:r>
              <a:rPr lang="en-US" sz="2400" b="1"/>
              <a:t>-ratio (mean stress) effects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5410200" y="228600"/>
            <a:ext cx="3344863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most common tests </a:t>
            </a:r>
          </a:p>
          <a:p>
            <a:r>
              <a:rPr lang="en-US" dirty="0"/>
              <a:t>employ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cs typeface="Arial" charset="0"/>
              </a:rPr>
              <a:t>≈ 0.  Behavior at</a:t>
            </a:r>
          </a:p>
          <a:p>
            <a:r>
              <a:rPr lang="en-US" dirty="0"/>
              <a:t>various </a:t>
            </a:r>
            <a:r>
              <a:rPr lang="en-US" i="1" dirty="0"/>
              <a:t>R</a:t>
            </a:r>
            <a:r>
              <a:rPr lang="en-US" dirty="0"/>
              <a:t> can be included </a:t>
            </a:r>
          </a:p>
          <a:p>
            <a:r>
              <a:rPr lang="en-US" dirty="0"/>
              <a:t>by considering </a:t>
            </a:r>
            <a:r>
              <a:rPr lang="en-US" i="1" dirty="0"/>
              <a:t>C</a:t>
            </a:r>
            <a:r>
              <a:rPr lang="en-US" dirty="0"/>
              <a:t> to depend </a:t>
            </a:r>
          </a:p>
          <a:p>
            <a:r>
              <a:rPr lang="en-US" dirty="0"/>
              <a:t>on </a:t>
            </a:r>
            <a:r>
              <a:rPr lang="en-US" i="1" dirty="0"/>
              <a:t>R</a:t>
            </a:r>
            <a:r>
              <a:rPr lang="en-US" dirty="0"/>
              <a:t>. 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5791200" y="3949700"/>
            <a:ext cx="27924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i="1" dirty="0"/>
              <a:t>C</a:t>
            </a:r>
            <a:r>
              <a:rPr lang="en-US" sz="2400" baseline="-25000" dirty="0"/>
              <a:t>0</a:t>
            </a:r>
            <a:r>
              <a:rPr lang="en-US" dirty="0"/>
              <a:t> is </a:t>
            </a:r>
            <a:r>
              <a:rPr lang="en-US" i="1" dirty="0"/>
              <a:t>C</a:t>
            </a:r>
            <a:r>
              <a:rPr lang="en-US" dirty="0"/>
              <a:t> at </a:t>
            </a:r>
            <a:r>
              <a:rPr lang="en-US" i="1" dirty="0"/>
              <a:t>R</a:t>
            </a:r>
            <a:r>
              <a:rPr lang="en-US" dirty="0"/>
              <a:t> = 0, with </a:t>
            </a:r>
          </a:p>
          <a:p>
            <a:pPr>
              <a:lnSpc>
                <a:spcPct val="130000"/>
              </a:lnSpc>
            </a:pPr>
            <a:r>
              <a:rPr lang="en-US" i="1" dirty="0"/>
              <a:t>m</a:t>
            </a:r>
            <a:r>
              <a:rPr lang="en-US" dirty="0"/>
              <a:t> the same for all </a:t>
            </a:r>
            <a:r>
              <a:rPr lang="en-US" i="1" dirty="0"/>
              <a:t>R</a:t>
            </a:r>
            <a:r>
              <a:rPr lang="en-US" dirty="0"/>
              <a:t>, </a:t>
            </a:r>
          </a:p>
          <a:p>
            <a:pPr>
              <a:lnSpc>
                <a:spcPct val="130000"/>
              </a:lnSpc>
            </a:pPr>
            <a:r>
              <a:rPr lang="en-US" dirty="0"/>
              <a:t>and </a:t>
            </a:r>
            <a:r>
              <a:rPr lang="en-US" dirty="0">
                <a:latin typeface="Symbol" pitchFamily="18" charset="2"/>
              </a:rPr>
              <a:t>g </a:t>
            </a:r>
            <a:r>
              <a:rPr lang="en-US" dirty="0"/>
              <a:t>gives the degree </a:t>
            </a:r>
          </a:p>
          <a:p>
            <a:pPr>
              <a:lnSpc>
                <a:spcPct val="130000"/>
              </a:lnSpc>
            </a:pPr>
            <a:r>
              <a:rPr lang="en-US" dirty="0"/>
              <a:t>of sensitivity to 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ymbol" pitchFamily="18" charset="2"/>
              </a:rPr>
              <a:t>g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1, no effect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Symbol" pitchFamily="18" charset="2"/>
                <a:sym typeface="Symbol" pitchFamily="18" charset="2"/>
              </a:rPr>
              <a:t>g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 0, strong effect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143000" y="2989262"/>
          <a:ext cx="1231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88" name="Equation" r:id="rId9" imgW="1206360" imgH="736560" progId="Equation.3">
                  <p:embed/>
                </p:oleObj>
              </mc:Choice>
              <mc:Fallback>
                <p:oleObj name="Equation" r:id="rId9" imgW="1206360" imgH="73656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989262"/>
                        <a:ext cx="12319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3" name="Text Box 5"/>
          <p:cNvSpPr txBox="1">
            <a:spLocks noChangeArrowheads="1"/>
          </p:cNvSpPr>
          <p:nvPr/>
        </p:nvSpPr>
        <p:spPr bwMode="auto">
          <a:xfrm>
            <a:off x="609600" y="457200"/>
            <a:ext cx="800100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b="1" dirty="0"/>
              <a:t>Example:</a:t>
            </a:r>
            <a:r>
              <a:rPr lang="en-US" dirty="0"/>
              <a:t> A center-cracked plate of AISI 4340 steel (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sz="2400" i="1" baseline="-25000" dirty="0" err="1"/>
              <a:t>u</a:t>
            </a:r>
            <a:r>
              <a:rPr lang="en-US" dirty="0"/>
              <a:t> = 1296 </a:t>
            </a:r>
            <a:r>
              <a:rPr lang="en-US" dirty="0" err="1"/>
              <a:t>MPa</a:t>
            </a:r>
            <a:r>
              <a:rPr lang="en-US" dirty="0"/>
              <a:t>) has dimensions </a:t>
            </a:r>
            <a:r>
              <a:rPr lang="en-US" i="1" dirty="0"/>
              <a:t>b</a:t>
            </a:r>
            <a:r>
              <a:rPr lang="en-US" dirty="0"/>
              <a:t> = 38 and </a:t>
            </a:r>
            <a:r>
              <a:rPr lang="en-US" i="1" dirty="0"/>
              <a:t>t</a:t>
            </a:r>
            <a:r>
              <a:rPr lang="en-US" dirty="0"/>
              <a:t> = 6 mm, and it contains an initial crack of length </a:t>
            </a:r>
            <a:r>
              <a:rPr lang="en-US" i="1" dirty="0" err="1"/>
              <a:t>a</a:t>
            </a:r>
            <a:r>
              <a:rPr lang="en-US" sz="2400" i="1" baseline="-25000" dirty="0" err="1"/>
              <a:t>i</a:t>
            </a:r>
            <a:r>
              <a:rPr lang="en-US" dirty="0"/>
              <a:t> = 1.0 mm. The plate is subjected to cyclic loading between constant maximum and minimum tensile forces </a:t>
            </a:r>
            <a:r>
              <a:rPr lang="en-US" i="1" dirty="0" err="1"/>
              <a:t>P</a:t>
            </a:r>
            <a:r>
              <a:rPr lang="en-US" sz="2400" baseline="-25000" dirty="0" err="1"/>
              <a:t>min</a:t>
            </a:r>
            <a:r>
              <a:rPr lang="en-US" dirty="0"/>
              <a:t> = 70 and </a:t>
            </a:r>
            <a:r>
              <a:rPr lang="en-US" i="1" dirty="0" err="1"/>
              <a:t>P</a:t>
            </a:r>
            <a:r>
              <a:rPr lang="en-US" sz="2400" baseline="-25000" dirty="0" err="1"/>
              <a:t>max</a:t>
            </a:r>
            <a:r>
              <a:rPr lang="en-US" dirty="0"/>
              <a:t> = 280 </a:t>
            </a:r>
            <a:r>
              <a:rPr lang="en-US" dirty="0" err="1"/>
              <a:t>kN.</a:t>
            </a:r>
            <a:r>
              <a:rPr lang="en-US" dirty="0"/>
              <a:t> Estimate the life to grow the crack to failure. Some materials properties are: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/>
        </p:nvGraphicFramePr>
        <p:xfrm>
          <a:off x="685800" y="3048000"/>
          <a:ext cx="639286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0" name="Equation" r:id="rId3" imgW="6578600" imgH="1206500" progId="Equation.3">
                  <p:embed/>
                </p:oleObj>
              </mc:Choice>
              <mc:Fallback>
                <p:oleObj name="Equation" r:id="rId3" imgW="6578600" imgH="1206500" progId="Equation.3">
                  <p:embed/>
                  <p:pic>
                    <p:nvPicPr>
                      <p:cNvPr id="1761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6392863" cy="11731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609600" y="4648200"/>
            <a:ext cx="837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/>
              <a:t>Solution:</a:t>
            </a:r>
            <a:r>
              <a:rPr lang="en-US"/>
              <a:t>  First calculate the needed stresses and the final crack length. 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0" y="3059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6137" name="Object 9"/>
          <p:cNvGraphicFramePr>
            <a:graphicFrameLocks noChangeAspect="1"/>
          </p:cNvGraphicFramePr>
          <p:nvPr/>
        </p:nvGraphicFramePr>
        <p:xfrm>
          <a:off x="685800" y="5257800"/>
          <a:ext cx="57277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11" name="Equation" r:id="rId5" imgW="5727600" imgH="723600" progId="Equation.3">
                  <p:embed/>
                </p:oleObj>
              </mc:Choice>
              <mc:Fallback>
                <p:oleObj name="Equation" r:id="rId5" imgW="5727600" imgH="723600" progId="Equation.3">
                  <p:embed/>
                  <p:pic>
                    <p:nvPicPr>
                      <p:cNvPr id="176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257800"/>
                        <a:ext cx="5727700" cy="7270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 descr="fg08_12a-c"/>
          <p:cNvPicPr>
            <a:picLocks noChangeAspect="1" noChangeArrowheads="1"/>
          </p:cNvPicPr>
          <p:nvPr/>
        </p:nvPicPr>
        <p:blipFill>
          <a:blip r:embed="rId3" cstate="print"/>
          <a:srcRect r="55386" b="69443"/>
          <a:stretch>
            <a:fillRect/>
          </a:stretch>
        </p:blipFill>
        <p:spPr bwMode="auto">
          <a:xfrm>
            <a:off x="381000" y="457200"/>
            <a:ext cx="3581400" cy="2295525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914400" y="19050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73060" name="Text Box 4"/>
          <p:cNvSpPr txBox="1">
            <a:spLocks noChangeArrowheads="1"/>
          </p:cNvSpPr>
          <p:nvPr/>
        </p:nvSpPr>
        <p:spPr bwMode="auto">
          <a:xfrm>
            <a:off x="3581400" y="457200"/>
            <a:ext cx="4572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s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2286000" y="381000"/>
            <a:ext cx="3048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5105400" y="533400"/>
            <a:ext cx="2416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Center-cracked</a:t>
            </a:r>
          </a:p>
          <a:p>
            <a:r>
              <a:rPr lang="en-US" sz="2400" b="1"/>
              <a:t>plate in tension</a:t>
            </a:r>
          </a:p>
        </p:txBody>
      </p:sp>
      <p:pic>
        <p:nvPicPr>
          <p:cNvPr id="17306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90800"/>
            <a:ext cx="5562600" cy="412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3064" name="Rectangle 8"/>
          <p:cNvSpPr>
            <a:spLocks noChangeArrowheads="1"/>
          </p:cNvSpPr>
          <p:nvPr/>
        </p:nvSpPr>
        <p:spPr bwMode="auto">
          <a:xfrm>
            <a:off x="0" y="1744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3065" name="Object 9"/>
          <p:cNvGraphicFramePr>
            <a:graphicFrameLocks noChangeAspect="1"/>
          </p:cNvGraphicFramePr>
          <p:nvPr/>
        </p:nvGraphicFramePr>
        <p:xfrm>
          <a:off x="5257800" y="1752600"/>
          <a:ext cx="3581400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434" name="Equation" r:id="rId5" imgW="4000500" imgH="3365500" progId="Equation.3">
                  <p:embed/>
                </p:oleObj>
              </mc:Choice>
              <mc:Fallback>
                <p:oleObj name="Equation" r:id="rId5" imgW="4000500" imgH="3365500" progId="Equation.3">
                  <p:embed/>
                  <p:pic>
                    <p:nvPicPr>
                      <p:cNvPr id="173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752600"/>
                        <a:ext cx="3581400" cy="3016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6" name="Rectangle 10"/>
          <p:cNvSpPr>
            <a:spLocks noChangeArrowheads="1"/>
          </p:cNvSpPr>
          <p:nvPr/>
        </p:nvSpPr>
        <p:spPr bwMode="auto">
          <a:xfrm>
            <a:off x="5562600" y="5410200"/>
            <a:ext cx="333216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100"/>
              <a:t>From: Tada, H., P. C. Paris, and G. R. Irwin. 2000. </a:t>
            </a:r>
          </a:p>
          <a:p>
            <a:r>
              <a:rPr lang="en-US" sz="1100" i="1"/>
              <a:t>The Stress Analysis of Cracks Handbook</a:t>
            </a:r>
            <a:r>
              <a:rPr lang="en-US" sz="1100"/>
              <a:t>, 3rd ed., </a:t>
            </a:r>
          </a:p>
          <a:p>
            <a:r>
              <a:rPr lang="en-US" sz="1100"/>
              <a:t>ASME Press, American Society of Mechanical </a:t>
            </a:r>
          </a:p>
          <a:p>
            <a:r>
              <a:rPr lang="en-US" sz="1100"/>
              <a:t>Engineers, New York, NY.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0" y="3059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533400" y="990600"/>
          <a:ext cx="69723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8" name="Equation" r:id="rId3" imgW="6972300" imgH="736600" progId="Equation.3">
                  <p:embed/>
                </p:oleObj>
              </mc:Choice>
              <mc:Fallback>
                <p:oleObj name="Equation" r:id="rId3" imgW="6972300" imgH="736600" progId="Equation.3">
                  <p:embed/>
                  <p:pic>
                    <p:nvPicPr>
                      <p:cNvPr id="177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990600"/>
                        <a:ext cx="6972300" cy="739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9" name="Text Box 7"/>
          <p:cNvSpPr txBox="1">
            <a:spLocks noChangeArrowheads="1"/>
          </p:cNvSpPr>
          <p:nvPr/>
        </p:nvSpPr>
        <p:spPr bwMode="auto">
          <a:xfrm>
            <a:off x="457200" y="2209800"/>
            <a:ext cx="77724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/>
              <a:t>To determine the final crack length, assume that </a:t>
            </a:r>
            <a:r>
              <a:rPr lang="en-US" i="1"/>
              <a:t>Y</a:t>
            </a:r>
            <a:r>
              <a:rPr lang="en-US"/>
              <a:t> ≈ 1.0, and then check to see if the calculation is valid, that is, if </a:t>
            </a:r>
            <a:r>
              <a:rPr lang="en-US" i="1"/>
              <a:t>a</a:t>
            </a:r>
            <a:r>
              <a:rPr lang="en-US" sz="2400" i="1" baseline="-25000"/>
              <a:t>f</a:t>
            </a:r>
            <a:r>
              <a:rPr lang="en-US" i="1"/>
              <a:t> </a:t>
            </a:r>
            <a:r>
              <a:rPr lang="en-US"/>
              <a:t>/</a:t>
            </a:r>
            <a:r>
              <a:rPr lang="en-US" i="1"/>
              <a:t>b</a:t>
            </a:r>
            <a:r>
              <a:rPr lang="en-US"/>
              <a:t> ≤ 0.4.</a:t>
            </a: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0" y="2176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7160" name="Object 8"/>
          <p:cNvGraphicFramePr>
            <a:graphicFrameLocks noChangeAspect="1"/>
          </p:cNvGraphicFramePr>
          <p:nvPr/>
        </p:nvGraphicFramePr>
        <p:xfrm>
          <a:off x="528638" y="3200400"/>
          <a:ext cx="8156575" cy="250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59" name="Equation" r:id="rId5" imgW="8394480" imgH="2577960" progId="Equation.3">
                  <p:embed/>
                </p:oleObj>
              </mc:Choice>
              <mc:Fallback>
                <p:oleObj name="Equation" r:id="rId5" imgW="8394480" imgH="2577960" progId="Equation.3">
                  <p:embed/>
                  <p:pic>
                    <p:nvPicPr>
                      <p:cNvPr id="1771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3200400"/>
                        <a:ext cx="8156575" cy="25066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685800" y="1752600"/>
          <a:ext cx="8069263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82" name="Equation" r:id="rId3" imgW="8638021" imgH="3148314" progId="Equation.3">
                  <p:embed/>
                </p:oleObj>
              </mc:Choice>
              <mc:Fallback>
                <p:oleObj name="Equation" r:id="rId3" imgW="8638021" imgH="3148314" progId="Equation.3">
                  <p:embed/>
                  <p:pic>
                    <p:nvPicPr>
                      <p:cNvPr id="1781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8069263" cy="288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609600" y="838200"/>
            <a:ext cx="4075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We also need </a:t>
            </a:r>
            <a:r>
              <a:rPr lang="en-US" i="1">
                <a:ea typeface="Times New Roman" pitchFamily="18" charset="0"/>
                <a:cs typeface="Arial" charset="0"/>
              </a:rPr>
              <a:t>C</a:t>
            </a:r>
            <a:r>
              <a:rPr lang="en-US">
                <a:ea typeface="Times New Roman" pitchFamily="18" charset="0"/>
                <a:cs typeface="Arial" charset="0"/>
              </a:rPr>
              <a:t> for our value of </a:t>
            </a:r>
            <a:r>
              <a:rPr lang="en-US" i="1">
                <a:ea typeface="Times New Roman" pitchFamily="18" charset="0"/>
                <a:cs typeface="Arial" charset="0"/>
              </a:rPr>
              <a:t>R</a:t>
            </a:r>
            <a:r>
              <a:rPr lang="en-US">
                <a:ea typeface="Times New Roman" pitchFamily="18" charset="0"/>
                <a:cs typeface="Arial" charset="0"/>
              </a:rPr>
              <a:t>.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838200" y="83820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>
                <a:ea typeface="Times New Roman" pitchFamily="18" charset="0"/>
                <a:cs typeface="Arial" charset="0"/>
              </a:rPr>
              <a:t>Finally, the calculated life is</a:t>
            </a:r>
            <a:endParaRPr lang="en-US" sz="1800">
              <a:ea typeface="Times New Roman" pitchFamily="18" charset="0"/>
              <a:cs typeface="Arial" charset="0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0" y="1992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5124" name="Object 20"/>
          <p:cNvGraphicFramePr>
            <a:graphicFrameLocks noChangeAspect="1"/>
          </p:cNvGraphicFramePr>
          <p:nvPr/>
        </p:nvGraphicFramePr>
        <p:xfrm>
          <a:off x="914400" y="1828800"/>
          <a:ext cx="746760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6" name="Equation" r:id="rId3" imgW="7467600" imgH="2870200" progId="Equation.3">
                  <p:embed/>
                </p:oleObj>
              </mc:Choice>
              <mc:Fallback>
                <p:oleObj name="Equation" r:id="rId3" imgW="7467600" imgH="2870200" progId="Equation.3">
                  <p:embed/>
                  <p:pic>
                    <p:nvPicPr>
                      <p:cNvPr id="1751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467600" cy="287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1"/>
          <p:cNvGraphicFramePr>
            <a:graphicFrameLocks noChangeAspect="1"/>
          </p:cNvGraphicFramePr>
          <p:nvPr/>
        </p:nvGraphicFramePr>
        <p:xfrm>
          <a:off x="5181600" y="1371600"/>
          <a:ext cx="34829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07" name="Equation" r:id="rId5" imgW="3479800" imgH="266700" progId="Equation.3">
                  <p:embed/>
                </p:oleObj>
              </mc:Choice>
              <mc:Fallback>
                <p:oleObj name="Equation" r:id="rId5" imgW="3479800" imgH="266700" progId="Equation.3">
                  <p:embed/>
                  <p:pic>
                    <p:nvPicPr>
                      <p:cNvPr id="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71600"/>
                        <a:ext cx="3482975" cy="2667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Cyclic Loading</a:t>
            </a:r>
          </a:p>
        </p:txBody>
      </p:sp>
      <p:pic>
        <p:nvPicPr>
          <p:cNvPr id="17414" name="Picture 20" descr="f009-001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1871663"/>
            <a:ext cx="3535363" cy="293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9"/>
          <p:cNvSpPr txBox="1">
            <a:spLocks noChangeArrowheads="1"/>
          </p:cNvSpPr>
          <p:nvPr/>
        </p:nvSpPr>
        <p:spPr bwMode="auto">
          <a:xfrm>
            <a:off x="4013200" y="1871663"/>
            <a:ext cx="5130800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2400"/>
              <a:t> Low amplitude acoustic vibration</a:t>
            </a:r>
          </a:p>
          <a:p>
            <a:pPr>
              <a:buFontTx/>
              <a:buAutoNum type="alphaLcParenBoth"/>
            </a:pPr>
            <a:r>
              <a:rPr lang="en-US" sz="2400"/>
              <a:t> High-cycle fatigue: cycling below</a:t>
            </a:r>
          </a:p>
          <a:p>
            <a:r>
              <a:rPr lang="en-US" sz="2400"/>
              <a:t>	 the yield strength</a:t>
            </a:r>
          </a:p>
          <a:p>
            <a:r>
              <a:rPr lang="en-US" sz="2400"/>
              <a:t>(c) Low-cycle fatigue: cycling above </a:t>
            </a:r>
          </a:p>
          <a:p>
            <a:r>
              <a:rPr lang="en-US" sz="2400"/>
              <a:t>     the yield strength but below the</a:t>
            </a:r>
          </a:p>
          <a:p>
            <a:r>
              <a:rPr lang="en-US" sz="2400"/>
              <a:t>	 the tensile strength</a:t>
            </a:r>
          </a:p>
        </p:txBody>
      </p:sp>
      <p:sp>
        <p:nvSpPr>
          <p:cNvPr id="17413" name="TextBox 11"/>
          <p:cNvSpPr txBox="1">
            <a:spLocks noChangeArrowheads="1"/>
          </p:cNvSpPr>
          <p:nvPr/>
        </p:nvSpPr>
        <p:spPr bwMode="auto">
          <a:xfrm>
            <a:off x="760700" y="5458076"/>
            <a:ext cx="762260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800" dirty="0"/>
              <a:t>High-cycle fatigue loading is most significant in</a:t>
            </a:r>
          </a:p>
          <a:p>
            <a:pPr algn="ctr"/>
            <a:r>
              <a:rPr lang="en-US" sz="2800" dirty="0"/>
              <a:t>engineering terms</a:t>
            </a:r>
          </a:p>
        </p:txBody>
      </p:sp>
    </p:spTree>
    <p:extLst>
      <p:ext uri="{BB962C8B-B14F-4D97-AF65-F5344CB8AC3E}">
        <p14:creationId xmlns:p14="http://schemas.microsoft.com/office/powerpoint/2010/main" val="404236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5"/>
          <p:cNvSpPr>
            <a:spLocks noGrp="1"/>
          </p:cNvSpPr>
          <p:nvPr>
            <p:ph type="title"/>
          </p:nvPr>
        </p:nvSpPr>
        <p:spPr>
          <a:xfrm>
            <a:off x="615950" y="0"/>
            <a:ext cx="7912100" cy="770021"/>
          </a:xfrm>
        </p:spPr>
        <p:txBody>
          <a:bodyPr/>
          <a:lstStyle/>
          <a:p>
            <a:r>
              <a:rPr lang="en-US" dirty="0"/>
              <a:t>Fatigue</a:t>
            </a:r>
          </a:p>
        </p:txBody>
      </p:sp>
      <p:pic>
        <p:nvPicPr>
          <p:cNvPr id="18438" name="Picture 19" descr="f009-002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3" y="1890630"/>
            <a:ext cx="5347909" cy="406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7"/>
          <p:cNvSpPr txBox="1">
            <a:spLocks noChangeArrowheads="1"/>
          </p:cNvSpPr>
          <p:nvPr/>
        </p:nvSpPr>
        <p:spPr bwMode="auto">
          <a:xfrm>
            <a:off x="5618746" y="1890630"/>
            <a:ext cx="352525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Depends on the amplitude of the stress and the number of cycles</a:t>
            </a:r>
          </a:p>
          <a:p>
            <a:endParaRPr lang="en-US" sz="2400" dirty="0"/>
          </a:p>
          <a:p>
            <a:r>
              <a:rPr lang="en-US" sz="2400" dirty="0"/>
              <a:t>Loading cycles can be in </a:t>
            </a:r>
          </a:p>
          <a:p>
            <a:r>
              <a:rPr lang="en-US" sz="2400" dirty="0"/>
              <a:t>the millions for an aircraft; fatigue testing must employ millions of fatigue cycles to provide meaningful design data</a:t>
            </a: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1406525" y="751931"/>
            <a:ext cx="63309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Fatigue failures occur due to cyclic loading at</a:t>
            </a:r>
          </a:p>
          <a:p>
            <a:pPr algn="ctr"/>
            <a:r>
              <a:rPr lang="en-US" sz="2400" dirty="0"/>
              <a:t>stresses below a material’s yield strength</a:t>
            </a:r>
          </a:p>
        </p:txBody>
      </p:sp>
    </p:spTree>
    <p:extLst>
      <p:ext uri="{BB962C8B-B14F-4D97-AF65-F5344CB8AC3E}">
        <p14:creationId xmlns:p14="http://schemas.microsoft.com/office/powerpoint/2010/main" val="385965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5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5303"/>
          </a:xfrm>
        </p:spPr>
        <p:txBody>
          <a:bodyPr/>
          <a:lstStyle/>
          <a:p>
            <a:r>
              <a:rPr lang="en-US" dirty="0"/>
              <a:t>S-N Curves</a:t>
            </a:r>
          </a:p>
        </p:txBody>
      </p:sp>
      <p:pic>
        <p:nvPicPr>
          <p:cNvPr id="19466" name="Picture 18" descr="f009-003-Y7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5" y="1309628"/>
            <a:ext cx="5662112" cy="4524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28826" y="749050"/>
            <a:ext cx="9115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400" dirty="0"/>
              <a:t>Fatigue characteristics are measured and plotted on S-N curve</a:t>
            </a:r>
          </a:p>
        </p:txBody>
      </p:sp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3" y="1306968"/>
            <a:ext cx="2964199" cy="89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3" y="2405982"/>
            <a:ext cx="2254372" cy="87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993" y="3726016"/>
            <a:ext cx="1482099" cy="93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11"/>
          <p:cNvSpPr txBox="1">
            <a:spLocks noChangeArrowheads="1"/>
          </p:cNvSpPr>
          <p:nvPr/>
        </p:nvSpPr>
        <p:spPr bwMode="auto">
          <a:xfrm>
            <a:off x="121088" y="5864561"/>
            <a:ext cx="8930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Endurance limit </a:t>
            </a:r>
            <a:r>
              <a:rPr lang="el-GR" sz="2400" dirty="0">
                <a:cs typeface="Arial" charset="0"/>
              </a:rPr>
              <a:t>σ</a:t>
            </a:r>
            <a:r>
              <a:rPr lang="en-US" sz="2400" baseline="-25000" dirty="0">
                <a:cs typeface="Arial" charset="0"/>
              </a:rPr>
              <a:t>e</a:t>
            </a:r>
            <a:r>
              <a:rPr lang="en-US" sz="2400" dirty="0">
                <a:cs typeface="Arial" charset="0"/>
              </a:rPr>
              <a:t>:</a:t>
            </a:r>
            <a:r>
              <a:rPr lang="en-US" sz="2400" dirty="0"/>
              <a:t> stress amplitude below which fracture does</a:t>
            </a:r>
          </a:p>
          <a:p>
            <a:r>
              <a:rPr lang="en-US" sz="2400" dirty="0"/>
              <a:t>not occur at all or only after a very large number of cycles (&gt;10</a:t>
            </a:r>
            <a:r>
              <a:rPr lang="en-US" sz="2400" baseline="30000" dirty="0"/>
              <a:t>7</a:t>
            </a:r>
            <a:r>
              <a:rPr lang="en-US" sz="2400" dirty="0"/>
              <a:t>)</a:t>
            </a:r>
          </a:p>
        </p:txBody>
      </p:sp>
      <p:sp>
        <p:nvSpPr>
          <p:cNvPr id="19465" name="TextBox 12"/>
          <p:cNvSpPr txBox="1">
            <a:spLocks noChangeArrowheads="1"/>
          </p:cNvSpPr>
          <p:nvPr/>
        </p:nvSpPr>
        <p:spPr bwMode="auto">
          <a:xfrm>
            <a:off x="5777373" y="4866167"/>
            <a:ext cx="3366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/>
              <a:t>R value of -1 indicates</a:t>
            </a:r>
          </a:p>
          <a:p>
            <a:r>
              <a:rPr lang="en-US" sz="2400" dirty="0"/>
              <a:t>the mean stress is zero</a:t>
            </a:r>
          </a:p>
        </p:txBody>
      </p:sp>
    </p:spTree>
    <p:extLst>
      <p:ext uri="{BB962C8B-B14F-4D97-AF65-F5344CB8AC3E}">
        <p14:creationId xmlns:p14="http://schemas.microsoft.com/office/powerpoint/2010/main" val="22380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0" name="Picture 2" descr="fg11_071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599" y="1828800"/>
            <a:ext cx="6633627" cy="3810000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517525" y="192088"/>
            <a:ext cx="451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Fatigue crack growth rate test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517525" y="723900"/>
            <a:ext cx="8380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Cyclic loading is applied to a material sample so as to grow a crack, with </a:t>
            </a:r>
          </a:p>
          <a:p>
            <a:pPr>
              <a:lnSpc>
                <a:spcPct val="120000"/>
              </a:lnSpc>
            </a:pPr>
            <a:r>
              <a:rPr lang="en-US"/>
              <a:t>the increasing length of the crack being measured.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14514" y="6383112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 dirty="0"/>
              <a:t>From: </a:t>
            </a:r>
            <a:r>
              <a:rPr lang="en-US" sz="800" i="1" dirty="0"/>
              <a:t>Mechanical Behavior of Materials: Engineering Methods for Deformation, Fracture, and Fatigue</a:t>
            </a:r>
            <a:r>
              <a:rPr lang="en-US" sz="800" dirty="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09f3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04800"/>
            <a:ext cx="51228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72200" y="914400"/>
            <a:ext cx="2571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Fatigue fracture </a:t>
            </a:r>
          </a:p>
          <a:p>
            <a:r>
              <a:rPr lang="en-US" sz="2400" b="1">
                <a:solidFill>
                  <a:srgbClr val="272727"/>
                </a:solidFill>
              </a:rPr>
              <a:t>surface</a:t>
            </a:r>
          </a:p>
        </p:txBody>
      </p:sp>
      <p:sp>
        <p:nvSpPr>
          <p:cNvPr id="327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 descr="fg09_191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81000"/>
            <a:ext cx="7319963" cy="5735638"/>
          </a:xfrm>
          <a:prstGeom prst="rect">
            <a:avLst/>
          </a:prstGeom>
          <a:noFill/>
          <a:ln w="9525">
            <a:miter lim="800000"/>
            <a:headEnd/>
            <a:tailEnd/>
          </a:ln>
        </p:spPr>
      </p:pic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5715000" y="457200"/>
            <a:ext cx="3078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Fatigue crack origin</a:t>
            </a:r>
          </a:p>
        </p:txBody>
      </p:sp>
      <p:sp>
        <p:nvSpPr>
          <p:cNvPr id="154630" name="Text Box 6"/>
          <p:cNvSpPr txBox="1">
            <a:spLocks noChangeArrowheads="1"/>
          </p:cNvSpPr>
          <p:nvPr/>
        </p:nvSpPr>
        <p:spPr bwMode="auto">
          <a:xfrm>
            <a:off x="5715000" y="1066800"/>
            <a:ext cx="32289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In an test specimen of </a:t>
            </a:r>
          </a:p>
          <a:p>
            <a:pPr>
              <a:lnSpc>
                <a:spcPct val="120000"/>
              </a:lnSpc>
            </a:pPr>
            <a:r>
              <a:rPr lang="en-US"/>
              <a:t>AISI 4340 steel, the fatigue</a:t>
            </a:r>
          </a:p>
          <a:p>
            <a:pPr>
              <a:lnSpc>
                <a:spcPct val="120000"/>
              </a:lnSpc>
            </a:pPr>
            <a:r>
              <a:rPr lang="en-US"/>
              <a:t>crack started at a brittle </a:t>
            </a:r>
          </a:p>
          <a:p>
            <a:pPr>
              <a:lnSpc>
                <a:spcPct val="120000"/>
              </a:lnSpc>
            </a:pPr>
            <a:r>
              <a:rPr lang="en-US"/>
              <a:t>inclusion particle.</a:t>
            </a:r>
          </a:p>
        </p:txBody>
      </p:sp>
      <p:sp>
        <p:nvSpPr>
          <p:cNvPr id="154631" name="Text Box 7"/>
          <p:cNvSpPr txBox="1">
            <a:spLocks noChangeArrowheads="1"/>
          </p:cNvSpPr>
          <p:nvPr/>
        </p:nvSpPr>
        <p:spPr bwMode="auto">
          <a:xfrm>
            <a:off x="4495800" y="6399213"/>
            <a:ext cx="38862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09f2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 r="-1596" b="56976"/>
          <a:stretch>
            <a:fillRect/>
          </a:stretch>
        </p:blipFill>
        <p:spPr bwMode="auto">
          <a:xfrm>
            <a:off x="152400" y="304800"/>
            <a:ext cx="48006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86400" y="381000"/>
            <a:ext cx="2811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Stress-life curves </a:t>
            </a:r>
          </a:p>
          <a:p>
            <a:pPr algn="ctr"/>
            <a:r>
              <a:rPr lang="en-US" sz="2400" b="1">
                <a:solidFill>
                  <a:srgbClr val="272727"/>
                </a:solidFill>
              </a:rPr>
              <a:t>from fatigue tests</a:t>
            </a:r>
          </a:p>
        </p:txBody>
      </p:sp>
      <p:sp>
        <p:nvSpPr>
          <p:cNvPr id="2765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c09f25</a:t>
            </a:r>
          </a:p>
        </p:txBody>
      </p:sp>
      <p:pic>
        <p:nvPicPr>
          <p:cNvPr id="27653" name="Picture 5" descr="c09f25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 l="-1596" t="48837" b="2325"/>
          <a:stretch>
            <a:fillRect/>
          </a:stretch>
        </p:blipFill>
        <p:spPr bwMode="auto">
          <a:xfrm>
            <a:off x="0" y="3352800"/>
            <a:ext cx="48768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486400" y="2057400"/>
            <a:ext cx="2738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Fatigue limit behavior, </a:t>
            </a:r>
          </a:p>
          <a:p>
            <a:r>
              <a:rPr lang="en-US"/>
              <a:t>as in some steels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486400" y="4343400"/>
            <a:ext cx="26098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No fatigue limit, as in </a:t>
            </a:r>
          </a:p>
          <a:p>
            <a:r>
              <a:rPr lang="en-US"/>
              <a:t>aluminum alloys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C6CD0B-D2D9-4736-949B-D2E89E3165D4}"/>
</file>

<file path=customXml/itemProps2.xml><?xml version="1.0" encoding="utf-8"?>
<ds:datastoreItem xmlns:ds="http://schemas.openxmlformats.org/officeDocument/2006/customXml" ds:itemID="{0CDF5CF2-A7D6-45CD-9586-A5E2CAE91AD4}"/>
</file>

<file path=docProps/app.xml><?xml version="1.0" encoding="utf-8"?>
<Properties xmlns="http://schemas.openxmlformats.org/officeDocument/2006/extended-properties" xmlns:vt="http://schemas.openxmlformats.org/officeDocument/2006/docPropsVTypes">
  <TotalTime>2085</TotalTime>
  <Words>1394</Words>
  <Application>Microsoft Office PowerPoint</Application>
  <PresentationFormat>On-screen Show (4:3)</PresentationFormat>
  <Paragraphs>161</Paragraphs>
  <Slides>28</Slides>
  <Notes>8</Notes>
  <HiddenSlides>1</HiddenSlides>
  <MMClips>2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Symbol</vt:lpstr>
      <vt:lpstr>Default Design</vt:lpstr>
      <vt:lpstr>1_Default Design</vt:lpstr>
      <vt:lpstr>Equation</vt:lpstr>
      <vt:lpstr>PowerPoint Presentation</vt:lpstr>
      <vt:lpstr>PowerPoint Presentation</vt:lpstr>
      <vt:lpstr>Types of Cyclic Loading</vt:lpstr>
      <vt:lpstr>Fatigue</vt:lpstr>
      <vt:lpstr>S-N Curves</vt:lpstr>
      <vt:lpstr>PowerPoint Presentation</vt:lpstr>
      <vt:lpstr>c09f30</vt:lpstr>
      <vt:lpstr>PowerPoint Presentation</vt:lpstr>
      <vt:lpstr>c09f25</vt:lpstr>
      <vt:lpstr>PowerPoint Presentation</vt:lpstr>
      <vt:lpstr>c09f31</vt:lpstr>
      <vt:lpstr>PowerPoint Presentation</vt:lpstr>
      <vt:lpstr>PowerPoint Presentation</vt:lpstr>
      <vt:lpstr>Fatigue Loading of Cracked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Fatigue Damage and Cracking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171</cp:revision>
  <cp:lastPrinted>2013-06-13T16:24:59Z</cp:lastPrinted>
  <dcterms:created xsi:type="dcterms:W3CDTF">2007-11-09T19:00:53Z</dcterms:created>
  <dcterms:modified xsi:type="dcterms:W3CDTF">2020-06-11T21:50:25Z</dcterms:modified>
</cp:coreProperties>
</file>