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11.xml" ContentType="application/vnd.openxmlformats-officedocument.presentationml.tags+xml"/>
  <Override PartName="/ppt/tags/tag7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29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4" autoAdjust="0"/>
    <p:restoredTop sz="75254" autoAdjust="0"/>
  </p:normalViewPr>
  <p:slideViewPr>
    <p:cSldViewPr>
      <p:cViewPr varScale="1">
        <p:scale>
          <a:sx n="79" d="100"/>
          <a:sy n="79" d="100"/>
        </p:scale>
        <p:origin x="717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E2B80615-3765-4759-8F1D-0370A8713FAC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08552B05-11EE-4451-B7F7-DED06A882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7755295-DBA5-453D-8CD7-B32EC09735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5.xml"/><Relationship Id="rId7" Type="http://schemas.openxmlformats.org/officeDocument/2006/relationships/image" Target="../media/image4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5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3" Type="http://schemas.openxmlformats.org/officeDocument/2006/relationships/tags" Target="../tags/tag11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2.wmf"/><Relationship Id="rId2" Type="http://schemas.openxmlformats.org/officeDocument/2006/relationships/tags" Target="../tags/tag10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5" Type="http://schemas.openxmlformats.org/officeDocument/2006/relationships/image" Target="../media/image13.jpeg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321" y="304800"/>
            <a:ext cx="874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Fracture test – validation of design #just-for-fun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04DB4-0C26-494C-8005-041C885A3060}"/>
              </a:ext>
            </a:extLst>
          </p:cNvPr>
          <p:cNvSpPr/>
          <p:nvPr/>
        </p:nvSpPr>
        <p:spPr>
          <a:xfrm>
            <a:off x="304800" y="6125840"/>
            <a:ext cx="370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https://youtu.be/Ai2HmvAXcU0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AD8FB-20F6-4281-9BEF-1DC74BE9D4FE}"/>
              </a:ext>
            </a:extLst>
          </p:cNvPr>
          <p:cNvSpPr/>
          <p:nvPr/>
        </p:nvSpPr>
        <p:spPr>
          <a:xfrm>
            <a:off x="4563421" y="6119784"/>
            <a:ext cx="2674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</a:rPr>
              <a:t>Boeing 777 Wing Test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BDD5E-CF43-4FEE-991E-47C76DD2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84702"/>
            <a:ext cx="6409413" cy="3888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BC007-0471-45E1-87F1-34298C53B394}"/>
              </a:ext>
            </a:extLst>
          </p:cNvPr>
          <p:cNvSpPr txBox="1"/>
          <p:nvPr/>
        </p:nvSpPr>
        <p:spPr>
          <a:xfrm>
            <a:off x="1447800" y="1636061"/>
            <a:ext cx="588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See Canvas playlist for Chapter 8</a:t>
            </a:r>
          </a:p>
        </p:txBody>
      </p:sp>
    </p:spTree>
    <p:extLst>
      <p:ext uri="{BB962C8B-B14F-4D97-AF65-F5344CB8AC3E}">
        <p14:creationId xmlns:p14="http://schemas.microsoft.com/office/powerpoint/2010/main" val="417147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 l="-273" t="5733" r="8583" b="362"/>
          <a:stretch>
            <a:fillRect/>
          </a:stretch>
        </p:blipFill>
        <p:spPr bwMode="auto">
          <a:xfrm>
            <a:off x="228600" y="304800"/>
            <a:ext cx="57150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1303" name="Group 55"/>
          <p:cNvGraphicFramePr>
            <a:graphicFrameLocks noGrp="1"/>
          </p:cNvGraphicFramePr>
          <p:nvPr/>
        </p:nvGraphicFramePr>
        <p:xfrm>
          <a:off x="457200" y="5638800"/>
          <a:ext cx="5943600" cy="853440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C, log (h)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116,400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120,500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53,460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8,188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304" name="Text Box 56"/>
          <p:cNvSpPr txBox="1">
            <a:spLocks noChangeArrowheads="1"/>
          </p:cNvSpPr>
          <p:nvPr/>
        </p:nvSpPr>
        <p:spPr bwMode="auto">
          <a:xfrm>
            <a:off x="6019800" y="533400"/>
            <a:ext cx="265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Another example</a:t>
            </a:r>
          </a:p>
        </p:txBody>
      </p:sp>
      <p:graphicFrame>
        <p:nvGraphicFramePr>
          <p:cNvPr id="198657" name="Object 1"/>
          <p:cNvGraphicFramePr>
            <a:graphicFrameLocks noChangeAspect="1"/>
          </p:cNvGraphicFramePr>
          <p:nvPr/>
        </p:nvGraphicFramePr>
        <p:xfrm>
          <a:off x="5943600" y="1371600"/>
          <a:ext cx="2339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6"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2339975" cy="350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5691188" y="2357438"/>
          <a:ext cx="33543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7" name="Equation" r:id="rId6" imgW="1650960" imgH="457200" progId="Equation.3">
                  <p:embed/>
                </p:oleObj>
              </mc:Choice>
              <mc:Fallback>
                <p:oleObj name="Equation" r:id="rId6" imgW="16509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2357438"/>
                        <a:ext cx="3354387" cy="9191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96" name="Group 76"/>
          <p:cNvGraphicFramePr>
            <a:graphicFrameLocks noGrp="1"/>
          </p:cNvGraphicFramePr>
          <p:nvPr/>
        </p:nvGraphicFramePr>
        <p:xfrm>
          <a:off x="762000" y="3657600"/>
          <a:ext cx="5029200" cy="838201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C, log (h)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38,405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8206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14" name="Rectangle 94"/>
          <p:cNvSpPr>
            <a:spLocks noChangeArrowheads="1"/>
          </p:cNvSpPr>
          <p:nvPr/>
        </p:nvSpPr>
        <p:spPr bwMode="auto">
          <a:xfrm>
            <a:off x="0" y="254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7" name="Rectangle 97"/>
          <p:cNvSpPr>
            <a:spLocks noChangeArrowheads="1"/>
          </p:cNvSpPr>
          <p:nvPr/>
        </p:nvSpPr>
        <p:spPr bwMode="auto">
          <a:xfrm>
            <a:off x="0" y="293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416" name="Object 96"/>
          <p:cNvGraphicFramePr>
            <a:graphicFrameLocks noChangeAspect="1"/>
          </p:cNvGraphicFramePr>
          <p:nvPr/>
        </p:nvGraphicFramePr>
        <p:xfrm>
          <a:off x="755650" y="4876800"/>
          <a:ext cx="52546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2" name="Equation" r:id="rId3" imgW="5257800" imgH="1002960" progId="Equation.3">
                  <p:embed/>
                </p:oleObj>
              </mc:Choice>
              <mc:Fallback>
                <p:oleObj name="Equation" r:id="rId3" imgW="5257800" imgH="1002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76800"/>
                        <a:ext cx="5254625" cy="9985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8" name="Text Box 98"/>
          <p:cNvSpPr txBox="1">
            <a:spLocks noChangeArrowheads="1"/>
          </p:cNvSpPr>
          <p:nvPr/>
        </p:nvSpPr>
        <p:spPr bwMode="auto">
          <a:xfrm>
            <a:off x="669925" y="496888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Design Example 9.2</a:t>
            </a:r>
          </a:p>
        </p:txBody>
      </p:sp>
      <p:sp>
        <p:nvSpPr>
          <p:cNvPr id="184419" name="Text Box 99"/>
          <p:cNvSpPr txBox="1">
            <a:spLocks noChangeArrowheads="1"/>
          </p:cNvSpPr>
          <p:nvPr/>
        </p:nvSpPr>
        <p:spPr bwMode="auto">
          <a:xfrm>
            <a:off x="685800" y="990600"/>
            <a:ext cx="7559675" cy="23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/>
              <a:t>Alloy S-590 is subjected to a stress of 140 MPa at 800</a:t>
            </a:r>
            <a:r>
              <a:rPr lang="en-US">
                <a:cs typeface="Arial" charset="0"/>
              </a:rPr>
              <a:t>°C. Estimate the time to creep rupture.</a:t>
            </a:r>
          </a:p>
          <a:p>
            <a:pPr>
              <a:lnSpc>
                <a:spcPct val="135000"/>
              </a:lnSpc>
            </a:pPr>
            <a:endParaRPr lang="en-US" sz="800">
              <a:cs typeface="Arial" charset="0"/>
            </a:endParaRPr>
          </a:p>
          <a:p>
            <a:pPr>
              <a:lnSpc>
                <a:spcPct val="135000"/>
              </a:lnSpc>
            </a:pPr>
            <a:r>
              <a:rPr lang="en-US" b="1">
                <a:cs typeface="Arial" charset="0"/>
              </a:rPr>
              <a:t>Solution:</a:t>
            </a:r>
            <a:r>
              <a:rPr lang="en-US">
                <a:cs typeface="Arial" charset="0"/>
              </a:rPr>
              <a:t> Use the data fit just given to calculate the </a:t>
            </a:r>
            <a:r>
              <a:rPr lang="en-US" i="1">
                <a:cs typeface="Arial" charset="0"/>
              </a:rPr>
              <a:t>P</a:t>
            </a:r>
            <a:r>
              <a:rPr lang="en-US" sz="2400" i="1" baseline="-25000">
                <a:cs typeface="Arial" charset="0"/>
              </a:rPr>
              <a:t>LM</a:t>
            </a:r>
            <a:r>
              <a:rPr lang="en-US">
                <a:cs typeface="Arial" charset="0"/>
              </a:rPr>
              <a:t> value for the given stress, and from this and the given temperature, calculate the rupture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62" name="Object 18"/>
          <p:cNvGraphicFramePr>
            <a:graphicFrameLocks noChangeAspect="1"/>
          </p:cNvGraphicFramePr>
          <p:nvPr/>
        </p:nvGraphicFramePr>
        <p:xfrm>
          <a:off x="762000" y="1905000"/>
          <a:ext cx="56388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94" name="Equation" r:id="rId3" imgW="5626100" imgH="1333500" progId="Equation.3">
                  <p:embed/>
                </p:oleObj>
              </mc:Choice>
              <mc:Fallback>
                <p:oleObj name="Equation" r:id="rId3" imgW="5626100" imgH="1333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5638800" cy="13255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0" y="254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0" y="293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5368" name="Object 24"/>
          <p:cNvGraphicFramePr>
            <a:graphicFrameLocks noChangeAspect="1"/>
          </p:cNvGraphicFramePr>
          <p:nvPr/>
        </p:nvGraphicFramePr>
        <p:xfrm>
          <a:off x="762000" y="1219200"/>
          <a:ext cx="2339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95" name="Equation" r:id="rId5" imgW="2336800" imgH="355600" progId="Equation.3">
                  <p:embed/>
                </p:oleObj>
              </mc:Choice>
              <mc:Fallback>
                <p:oleObj name="Equation" r:id="rId5" imgW="2336800" imgH="355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2339975" cy="350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9AB037D5-AD01-43EA-84DB-24723F445DB0}" type="slidenum">
              <a:rPr lang="en-US"/>
              <a:pPr/>
              <a:t>13</a:t>
            </a:fld>
            <a:endParaRPr lang="en-US"/>
          </a:p>
        </p:txBody>
      </p:sp>
      <p:pic>
        <p:nvPicPr>
          <p:cNvPr id="43010" name="Picture 2" descr="c09f4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447800"/>
            <a:ext cx="7848600" cy="510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457200"/>
            <a:ext cx="292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Gas turbine blades</a:t>
            </a:r>
          </a:p>
        </p:txBody>
      </p:sp>
      <p:sp>
        <p:nvSpPr>
          <p:cNvPr id="430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c09f40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429000" y="381000"/>
            <a:ext cx="5410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At relatively low stress but high temperature, creep occurs by vacancy diffusion as enhanced by grain boundaries. Hence, larger grain size is beneficial.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FB9C661-89A1-43C0-A3A9-66994B7466CC}" type="slidenum">
              <a:rPr lang="en-US"/>
              <a:pPr/>
              <a:t>14</a:t>
            </a:fld>
            <a:endParaRPr lang="en-US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2590800" y="2438400"/>
            <a:ext cx="42338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astellar" pitchFamily="18" charset="0"/>
              </a:rPr>
              <a:t>The End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685800" y="9144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Creep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u="sng"/>
              <a:t>Creep</a:t>
            </a:r>
            <a:r>
              <a:rPr lang="en-US"/>
              <a:t> is deformation that proceeds gradually with time. Such behavior is more prevalent at higher temperatures. In crystalline </a:t>
            </a:r>
          </a:p>
          <a:p>
            <a:pPr>
              <a:lnSpc>
                <a:spcPct val="125000"/>
              </a:lnSpc>
            </a:pPr>
            <a:r>
              <a:rPr lang="en-US"/>
              <a:t>materials (metals and ceramics) it becomes significant above 0.3 to 0.6</a:t>
            </a:r>
            <a:r>
              <a:rPr lang="en-US" i="1"/>
              <a:t>T</a:t>
            </a:r>
            <a:r>
              <a:rPr lang="en-US" sz="2400" i="1" baseline="-25000"/>
              <a:t>m</a:t>
            </a:r>
            <a:r>
              <a:rPr lang="en-US"/>
              <a:t>, depending on the material, and it occurs in polymers at room temperature.</a:t>
            </a:r>
          </a:p>
          <a:p>
            <a:pPr>
              <a:lnSpc>
                <a:spcPct val="125000"/>
              </a:lnSpc>
            </a:pPr>
            <a:endParaRPr lang="en-US"/>
          </a:p>
          <a:p>
            <a:pPr>
              <a:lnSpc>
                <a:spcPct val="125000"/>
              </a:lnSpc>
            </a:pPr>
            <a:r>
              <a:rPr lang="en-US" u="sng"/>
              <a:t>Creep rupture</a:t>
            </a:r>
            <a:r>
              <a:rPr lang="en-US"/>
              <a:t> occurs when a material gradual tears apart as a result of excessive creep deformation.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09f35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14400"/>
            <a:ext cx="56388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1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28600"/>
            <a:ext cx="245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Stages of creep</a:t>
            </a:r>
          </a:p>
        </p:txBody>
      </p:sp>
      <p:sp>
        <p:nvSpPr>
          <p:cNvPr id="378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c09f35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096000" y="685800"/>
            <a:ext cx="2743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In a creep test at a given temperature, stress is held constant and the increase in strain is measured.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6248400" y="2971800"/>
          <a:ext cx="9683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4" name="Equation" r:id="rId6" imgW="965200" imgH="685800" progId="Equation.3">
                  <p:embed/>
                </p:oleObj>
              </mc:Choice>
              <mc:Fallback>
                <p:oleObj name="Equation" r:id="rId6" imgW="96520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971800"/>
                        <a:ext cx="968375" cy="6778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09f36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990600"/>
            <a:ext cx="6248400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5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04800"/>
            <a:ext cx="534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Trends with temperature and stress</a:t>
            </a:r>
          </a:p>
        </p:txBody>
      </p:sp>
      <p:sp>
        <p:nvSpPr>
          <p:cNvPr id="389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c09f36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94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 flipV="1">
            <a:off x="2209800" y="2667000"/>
            <a:ext cx="3657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800600" y="1143000"/>
            <a:ext cx="1524000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438400" y="2209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4495800" y="2819400"/>
            <a:ext cx="8382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5257800" y="3505200"/>
            <a:ext cx="8382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060575" y="222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1600200" y="2133600"/>
          <a:ext cx="12414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26" name="Equation" r:id="rId6" imgW="1244060" imgH="317362" progId="Equation.3">
                  <p:embed/>
                </p:oleObj>
              </mc:Choice>
              <mc:Fallback>
                <p:oleObj name="Equation" r:id="rId6" imgW="1244060" imgH="31736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1241425" cy="3127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294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1981200" y="5410200"/>
          <a:ext cx="45561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27" name="Equation" r:id="rId8" imgW="4559300" imgH="977900" progId="Equation.3">
                  <p:embed/>
                </p:oleObj>
              </mc:Choice>
              <mc:Fallback>
                <p:oleObj name="Equation" r:id="rId8" imgW="4559300" imgH="977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4556125" cy="968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09f38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447800"/>
            <a:ext cx="76962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3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04800"/>
            <a:ext cx="423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Stress vs. creep rate curves</a:t>
            </a:r>
          </a:p>
        </p:txBody>
      </p:sp>
      <p:sp>
        <p:nvSpPr>
          <p:cNvPr id="4096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c09f38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057400" y="1828800"/>
            <a:ext cx="1428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nickel alloy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4587875" y="228600"/>
          <a:ext cx="45561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2" name="Equation" r:id="rId6" imgW="4559300" imgH="977900" progId="Equation.3">
                  <p:embed/>
                </p:oleObj>
              </mc:Choice>
              <mc:Fallback>
                <p:oleObj name="Equation" r:id="rId6" imgW="4559300" imgH="977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228600"/>
                        <a:ext cx="4556125" cy="968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09f3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295400"/>
            <a:ext cx="7467600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9800" y="381000"/>
            <a:ext cx="436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Stress vs. rupture life curves</a:t>
            </a:r>
          </a:p>
        </p:txBody>
      </p:sp>
      <p:sp>
        <p:nvSpPr>
          <p:cNvPr id="399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c09f37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057400" y="4419600"/>
            <a:ext cx="1428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nickel alloy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09f3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52400"/>
            <a:ext cx="492918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7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7800" y="533400"/>
            <a:ext cx="272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Larsen-Miller plot</a:t>
            </a:r>
          </a:p>
        </p:txBody>
      </p:sp>
      <p:sp>
        <p:nvSpPr>
          <p:cNvPr id="419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c09f39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4114800" y="5105400"/>
          <a:ext cx="4572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82" name="Equation" r:id="rId6" imgW="660113" imgH="380835" progId="Equation.3">
                  <p:embed/>
                </p:oleObj>
              </mc:Choice>
              <mc:Fallback>
                <p:oleObj name="Equation" r:id="rId6" imgW="660113" imgH="380835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457200" cy="261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329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905000" y="3810000"/>
          <a:ext cx="8540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83" name="Equation" r:id="rId8" imgW="850531" imgH="279279" progId="Equation.3">
                  <p:embed/>
                </p:oleObj>
              </mc:Choice>
              <mc:Fallback>
                <p:oleObj name="Equation" r:id="rId8" imgW="850531" imgH="27927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854075" cy="274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325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838200" y="5791200"/>
          <a:ext cx="37496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84" name="Equation" r:id="rId10" imgW="3746500" imgH="355600" progId="Equation.3">
                  <p:embed/>
                </p:oleObj>
              </mc:Choice>
              <mc:Fallback>
                <p:oleObj name="Equation" r:id="rId10" imgW="3746500" imgH="355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91200"/>
                        <a:ext cx="3749675" cy="3508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3352800" y="5105400"/>
          <a:ext cx="4572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85" name="Equation" r:id="rId12" imgW="660113" imgH="380835" progId="Equation.3">
                  <p:embed/>
                </p:oleObj>
              </mc:Choice>
              <mc:Fallback>
                <p:oleObj name="Equation" r:id="rId12" imgW="660113" imgH="38083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457200" cy="261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590800" y="5105400"/>
          <a:ext cx="4572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86" name="Equation" r:id="rId13" imgW="660113" imgH="380835" progId="Equation.3">
                  <p:embed/>
                </p:oleObj>
              </mc:Choice>
              <mc:Fallback>
                <p:oleObj name="Equation" r:id="rId13" imgW="660113" imgH="380835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457200" cy="261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1752600" y="5105400"/>
          <a:ext cx="4572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87" name="Equation" r:id="rId14" imgW="660113" imgH="380835" progId="Equation.3">
                  <p:embed/>
                </p:oleObj>
              </mc:Choice>
              <mc:Fallback>
                <p:oleObj name="Equation" r:id="rId14" imgW="660113" imgH="38083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457200" cy="261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990600" y="5105400"/>
          <a:ext cx="4572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88" name="Equation" r:id="rId15" imgW="660113" imgH="380835" progId="Equation.3">
                  <p:embed/>
                </p:oleObj>
              </mc:Choice>
              <mc:Fallback>
                <p:oleObj name="Equation" r:id="rId15" imgW="660113" imgH="38083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457200" cy="261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410200" y="5334000"/>
            <a:ext cx="3276600" cy="914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/>
              <a:t>Horizontal scale: </a:t>
            </a:r>
          </a:p>
          <a:p>
            <a:pPr>
              <a:lnSpc>
                <a:spcPct val="135000"/>
              </a:lnSpc>
            </a:pPr>
            <a:r>
              <a:rPr lang="en-US" i="1"/>
              <a:t>P</a:t>
            </a:r>
            <a:r>
              <a:rPr lang="en-US" sz="2400" i="1" baseline="-25000"/>
              <a:t>LM</a:t>
            </a:r>
            <a:r>
              <a:rPr lang="en-US"/>
              <a:t> = 12,000, 16,000, etc.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5257800" y="1143000"/>
            <a:ext cx="37338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/>
              <a:t>From tests done at various stresses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and temperatures </a:t>
            </a:r>
            <a:r>
              <a:rPr lang="en-US" i="1"/>
              <a:t>T</a:t>
            </a:r>
            <a:r>
              <a:rPr lang="en-US"/>
              <a:t>, each giving a rupture time </a:t>
            </a:r>
            <a:r>
              <a:rPr lang="en-US" i="1"/>
              <a:t>t</a:t>
            </a:r>
            <a:r>
              <a:rPr lang="en-US" sz="2400" i="1" baseline="-25000"/>
              <a:t>r </a:t>
            </a:r>
            <a:r>
              <a:rPr lang="en-US"/>
              <a:t>, plot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versus </a:t>
            </a:r>
            <a:r>
              <a:rPr lang="en-US" i="1"/>
              <a:t>P</a:t>
            </a:r>
            <a:r>
              <a:rPr lang="en-US" sz="2400" i="1" baseline="-25000"/>
              <a:t>LM</a:t>
            </a:r>
            <a:r>
              <a:rPr lang="en-US"/>
              <a:t>, where: 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5410200" y="3276600"/>
          <a:ext cx="23018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89" name="Equation" r:id="rId16" imgW="2298700" imgH="355600" progId="Equation.3">
                  <p:embed/>
                </p:oleObj>
              </mc:Choice>
              <mc:Fallback>
                <p:oleObj name="Equation" r:id="rId16" imgW="2298700" imgH="355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6600"/>
                        <a:ext cx="2301875" cy="350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4042578"/>
            <a:ext cx="2949846" cy="87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en-US" i="1" dirty="0" err="1"/>
              <a:t>t</a:t>
            </a:r>
            <a:r>
              <a:rPr lang="en-US" sz="2400" i="1" baseline="-25000" dirty="0" err="1"/>
              <a:t>r</a:t>
            </a:r>
            <a:r>
              <a:rPr lang="en-US" dirty="0"/>
              <a:t> in hours,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in MPa, </a:t>
            </a:r>
          </a:p>
          <a:p>
            <a:pPr>
              <a:lnSpc>
                <a:spcPct val="135000"/>
              </a:lnSpc>
            </a:pPr>
            <a:r>
              <a:rPr lang="en-US" i="1"/>
              <a:t>T</a:t>
            </a:r>
            <a:r>
              <a:rPr lang="en-US"/>
              <a:t> in kelvin, K = °C + 273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838200" y="5486400"/>
          <a:ext cx="19891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6" name="Equation" r:id="rId3" imgW="1981200" imgH="673100" progId="Equation.3">
                  <p:embed/>
                </p:oleObj>
              </mc:Choice>
              <mc:Fallback>
                <p:oleObj name="Equation" r:id="rId3" imgW="1981200" imgH="673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86400"/>
                        <a:ext cx="1989138" cy="669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762000" y="503238"/>
            <a:ext cx="74676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en-US">
                <a:ea typeface="Times New Roman" pitchFamily="18" charset="0"/>
                <a:cs typeface="Arial" charset="0"/>
              </a:rPr>
              <a:t>A </a:t>
            </a:r>
            <a:r>
              <a:rPr lang="en-US" u="sng">
                <a:ea typeface="Times New Roman" pitchFamily="18" charset="0"/>
                <a:cs typeface="Arial" charset="0"/>
              </a:rPr>
              <a:t>Larsen-Miller parameter</a:t>
            </a:r>
            <a:r>
              <a:rPr lang="en-US">
                <a:ea typeface="Times New Roman" pitchFamily="18" charset="0"/>
                <a:cs typeface="Arial" charset="0"/>
              </a:rPr>
              <a:t> plot gives stress as a function of the quantity </a:t>
            </a:r>
            <a:r>
              <a:rPr lang="en-US" i="1">
                <a:ea typeface="Times New Roman" pitchFamily="18" charset="0"/>
                <a:cs typeface="Arial" charset="0"/>
              </a:rPr>
              <a:t>P</a:t>
            </a:r>
            <a:r>
              <a:rPr lang="en-US" sz="2400" i="1" baseline="-25000">
                <a:ea typeface="Times New Roman" pitchFamily="18" charset="0"/>
                <a:cs typeface="Arial" charset="0"/>
              </a:rPr>
              <a:t>LM</a:t>
            </a:r>
            <a:r>
              <a:rPr lang="en-US">
                <a:ea typeface="Times New Roman" pitchFamily="18" charset="0"/>
                <a:cs typeface="Arial" charset="0"/>
              </a:rPr>
              <a:t> that combines temperature and rupture time into one variable. Given such a plot, if any two of </a:t>
            </a:r>
            <a:r>
              <a:rPr lang="en-US" i="1">
                <a:ea typeface="Times New Roman" pitchFamily="18" charset="0"/>
                <a:cs typeface="Arial" charset="0"/>
              </a:rPr>
              <a:t>t</a:t>
            </a:r>
            <a:r>
              <a:rPr lang="en-US" sz="2400" i="1" baseline="-25000">
                <a:ea typeface="Times New Roman" pitchFamily="18" charset="0"/>
                <a:cs typeface="Arial" charset="0"/>
              </a:rPr>
              <a:t>r </a:t>
            </a:r>
            <a:r>
              <a:rPr lang="en-US">
                <a:ea typeface="Times New Roman" pitchFamily="18" charset="0"/>
                <a:cs typeface="Arial" charset="0"/>
              </a:rPr>
              <a:t>, </a:t>
            </a:r>
            <a:r>
              <a:rPr lang="en-US">
                <a:latin typeface="Symbol" pitchFamily="18" charset="2"/>
                <a:ea typeface="Times New Roman" pitchFamily="18" charset="0"/>
                <a:cs typeface="Arial" charset="0"/>
              </a:rPr>
              <a:t>s</a:t>
            </a:r>
            <a:r>
              <a:rPr lang="en-US">
                <a:ea typeface="Times New Roman" pitchFamily="18" charset="0"/>
                <a:cs typeface="Arial" charset="0"/>
              </a:rPr>
              <a:t>, and </a:t>
            </a:r>
            <a:r>
              <a:rPr lang="en-US" i="1">
                <a:ea typeface="Times New Roman" pitchFamily="18" charset="0"/>
                <a:cs typeface="Arial" charset="0"/>
              </a:rPr>
              <a:t>T</a:t>
            </a:r>
            <a:r>
              <a:rPr lang="en-US">
                <a:ea typeface="Times New Roman" pitchFamily="18" charset="0"/>
                <a:cs typeface="Arial" charset="0"/>
              </a:rPr>
              <a:t> are known, the third one can be calculated.  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762000" y="3124200"/>
            <a:ext cx="545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 err="1">
                <a:ea typeface="Times New Roman" pitchFamily="18" charset="0"/>
                <a:cs typeface="Arial" charset="0"/>
              </a:rPr>
              <a:t>t</a:t>
            </a:r>
            <a:r>
              <a:rPr lang="en-US" sz="2400" i="1" baseline="-30000" dirty="0" err="1">
                <a:ea typeface="Times New Roman" pitchFamily="18" charset="0"/>
                <a:cs typeface="Arial" charset="0"/>
              </a:rPr>
              <a:t>r</a:t>
            </a:r>
            <a:r>
              <a:rPr lang="en-US" dirty="0">
                <a:ea typeface="Times New Roman" pitchFamily="18" charset="0"/>
                <a:cs typeface="Arial" charset="0"/>
              </a:rPr>
              <a:t> in hours, </a:t>
            </a:r>
            <a:r>
              <a:rPr lang="en-US" dirty="0">
                <a:latin typeface="Symbol" pitchFamily="18" charset="2"/>
                <a:ea typeface="Times New Roman" pitchFamily="18" charset="0"/>
                <a:cs typeface="Arial" charset="0"/>
              </a:rPr>
              <a:t>s</a:t>
            </a:r>
            <a:r>
              <a:rPr lang="en-US" dirty="0">
                <a:ea typeface="Times New Roman" pitchFamily="18" charset="0"/>
                <a:cs typeface="Arial" charset="0"/>
              </a:rPr>
              <a:t> in </a:t>
            </a:r>
            <a:r>
              <a:rPr lang="en-US" dirty="0" err="1">
                <a:ea typeface="Times New Roman" pitchFamily="18" charset="0"/>
                <a:cs typeface="Arial" charset="0"/>
              </a:rPr>
              <a:t>MPa</a:t>
            </a:r>
            <a:r>
              <a:rPr lang="en-US" dirty="0">
                <a:ea typeface="Times New Roman" pitchFamily="18" charset="0"/>
                <a:cs typeface="Arial" charset="0"/>
              </a:rPr>
              <a:t>, </a:t>
            </a:r>
            <a:r>
              <a:rPr lang="en-US" i="1" dirty="0">
                <a:ea typeface="Times New Roman" pitchFamily="18" charset="0"/>
                <a:cs typeface="Arial" charset="0"/>
              </a:rPr>
              <a:t>T</a:t>
            </a:r>
            <a:r>
              <a:rPr lang="en-US" dirty="0">
                <a:ea typeface="Times New Roman" pitchFamily="18" charset="0"/>
                <a:cs typeface="Arial" charset="0"/>
              </a:rPr>
              <a:t> in Kelvin, K = °C + 273</a:t>
            </a:r>
            <a:endParaRPr lang="en-US" sz="1800" dirty="0">
              <a:ea typeface="Times New Roman" pitchFamily="18" charset="0"/>
              <a:cs typeface="Arial" charset="0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0234" name="Object 10"/>
          <p:cNvGraphicFramePr>
            <a:graphicFrameLocks noChangeAspect="1"/>
          </p:cNvGraphicFramePr>
          <p:nvPr/>
        </p:nvGraphicFramePr>
        <p:xfrm>
          <a:off x="838200" y="4800600"/>
          <a:ext cx="5254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7" name="Equation" r:id="rId5" imgW="5257800" imgH="444240" progId="Equation.3">
                  <p:embed/>
                </p:oleObj>
              </mc:Choice>
              <mc:Fallback>
                <p:oleObj name="Equation" r:id="rId5" imgW="525780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5254625" cy="441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7" name="Object 13"/>
          <p:cNvGraphicFramePr>
            <a:graphicFrameLocks noChangeAspect="1"/>
          </p:cNvGraphicFramePr>
          <p:nvPr/>
        </p:nvGraphicFramePr>
        <p:xfrm>
          <a:off x="838200" y="2514600"/>
          <a:ext cx="2339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8" name="Equation" r:id="rId7" imgW="2336800" imgH="355600" progId="Equation.3">
                  <p:embed/>
                </p:oleObj>
              </mc:Choice>
              <mc:Fallback>
                <p:oleObj name="Equation" r:id="rId7" imgW="2336800" imgH="355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2339975" cy="350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9" name="Text Box 15"/>
          <p:cNvSpPr txBox="1">
            <a:spLocks noChangeArrowheads="1"/>
          </p:cNvSpPr>
          <p:nvPr/>
        </p:nvSpPr>
        <p:spPr bwMode="auto">
          <a:xfrm>
            <a:off x="762000" y="3886200"/>
            <a:ext cx="7272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Rather than reading a graph, it is convenient to fit the data to a </a:t>
            </a:r>
          </a:p>
          <a:p>
            <a:r>
              <a:rPr lang="en-US"/>
              <a:t>polynomial as follows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 l="4149" t="8246" r="21271" b="18843"/>
          <a:stretch>
            <a:fillRect/>
          </a:stretch>
        </p:blipFill>
        <p:spPr bwMode="auto">
          <a:xfrm>
            <a:off x="228600" y="228600"/>
            <a:ext cx="54102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2326" name="Group 54"/>
          <p:cNvGraphicFramePr>
            <a:graphicFrameLocks noGrp="1"/>
          </p:cNvGraphicFramePr>
          <p:nvPr/>
        </p:nvGraphicFramePr>
        <p:xfrm>
          <a:off x="914400" y="5715000"/>
          <a:ext cx="5029200" cy="838201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C, log (h)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38,405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8206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327" name="Text Box 55"/>
          <p:cNvSpPr txBox="1">
            <a:spLocks noChangeArrowheads="1"/>
          </p:cNvSpPr>
          <p:nvPr/>
        </p:nvSpPr>
        <p:spPr bwMode="auto">
          <a:xfrm>
            <a:off x="5791200" y="53340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Example fitted data</a:t>
            </a:r>
          </a:p>
        </p:txBody>
      </p:sp>
      <p:graphicFrame>
        <p:nvGraphicFramePr>
          <p:cNvPr id="199681" name="Object 1"/>
          <p:cNvGraphicFramePr>
            <a:graphicFrameLocks noChangeAspect="1"/>
          </p:cNvGraphicFramePr>
          <p:nvPr/>
        </p:nvGraphicFramePr>
        <p:xfrm>
          <a:off x="5943600" y="1371600"/>
          <a:ext cx="2339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2"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2339975" cy="350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5691187" y="2357438"/>
          <a:ext cx="3354139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3" name="Equation" r:id="rId6" imgW="1650960" imgH="457200" progId="Equation.3">
                  <p:embed/>
                </p:oleObj>
              </mc:Choice>
              <mc:Fallback>
                <p:oleObj name="Equation" r:id="rId6" imgW="16509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7" y="2357438"/>
                        <a:ext cx="3354139" cy="9191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236E0D-A55E-4C18-8052-03BB5D83E529}"/>
</file>

<file path=customXml/itemProps2.xml><?xml version="1.0" encoding="utf-8"?>
<ds:datastoreItem xmlns:ds="http://schemas.openxmlformats.org/officeDocument/2006/customXml" ds:itemID="{55EBFC05-8F32-4518-90AD-419BE9BECDFA}"/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427</Words>
  <Application>Microsoft Office PowerPoint</Application>
  <PresentationFormat>On-screen Show (4:3)</PresentationFormat>
  <Paragraphs>74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Castellar</vt:lpstr>
      <vt:lpstr>Roboto</vt:lpstr>
      <vt:lpstr>Symbol</vt:lpstr>
      <vt:lpstr>Default Design</vt:lpstr>
      <vt:lpstr>Equation</vt:lpstr>
      <vt:lpstr>PowerPoint Presentation</vt:lpstr>
      <vt:lpstr>PowerPoint Presentation</vt:lpstr>
      <vt:lpstr>c09f35</vt:lpstr>
      <vt:lpstr>c09f36</vt:lpstr>
      <vt:lpstr>c09f38</vt:lpstr>
      <vt:lpstr>c09f37</vt:lpstr>
      <vt:lpstr>c09f39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c09f40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175</cp:revision>
  <cp:lastPrinted>2013-06-13T16:24:59Z</cp:lastPrinted>
  <dcterms:created xsi:type="dcterms:W3CDTF">2007-11-09T19:00:53Z</dcterms:created>
  <dcterms:modified xsi:type="dcterms:W3CDTF">2020-06-12T16:31:06Z</dcterms:modified>
</cp:coreProperties>
</file>