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17.xml" ContentType="application/vnd.openxmlformats-officedocument.presentationml.tags+xml"/>
  <Override PartName="/ppt/tags/tag19.xml" ContentType="application/vnd.openxmlformats-officedocument.presentationml.tags+xml"/>
  <Override PartName="/ppt/tags/tag26.xml" ContentType="application/vnd.openxmlformats-officedocument.presentationml.tag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18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6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5.xml" ContentType="application/vnd.openxmlformats-officedocument.presentationml.tags+xml"/>
  <Override PartName="/ppt/tags/tag32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2" r:id="rId2"/>
    <p:sldMasterId id="2147483674" r:id="rId3"/>
  </p:sldMasterIdLst>
  <p:notesMasterIdLst>
    <p:notesMasterId r:id="rId27"/>
  </p:notesMasterIdLst>
  <p:handoutMasterIdLst>
    <p:handoutMasterId r:id="rId28"/>
  </p:handoutMasterIdLst>
  <p:sldIdLst>
    <p:sldId id="505" r:id="rId4"/>
    <p:sldId id="556" r:id="rId5"/>
    <p:sldId id="506" r:id="rId6"/>
    <p:sldId id="507" r:id="rId7"/>
    <p:sldId id="508" r:id="rId8"/>
    <p:sldId id="489" r:id="rId9"/>
    <p:sldId id="566" r:id="rId10"/>
    <p:sldId id="498" r:id="rId11"/>
    <p:sldId id="499" r:id="rId12"/>
    <p:sldId id="500" r:id="rId13"/>
    <p:sldId id="501" r:id="rId14"/>
    <p:sldId id="502" r:id="rId15"/>
    <p:sldId id="503" r:id="rId16"/>
    <p:sldId id="552" r:id="rId17"/>
    <p:sldId id="565" r:id="rId18"/>
    <p:sldId id="559" r:id="rId19"/>
    <p:sldId id="510" r:id="rId20"/>
    <p:sldId id="511" r:id="rId21"/>
    <p:sldId id="512" r:id="rId22"/>
    <p:sldId id="564" r:id="rId23"/>
    <p:sldId id="562" r:id="rId24"/>
    <p:sldId id="561" r:id="rId25"/>
    <p:sldId id="514" r:id="rId26"/>
  </p:sldIdLst>
  <p:sldSz cx="9144000" cy="6858000" type="screen4x3"/>
  <p:notesSz cx="7315200" cy="9601200"/>
  <p:custDataLst>
    <p:tags r:id="rId2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4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9900"/>
    <a:srgbClr val="0000FF"/>
    <a:srgbClr val="CC0000"/>
    <a:srgbClr val="FFCC00"/>
    <a:srgbClr val="993300"/>
    <a:srgbClr val="0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28" autoAdjust="0"/>
  </p:normalViewPr>
  <p:slideViewPr>
    <p:cSldViewPr snapToGrid="0">
      <p:cViewPr>
        <p:scale>
          <a:sx n="96" d="100"/>
          <a:sy n="96" d="100"/>
        </p:scale>
        <p:origin x="36" y="186"/>
      </p:cViewPr>
      <p:guideLst>
        <p:guide orient="horz" pos="4319"/>
        <p:guide pos="54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customXml" Target="../customXml/item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/>
          <a:lstStyle>
            <a:lvl1pPr algn="r">
              <a:defRPr sz="1200"/>
            </a:lvl1pPr>
          </a:lstStyle>
          <a:p>
            <a:fld id="{2FFC96C0-3BD9-420B-B874-3F2AC6DCC5F5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 anchor="b"/>
          <a:lstStyle>
            <a:lvl1pPr algn="r">
              <a:defRPr sz="1200"/>
            </a:lvl1pPr>
          </a:lstStyle>
          <a:p>
            <a:fld id="{4DBD0DEF-9D8E-4DD3-9475-1C81D60D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14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44.75525" units="1/cm"/>
          <inkml:channelProperty channel="Y" name="resolution" value="44.69274" units="1/cm"/>
          <inkml:channelProperty channel="T" name="resolution" value="1" units="1/dev"/>
        </inkml:channelProperties>
      </inkml:inkSource>
      <inkml:timestamp xml:id="ts0" timeString="2014-06-20T12:51:40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14668 15073 0,'0'24'94,"0"0"-79,0 0 204</inkml:trace>
  <inkml:trace contextRef="#ctx0" brushRef="#br0" timeOffset="8985.17">16978 3048 0,'0'24'687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8751BE7-5E17-466F-991E-78B21CE561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2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751BE7-5E17-466F-991E-78B21CE561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8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WL = 0.73</a:t>
            </a:r>
          </a:p>
          <a:p>
            <a:r>
              <a:rPr lang="en-US" dirty="0" err="1"/>
              <a:t>Walpha</a:t>
            </a:r>
            <a:r>
              <a:rPr lang="en-US" dirty="0"/>
              <a:t> = 0.27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51BE7-5E17-466F-991E-78B21CE5618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27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handout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51BE7-5E17-466F-991E-78B21CE5618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5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72583-2F19-4FEF-A287-E9292EC47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4B9B6-9798-40B2-9EA8-AF41F162F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381000"/>
            <a:ext cx="1944688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86425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3A204-F5D1-4477-A7C8-21B881650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0D30B-EA95-44A1-BED7-3279BBCC19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76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A5777-CC22-44C5-B0A1-89A47FB2C0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72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22930-7C66-4CE8-91F3-272415A525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11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73E6-3587-4ED6-8EB4-87FF1505E2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796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4E733-2CBF-47EC-8161-D0B4BF79C5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198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77D9E-5AB1-462B-B677-E25FAF473F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28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0E84-08DF-4164-8763-0ADB69B96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34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8307A-5CD1-4285-9374-7735F319AD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5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857FC-0656-45AF-B7E2-18CF33E1E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CF7-D5D0-40B3-8938-362383C8B2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0869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A1FE9-2313-41B0-88FF-B2A09D4CD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747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3CDB2-407A-49AC-A943-0E1E0FD446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419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0D30B-EA95-44A1-BED7-3279BBCC19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2607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A5777-CC22-44C5-B0A1-89A47FB2C0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430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22930-7C66-4CE8-91F3-272415A525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945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73E6-3587-4ED6-8EB4-87FF1505E2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108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4E733-2CBF-47EC-8161-D0B4BF79C5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379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77D9E-5AB1-462B-B677-E25FAF473F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1869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0E84-08DF-4164-8763-0ADB69B96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4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0AA65-579E-47DC-8BB8-5B59861A2F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8307A-5CD1-4285-9374-7735F319AD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8533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CF7-D5D0-40B3-8938-362383C8B2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7740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A1FE9-2313-41B0-88FF-B2A09D4CD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6378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3CDB2-407A-49AC-A943-0E1E0FD446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86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6913" y="1203325"/>
            <a:ext cx="3810000" cy="4892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203325"/>
            <a:ext cx="3810000" cy="4892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30FE8-52D0-4DF6-96FB-DC9D392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4B3B6-48A8-4B69-989A-1C04A6C8C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EEF75-B942-432B-AB40-240D60449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83263-6FA7-4BC5-829A-65ABE76A7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2BB4E-0DD0-47A7-8FE3-F08FC4F53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6B625-0470-48C5-9CD5-FFC95ED31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6913" y="1203325"/>
            <a:ext cx="777240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432800" y="6172200"/>
            <a:ext cx="431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7221538" y="6400800"/>
            <a:ext cx="9445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0"/>
              <a:t>Chapter 9 -</a:t>
            </a:r>
          </a:p>
        </p:txBody>
      </p:sp>
      <p:sp>
        <p:nvSpPr>
          <p:cNvPr id="3655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70800" y="6403975"/>
            <a:ext cx="11811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i="0" smtClean="0"/>
            </a:lvl1pPr>
          </a:lstStyle>
          <a:p>
            <a:pPr>
              <a:defRPr/>
            </a:pPr>
            <a:fld id="{F001384B-1134-41EA-833C-E280D28A02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2DF1C2F7-0ED5-48E7-AB82-A0404CB60ACA}" type="slidenum">
              <a:rPr lang="en-US" i="0">
                <a:solidFill>
                  <a:srgbClr val="000000"/>
                </a:solidFill>
              </a:rPr>
              <a:pPr eaLnBrk="1" hangingPunct="1"/>
              <a:t>‹#›</a:t>
            </a:fld>
            <a:endParaRPr lang="en-US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6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2DF1C2F7-0ED5-48E7-AB82-A0404CB60ACA}" type="slidenum">
              <a:rPr lang="en-US" i="0">
                <a:solidFill>
                  <a:srgbClr val="000000"/>
                </a:solidFill>
              </a:rPr>
              <a:pPr eaLnBrk="1" hangingPunct="1"/>
              <a:t>‹#›</a:t>
            </a:fld>
            <a:endParaRPr lang="en-US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34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17.jpeg"/><Relationship Id="rId4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17.jpeg"/><Relationship Id="rId4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tags" Target="../tags/tag36.xml"/><Relationship Id="rId7" Type="http://schemas.openxmlformats.org/officeDocument/2006/relationships/oleObject" Target="../embeddings/oleObject1.bin"/><Relationship Id="rId2" Type="http://schemas.openxmlformats.org/officeDocument/2006/relationships/tags" Target="../tags/tag3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7.jpeg"/><Relationship Id="rId4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857FC-0656-45AF-B7E2-18CF33E1E0F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41986" name="Picture 2" descr="http://www.andybrain.com/sciencelab/wp-content/uploads/2008/04/ice-water-volu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672" y="455749"/>
            <a:ext cx="2771775" cy="3371851"/>
          </a:xfrm>
          <a:prstGeom prst="rect">
            <a:avLst/>
          </a:prstGeom>
          <a:noFill/>
        </p:spPr>
      </p:pic>
      <p:pic>
        <p:nvPicPr>
          <p:cNvPr id="41988" name="Picture 4" descr="http://fc07.deviantart.net/fs40/f/2009/027/2/a/Frozen_Soda_by_Forest_Sag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08662" y="455749"/>
            <a:ext cx="2888239" cy="3371851"/>
          </a:xfrm>
          <a:prstGeom prst="rect">
            <a:avLst/>
          </a:prstGeom>
          <a:noFill/>
        </p:spPr>
      </p:pic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98714" y="206829"/>
            <a:ext cx="7772400" cy="533400"/>
          </a:xfrm>
        </p:spPr>
        <p:txBody>
          <a:bodyPr/>
          <a:lstStyle/>
          <a:p>
            <a:r>
              <a:rPr lang="en-US" dirty="0"/>
              <a:t>Phases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6073594"/>
            <a:ext cx="9144000" cy="590931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u="sng" dirty="0">
                <a:latin typeface="Arial" charset="0"/>
              </a:rPr>
              <a:t>Component</a:t>
            </a:r>
            <a:r>
              <a:rPr lang="en-US" dirty="0">
                <a:latin typeface="Arial" charset="0"/>
              </a:rPr>
              <a:t>: Pure element or compound: H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O and C</a:t>
            </a:r>
            <a:r>
              <a:rPr lang="en-US" baseline="-25000" dirty="0">
                <a:latin typeface="Arial" charset="0"/>
              </a:rPr>
              <a:t>12</a:t>
            </a:r>
            <a:r>
              <a:rPr lang="en-US" dirty="0">
                <a:latin typeface="Arial" charset="0"/>
              </a:rPr>
              <a:t>H</a:t>
            </a:r>
            <a:r>
              <a:rPr lang="en-US" baseline="-25000" dirty="0">
                <a:latin typeface="Arial" charset="0"/>
              </a:rPr>
              <a:t>22</a:t>
            </a:r>
            <a:r>
              <a:rPr lang="en-US" dirty="0">
                <a:latin typeface="Arial" charset="0"/>
              </a:rPr>
              <a:t>O</a:t>
            </a:r>
            <a:r>
              <a:rPr lang="en-US" baseline="-25000" dirty="0">
                <a:latin typeface="Arial" charset="0"/>
              </a:rPr>
              <a:t>11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204426"/>
            <a:ext cx="91440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u="sng" dirty="0">
                <a:solidFill>
                  <a:srgbClr val="0033CC"/>
                </a:solidFill>
              </a:rPr>
              <a:t>Phase</a:t>
            </a:r>
            <a:r>
              <a:rPr lang="en-US" dirty="0">
                <a:solidFill>
                  <a:srgbClr val="0033CC"/>
                </a:solidFill>
              </a:rPr>
              <a:t>: Homogenous portion of material with uniform physical and   chemical characteristics - not generally a pure substance, often a liquid solution or solid solution.  Example: syrup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73183263-6FA7-4BC5-829A-65ABE76A7D5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04888" y="652463"/>
            <a:ext cx="7134225" cy="5553075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73183263-6FA7-4BC5-829A-65ABE76A7D5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60705" y="1161288"/>
            <a:ext cx="7007290" cy="4941634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73183263-6FA7-4BC5-829A-65ABE76A7D5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99326" y="715328"/>
            <a:ext cx="7324725" cy="5610225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0"/>
            <a:ext cx="2676525" cy="24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73183263-6FA7-4BC5-829A-65ABE76A7D5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81038" y="547688"/>
            <a:ext cx="7781925" cy="5762625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8D8857FC-0656-45AF-B7E2-18CF33E1E0F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57364" y="927462"/>
            <a:ext cx="5964613" cy="468309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300445" y="121864"/>
            <a:ext cx="5738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Diagrams: Review of Terminology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387737" y="403506"/>
            <a:ext cx="2756263" cy="4978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i="0" dirty="0"/>
              <a:t>Terminology:</a:t>
            </a:r>
          </a:p>
          <a:p>
            <a:pPr lvl="1">
              <a:spcBef>
                <a:spcPct val="20000"/>
              </a:spcBef>
            </a:pPr>
            <a:r>
              <a:rPr lang="en-US" i="0" dirty="0">
                <a:solidFill>
                  <a:schemeClr val="accent2"/>
                </a:solidFill>
              </a:rPr>
              <a:t>Solid Solution</a:t>
            </a:r>
            <a:endParaRPr lang="en-US" i="0" dirty="0"/>
          </a:p>
          <a:p>
            <a:pPr lvl="1">
              <a:spcBef>
                <a:spcPct val="20000"/>
              </a:spcBef>
            </a:pPr>
            <a:r>
              <a:rPr lang="en-US" i="0" dirty="0">
                <a:solidFill>
                  <a:schemeClr val="accent2"/>
                </a:solidFill>
              </a:rPr>
              <a:t>Mixture</a:t>
            </a:r>
            <a:endParaRPr lang="en-US" i="0" dirty="0"/>
          </a:p>
          <a:p>
            <a:pPr lvl="1">
              <a:spcBef>
                <a:spcPct val="20000"/>
              </a:spcBef>
            </a:pPr>
            <a:r>
              <a:rPr lang="en-US" i="0" dirty="0">
                <a:solidFill>
                  <a:schemeClr val="accent2"/>
                </a:solidFill>
              </a:rPr>
              <a:t>Solubility Limit</a:t>
            </a:r>
          </a:p>
          <a:p>
            <a:pPr lvl="1">
              <a:spcBef>
                <a:spcPct val="20000"/>
              </a:spcBef>
            </a:pPr>
            <a:r>
              <a:rPr lang="en-US" i="0" dirty="0">
                <a:solidFill>
                  <a:schemeClr val="accent2"/>
                </a:solidFill>
              </a:rPr>
              <a:t>Component</a:t>
            </a:r>
          </a:p>
          <a:p>
            <a:pPr lvl="1">
              <a:spcBef>
                <a:spcPct val="20000"/>
              </a:spcBef>
            </a:pPr>
            <a:r>
              <a:rPr lang="en-US" i="0" dirty="0">
                <a:solidFill>
                  <a:schemeClr val="accent2"/>
                </a:solidFill>
              </a:rPr>
              <a:t>Phase</a:t>
            </a:r>
          </a:p>
          <a:p>
            <a:pPr lvl="1">
              <a:spcBef>
                <a:spcPct val="20000"/>
              </a:spcBef>
            </a:pPr>
            <a:r>
              <a:rPr lang="en-US" i="0" dirty="0">
                <a:solidFill>
                  <a:schemeClr val="accent2"/>
                </a:solidFill>
              </a:rPr>
              <a:t>Solidus</a:t>
            </a:r>
          </a:p>
          <a:p>
            <a:pPr lvl="1">
              <a:spcBef>
                <a:spcPct val="20000"/>
              </a:spcBef>
            </a:pPr>
            <a:r>
              <a:rPr lang="en-US" i="0" dirty="0" err="1">
                <a:solidFill>
                  <a:schemeClr val="accent2"/>
                </a:solidFill>
              </a:rPr>
              <a:t>Liquidus</a:t>
            </a:r>
            <a:endParaRPr lang="en-US" i="0" dirty="0">
              <a:solidFill>
                <a:schemeClr val="accent2"/>
              </a:solidFill>
            </a:endParaRPr>
          </a:p>
          <a:p>
            <a:pPr lvl="1">
              <a:spcBef>
                <a:spcPct val="20000"/>
              </a:spcBef>
            </a:pPr>
            <a:r>
              <a:rPr lang="en-US" i="0" dirty="0" err="1">
                <a:solidFill>
                  <a:schemeClr val="accent2"/>
                </a:solidFill>
              </a:rPr>
              <a:t>Solvus</a:t>
            </a:r>
            <a:endParaRPr lang="en-US" i="0" dirty="0">
              <a:solidFill>
                <a:schemeClr val="accent2"/>
              </a:solidFill>
            </a:endParaRPr>
          </a:p>
          <a:p>
            <a:pPr lvl="1">
              <a:spcBef>
                <a:spcPct val="20000"/>
              </a:spcBef>
            </a:pPr>
            <a:r>
              <a:rPr lang="en-US" i="0" dirty="0">
                <a:solidFill>
                  <a:schemeClr val="accent2"/>
                </a:solidFill>
              </a:rPr>
              <a:t>Eutectic</a:t>
            </a:r>
          </a:p>
          <a:p>
            <a:pPr lvl="1">
              <a:spcBef>
                <a:spcPct val="20000"/>
              </a:spcBef>
            </a:pPr>
            <a:r>
              <a:rPr lang="en-US" i="0" dirty="0" err="1">
                <a:solidFill>
                  <a:schemeClr val="accent2"/>
                </a:solidFill>
              </a:rPr>
              <a:t>Isomorphous</a:t>
            </a:r>
            <a:endParaRPr lang="en-US" i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041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F9033D-51ED-4852-AAC9-CE2D6B12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183263-6FA7-4BC5-829A-65ABE76A7D5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8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0"/>
            <a:ext cx="9022080" cy="2036064"/>
          </a:xfrm>
        </p:spPr>
        <p:txBody>
          <a:bodyPr/>
          <a:lstStyle/>
          <a:p>
            <a:r>
              <a:rPr lang="en-US" sz="3200" dirty="0"/>
              <a:t>Let’s consider a 35wt% Ni – 65wt% Cu alloy at three temperatures: </a:t>
            </a:r>
            <a:br>
              <a:rPr lang="en-US" sz="3200" dirty="0"/>
            </a:br>
            <a:r>
              <a:rPr lang="en-US" sz="3200" dirty="0"/>
              <a:t>(a) 1300 C, (b) 1250 C, and (c)  1190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EEF75-B942-432B-AB40-240D604493B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7680" y="2706624"/>
            <a:ext cx="56460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for each temperature:</a:t>
            </a:r>
          </a:p>
          <a:p>
            <a:pPr marL="457200" indent="-457200">
              <a:buAutoNum type="arabicPeriod"/>
            </a:pPr>
            <a:r>
              <a:rPr lang="en-US" dirty="0"/>
              <a:t>Phases Present</a:t>
            </a:r>
          </a:p>
          <a:p>
            <a:pPr marL="457200" indent="-457200">
              <a:buAutoNum type="arabicPeriod"/>
            </a:pPr>
            <a:r>
              <a:rPr lang="en-US" dirty="0"/>
              <a:t>Composition of each phase present</a:t>
            </a:r>
          </a:p>
          <a:p>
            <a:pPr marL="457200" indent="-457200">
              <a:buAutoNum type="arabicPeriod"/>
            </a:pPr>
            <a:r>
              <a:rPr lang="en-US" dirty="0"/>
              <a:t>Fraction of each phase present</a:t>
            </a:r>
          </a:p>
        </p:txBody>
      </p:sp>
    </p:spTree>
    <p:extLst>
      <p:ext uri="{BB962C8B-B14F-4D97-AF65-F5344CB8AC3E}">
        <p14:creationId xmlns:p14="http://schemas.microsoft.com/office/powerpoint/2010/main" val="3478825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sz="2800" b="1" i="0" dirty="0">
                <a:solidFill>
                  <a:srgbClr val="272727"/>
                </a:solidFill>
              </a:rPr>
              <a:t>Consider: Cu-Ni phase diagram</a:t>
            </a:r>
          </a:p>
        </p:txBody>
      </p:sp>
      <p:pic>
        <p:nvPicPr>
          <p:cNvPr id="108551" name="Picture 7" descr="Cu-Ni phase dia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259" y="655683"/>
            <a:ext cx="5734459" cy="6120033"/>
          </a:xfrm>
          <a:prstGeom prst="rect">
            <a:avLst/>
          </a:prstGeom>
          <a:noFill/>
        </p:spPr>
      </p:pic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5754624" y="826370"/>
            <a:ext cx="32796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i="0" dirty="0">
                <a:solidFill>
                  <a:srgbClr val="000000"/>
                </a:solidFill>
              </a:rPr>
              <a:t>Example of a </a:t>
            </a:r>
            <a:r>
              <a:rPr lang="en-US" b="1" i="0" dirty="0">
                <a:solidFill>
                  <a:srgbClr val="000000"/>
                </a:solidFill>
              </a:rPr>
              <a:t>Binary </a:t>
            </a:r>
            <a:r>
              <a:rPr lang="en-US" b="1" i="0" dirty="0" err="1">
                <a:solidFill>
                  <a:srgbClr val="000000"/>
                </a:solidFill>
              </a:rPr>
              <a:t>Isomorphous</a:t>
            </a:r>
            <a:r>
              <a:rPr lang="en-US" i="0" dirty="0">
                <a:solidFill>
                  <a:srgbClr val="000000"/>
                </a:solidFill>
              </a:rPr>
              <a:t> Phase Diagram</a:t>
            </a:r>
          </a:p>
        </p:txBody>
      </p:sp>
      <p:sp>
        <p:nvSpPr>
          <p:cNvPr id="2" name="Rectangle 1"/>
          <p:cNvSpPr/>
          <p:nvPr/>
        </p:nvSpPr>
        <p:spPr>
          <a:xfrm>
            <a:off x="2053014" y="3213463"/>
            <a:ext cx="1278016" cy="2011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05284" y="4751285"/>
            <a:ext cx="332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look at this region</a:t>
            </a:r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 flipV="1">
            <a:off x="3331030" y="4219302"/>
            <a:ext cx="2374254" cy="7628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83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10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810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8197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15484" y="150166"/>
            <a:ext cx="3996607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b="1" i="0" dirty="0">
                <a:solidFill>
                  <a:srgbClr val="272727"/>
                </a:solidFill>
              </a:rPr>
              <a:t>Consider a 35wt% Ni alloy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486400" y="1371600"/>
            <a:ext cx="3429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u="sng" dirty="0">
                <a:solidFill>
                  <a:srgbClr val="000000"/>
                </a:solidFill>
              </a:rPr>
              <a:t>Components</a:t>
            </a:r>
            <a:r>
              <a:rPr lang="en-US" sz="2000" i="0" dirty="0">
                <a:solidFill>
                  <a:srgbClr val="000000"/>
                </a:solidFill>
              </a:rPr>
              <a:t>: Cu and Ni.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u="sng" dirty="0">
                <a:solidFill>
                  <a:srgbClr val="000000"/>
                </a:solidFill>
              </a:rPr>
              <a:t>1. Phases present</a:t>
            </a:r>
            <a:r>
              <a:rPr lang="en-US" sz="2000" i="0" dirty="0">
                <a:solidFill>
                  <a:srgbClr val="000000"/>
                </a:solidFill>
              </a:rPr>
              <a:t> for 35% Ni at various temperatures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33CC"/>
                </a:solidFill>
              </a:rPr>
              <a:t>At 1300</a:t>
            </a:r>
            <a:r>
              <a:rPr lang="en-US" sz="2000" i="0" dirty="0">
                <a:solidFill>
                  <a:srgbClr val="0033CC"/>
                </a:solidFill>
                <a:cs typeface="Arial" charset="0"/>
              </a:rPr>
              <a:t>°C </a:t>
            </a:r>
            <a:r>
              <a:rPr lang="en-US" sz="2000" i="0" dirty="0">
                <a:solidFill>
                  <a:srgbClr val="0033CC"/>
                </a:solidFill>
              </a:rPr>
              <a:t>(a) there is one phase: liquid solution, </a:t>
            </a:r>
            <a:r>
              <a:rPr lang="en-US" sz="2000" dirty="0">
                <a:solidFill>
                  <a:srgbClr val="0033CC"/>
                </a:solidFill>
              </a:rPr>
              <a:t>L</a:t>
            </a:r>
            <a:r>
              <a:rPr lang="en-US" sz="2000" i="0" dirty="0">
                <a:solidFill>
                  <a:srgbClr val="0033CC"/>
                </a:solidFill>
              </a:rPr>
              <a:t>.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33CC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CC0000"/>
                </a:solidFill>
              </a:rPr>
              <a:t>At 1250°C (c) there are two phases: (1) solid solution </a:t>
            </a:r>
            <a:r>
              <a:rPr lang="en-US" sz="2000" i="0" dirty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CC0000"/>
                </a:solidFill>
              </a:rPr>
              <a:t>, (2) liquid solution </a:t>
            </a:r>
            <a:r>
              <a:rPr lang="en-US" sz="2000" dirty="0">
                <a:solidFill>
                  <a:srgbClr val="CC0000"/>
                </a:solidFill>
              </a:rPr>
              <a:t>L</a:t>
            </a:r>
            <a:r>
              <a:rPr lang="en-US" sz="2000" i="0" dirty="0">
                <a:solidFill>
                  <a:srgbClr val="CC0000"/>
                </a:solidFill>
              </a:rPr>
              <a:t>.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CC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6600"/>
                </a:solidFill>
              </a:rPr>
              <a:t>At 1190°C (e) there is one phase: solid solution, </a:t>
            </a:r>
            <a:r>
              <a:rPr lang="en-US" sz="2000" i="0" dirty="0">
                <a:solidFill>
                  <a:srgbClr val="006600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006600"/>
                </a:solidFill>
              </a:rPr>
              <a:t>.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85800" y="60960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648200" y="60960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895600" y="13716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1300°C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2895600" y="22860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1250°C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2895600" y="36576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1190°C</a:t>
            </a:r>
          </a:p>
        </p:txBody>
      </p:sp>
    </p:spTree>
    <p:extLst>
      <p:ext uri="{BB962C8B-B14F-4D97-AF65-F5344CB8AC3E}">
        <p14:creationId xmlns:p14="http://schemas.microsoft.com/office/powerpoint/2010/main" val="329294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 descr="c10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2286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331" name="Rectangle 3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99332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0" y="302568"/>
            <a:ext cx="381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b="1" i="0" u="sng" dirty="0">
                <a:solidFill>
                  <a:srgbClr val="272727"/>
                </a:solidFill>
              </a:rPr>
              <a:t>2. Phase compositions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5334000" y="762000"/>
            <a:ext cx="35052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33CC"/>
                </a:solidFill>
              </a:rPr>
              <a:t>At (a) 100% liquid solution, </a:t>
            </a:r>
            <a:r>
              <a:rPr lang="en-US" sz="2000">
                <a:solidFill>
                  <a:srgbClr val="0033CC"/>
                </a:solidFill>
              </a:rPr>
              <a:t>L</a:t>
            </a:r>
          </a:p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0033CC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CC0000"/>
                </a:solidFill>
              </a:rPr>
              <a:t>At (c), for the two phases, from the </a:t>
            </a:r>
            <a:r>
              <a:rPr lang="en-US" sz="2000" i="0" u="sng">
                <a:solidFill>
                  <a:srgbClr val="CC0000"/>
                </a:solidFill>
              </a:rPr>
              <a:t>tie line</a:t>
            </a:r>
            <a:r>
              <a:rPr lang="en-US" sz="2000" i="0">
                <a:solidFill>
                  <a:srgbClr val="CC0000"/>
                </a:solidFill>
              </a:rPr>
              <a:t>: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CC0000"/>
                </a:solidFill>
              </a:rPr>
              <a:t>(1) </a:t>
            </a:r>
            <a:r>
              <a:rPr lang="en-US" sz="2000">
                <a:solidFill>
                  <a:srgbClr val="CC0000"/>
                </a:solidFill>
              </a:rPr>
              <a:t>L</a:t>
            </a:r>
            <a:r>
              <a:rPr lang="en-US" sz="2000" i="0">
                <a:solidFill>
                  <a:srgbClr val="CC0000"/>
                </a:solidFill>
              </a:rPr>
              <a:t> is 32% Ni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CC0000"/>
                </a:solidFill>
              </a:rPr>
              <a:t>(2) </a:t>
            </a:r>
            <a:r>
              <a:rPr lang="en-US" sz="2000" i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sz="2000" i="0">
                <a:solidFill>
                  <a:srgbClr val="CC0000"/>
                </a:solidFill>
              </a:rPr>
              <a:t> is 43% Ni</a:t>
            </a:r>
          </a:p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CC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6600"/>
                </a:solidFill>
              </a:rPr>
              <a:t>At (e) 100% solid solution, </a:t>
            </a:r>
            <a:r>
              <a:rPr lang="en-US" sz="2000" i="0">
                <a:solidFill>
                  <a:srgbClr val="0066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685800" y="60960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4343400" y="6096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9336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0" y="36576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b="1" i="0" dirty="0">
                <a:solidFill>
                  <a:srgbClr val="272727"/>
                </a:solidFill>
              </a:rPr>
              <a:t>Also:</a:t>
            </a:r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5334000" y="4114800"/>
            <a:ext cx="34290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660033"/>
                </a:solidFill>
              </a:rPr>
              <a:t>At 1260</a:t>
            </a:r>
            <a:r>
              <a:rPr lang="en-US" sz="2000" i="0" dirty="0">
                <a:solidFill>
                  <a:srgbClr val="660033"/>
                </a:solidFill>
                <a:cs typeface="Arial" charset="0"/>
              </a:rPr>
              <a:t>°C </a:t>
            </a:r>
            <a:r>
              <a:rPr lang="en-US" sz="2000" i="0" dirty="0">
                <a:solidFill>
                  <a:srgbClr val="660033"/>
                </a:solidFill>
              </a:rPr>
              <a:t>(b) the first solid phase </a:t>
            </a:r>
            <a:r>
              <a:rPr lang="en-US" sz="2000" i="0" dirty="0">
                <a:solidFill>
                  <a:srgbClr val="660033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660033"/>
                </a:solidFill>
              </a:rPr>
              <a:t> forms.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660033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9900CC"/>
                </a:solidFill>
              </a:rPr>
              <a:t>At 1220°C (d) the last remaining liquid solidifies.</a:t>
            </a: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1524000" y="28194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1220°C</a:t>
            </a: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2895600" y="18288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1260°C</a:t>
            </a:r>
          </a:p>
        </p:txBody>
      </p:sp>
    </p:spTree>
    <p:extLst>
      <p:ext uri="{BB962C8B-B14F-4D97-AF65-F5344CB8AC3E}">
        <p14:creationId xmlns:p14="http://schemas.microsoft.com/office/powerpoint/2010/main" val="400356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6" grpId="0"/>
      <p:bldP spid="993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006" y="0"/>
            <a:ext cx="7772400" cy="533400"/>
          </a:xfrm>
        </p:spPr>
        <p:txBody>
          <a:bodyPr/>
          <a:lstStyle/>
          <a:p>
            <a:r>
              <a:rPr lang="en-US" dirty="0"/>
              <a:t>Let’s add sugar to water at 50 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2" y="804101"/>
            <a:ext cx="5747575" cy="563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280480" y="1097280"/>
              <a:ext cx="831960" cy="4355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71120" y="1087920"/>
                <a:ext cx="850680" cy="437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0606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c10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286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5" name="Rectangle 3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336381" y="669925"/>
            <a:ext cx="3505200" cy="1669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sz="2000" i="0" dirty="0">
                <a:solidFill>
                  <a:srgbClr val="000000"/>
                </a:solidFill>
              </a:rPr>
              <a:t>At (a) and (b):  </a:t>
            </a:r>
            <a:r>
              <a:rPr lang="en-US" sz="2000" dirty="0">
                <a:solidFill>
                  <a:srgbClr val="000000"/>
                </a:solidFill>
              </a:rPr>
              <a:t>W</a:t>
            </a:r>
            <a:r>
              <a:rPr lang="en-US" baseline="-25000" dirty="0">
                <a:solidFill>
                  <a:srgbClr val="000000"/>
                </a:solidFill>
              </a:rPr>
              <a:t>L</a:t>
            </a:r>
            <a:r>
              <a:rPr lang="en-US" sz="2000" i="0" dirty="0">
                <a:solidFill>
                  <a:srgbClr val="000000"/>
                </a:solidFill>
              </a:rPr>
              <a:t> = 1.00</a:t>
            </a: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2000" i="0" dirty="0">
                <a:solidFill>
                  <a:srgbClr val="000000"/>
                </a:solidFill>
              </a:rPr>
              <a:t>At (d) and (e):  </a:t>
            </a:r>
            <a:r>
              <a:rPr lang="en-US" sz="2000" dirty="0" err="1">
                <a:solidFill>
                  <a:srgbClr val="000000"/>
                </a:solidFill>
              </a:rPr>
              <a:t>W</a:t>
            </a:r>
            <a:r>
              <a:rPr lang="en-US" i="0" baseline="-25000" dirty="0" err="1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i="0" dirty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sz="2000" i="0" dirty="0">
                <a:solidFill>
                  <a:srgbClr val="000000"/>
                </a:solidFill>
              </a:rPr>
              <a:t>= 1.00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 i="0" dirty="0">
                <a:solidFill>
                  <a:srgbClr val="000000"/>
                </a:solidFill>
              </a:rPr>
              <a:t>At (c), for the two phases,  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 dirty="0">
                <a:solidFill>
                  <a:srgbClr val="000000"/>
                </a:solidFill>
              </a:rPr>
              <a:t>L</a:t>
            </a:r>
            <a:r>
              <a:rPr lang="en-US" sz="2000" i="0" dirty="0">
                <a:solidFill>
                  <a:srgbClr val="000000"/>
                </a:solidFill>
              </a:rPr>
              <a:t> (32% Ni) and </a:t>
            </a: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000000"/>
                </a:solidFill>
              </a:rPr>
              <a:t> (43% Ni):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685800" y="6096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4191000" y="60960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0360" name="Text Box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33963" y="166043"/>
            <a:ext cx="4110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b="1" i="0" u="sng" dirty="0">
                <a:solidFill>
                  <a:srgbClr val="272727"/>
                </a:solidFill>
              </a:rPr>
              <a:t>3. Mass (weight) fractions</a:t>
            </a:r>
          </a:p>
        </p:txBody>
      </p:sp>
      <p:sp>
        <p:nvSpPr>
          <p:cNvPr id="100380" name="Rectangle 28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2" name="Rectangle 30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4" name="Rectangle 32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C04C7D-042D-432B-A88A-BF95FE2E14AA}"/>
              </a:ext>
            </a:extLst>
          </p:cNvPr>
          <p:cNvSpPr/>
          <p:nvPr/>
        </p:nvSpPr>
        <p:spPr>
          <a:xfrm>
            <a:off x="2385392" y="1152938"/>
            <a:ext cx="457200" cy="1053543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B87DB9-49D2-4DEE-ABEE-89A37E4B7620}"/>
              </a:ext>
            </a:extLst>
          </p:cNvPr>
          <p:cNvSpPr/>
          <p:nvPr/>
        </p:nvSpPr>
        <p:spPr>
          <a:xfrm>
            <a:off x="2385391" y="2873101"/>
            <a:ext cx="457201" cy="99320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839955-EB03-4730-8F27-423CE1E979BD}"/>
              </a:ext>
            </a:extLst>
          </p:cNvPr>
          <p:cNvSpPr/>
          <p:nvPr/>
        </p:nvSpPr>
        <p:spPr>
          <a:xfrm>
            <a:off x="2385391" y="2206482"/>
            <a:ext cx="457200" cy="387631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11">
            <a:extLst>
              <a:ext uri="{FF2B5EF4-FFF2-40B4-BE49-F238E27FC236}">
                <a16:creationId xmlns:a16="http://schemas.microsoft.com/office/drawing/2014/main" id="{DF0A461B-37E1-4B52-A959-9D97CC1668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2226" y="2364654"/>
            <a:ext cx="1340218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000" i="0" u="sng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4411B2-28B8-45C7-854D-8E2C1629CC20}"/>
              </a:ext>
            </a:extLst>
          </p:cNvPr>
          <p:cNvSpPr/>
          <p:nvPr/>
        </p:nvSpPr>
        <p:spPr>
          <a:xfrm>
            <a:off x="2602149" y="2339502"/>
            <a:ext cx="45719" cy="4571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2227-D3D8-48D7-8EC4-F8503799AACB}"/>
              </a:ext>
            </a:extLst>
          </p:cNvPr>
          <p:cNvCxnSpPr/>
          <p:nvPr/>
        </p:nvCxnSpPr>
        <p:spPr>
          <a:xfrm flipV="1">
            <a:off x="2242226" y="2339502"/>
            <a:ext cx="0" cy="324628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175021D-1D29-4ED0-BFAD-5E1C90B09CCA}"/>
              </a:ext>
            </a:extLst>
          </p:cNvPr>
          <p:cNvCxnSpPr/>
          <p:nvPr/>
        </p:nvCxnSpPr>
        <p:spPr>
          <a:xfrm flipV="1">
            <a:off x="3577387" y="2362693"/>
            <a:ext cx="0" cy="324628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Box 14">
            <a:extLst>
              <a:ext uri="{FF2B5EF4-FFF2-40B4-BE49-F238E27FC236}">
                <a16:creationId xmlns:a16="http://schemas.microsoft.com/office/drawing/2014/main" id="{E4331CA8-90E1-4138-91DE-8D61579A7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513" y="5559129"/>
            <a:ext cx="479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id="{39CB886B-A9A3-4756-A645-4A71065FD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674" y="5555974"/>
            <a:ext cx="479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41480199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4" grpId="0" animBg="1"/>
      <p:bldP spid="14" grpId="1" animBg="1"/>
      <p:bldP spid="4" grpId="0" animBg="1"/>
      <p:bldP spid="4" grpId="1" animBg="1"/>
      <p:bldP spid="17" grpId="0" animBg="1"/>
      <p:bldP spid="18" grpId="0" animBg="1"/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c10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2286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5" name="Rectangle 3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334000" y="685800"/>
            <a:ext cx="350520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sz="2000" i="0" dirty="0">
                <a:solidFill>
                  <a:schemeClr val="bg1">
                    <a:lumMod val="85000"/>
                  </a:schemeClr>
                </a:solidFill>
              </a:rPr>
              <a:t>At (a) and (b): 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W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</a:rPr>
              <a:t>L</a:t>
            </a:r>
            <a:r>
              <a:rPr lang="en-US" sz="2000" i="0" dirty="0">
                <a:solidFill>
                  <a:schemeClr val="bg1">
                    <a:lumMod val="85000"/>
                  </a:schemeClr>
                </a:solidFill>
              </a:rPr>
              <a:t> = 1.00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2000" i="0" dirty="0">
                <a:solidFill>
                  <a:schemeClr val="bg1">
                    <a:lumMod val="85000"/>
                  </a:schemeClr>
                </a:solidFill>
              </a:rPr>
              <a:t>At (d) and (e): 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W</a:t>
            </a:r>
            <a:r>
              <a:rPr lang="en-US" i="0" baseline="-25000" dirty="0" err="1">
                <a:solidFill>
                  <a:schemeClr val="bg1">
                    <a:lumMod val="85000"/>
                  </a:schemeClr>
                </a:solidFill>
                <a:latin typeface="Symbol" pitchFamily="18" charset="2"/>
              </a:rPr>
              <a:t>a</a:t>
            </a:r>
            <a:r>
              <a:rPr lang="en-US" i="0" dirty="0">
                <a:solidFill>
                  <a:schemeClr val="bg1">
                    <a:lumMod val="85000"/>
                  </a:schemeClr>
                </a:solidFill>
                <a:latin typeface="Symbol" pitchFamily="18" charset="2"/>
              </a:rPr>
              <a:t> </a:t>
            </a:r>
            <a:r>
              <a:rPr lang="en-US" sz="2000" i="0" dirty="0">
                <a:solidFill>
                  <a:schemeClr val="bg1">
                    <a:lumMod val="85000"/>
                  </a:schemeClr>
                </a:solidFill>
              </a:rPr>
              <a:t>= 1.00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 i="0" dirty="0">
                <a:solidFill>
                  <a:srgbClr val="000000"/>
                </a:solidFill>
              </a:rPr>
              <a:t>At (c), for the two phases,  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 dirty="0">
                <a:solidFill>
                  <a:srgbClr val="000000"/>
                </a:solidFill>
              </a:rPr>
              <a:t>L</a:t>
            </a:r>
            <a:r>
              <a:rPr lang="en-US" sz="2000" i="0" dirty="0">
                <a:solidFill>
                  <a:srgbClr val="000000"/>
                </a:solidFill>
              </a:rPr>
              <a:t> (32% Ni) and </a:t>
            </a: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000000"/>
                </a:solidFill>
              </a:rPr>
              <a:t> (43% Ni):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685800" y="6096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4191000" y="60960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0360" name="Text Box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33963" y="166043"/>
            <a:ext cx="4110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b="1" i="0" u="sng" dirty="0">
                <a:solidFill>
                  <a:srgbClr val="272727"/>
                </a:solidFill>
              </a:rPr>
              <a:t>3. Mass (weight) fractions</a:t>
            </a:r>
          </a:p>
        </p:txBody>
      </p:sp>
      <p:sp>
        <p:nvSpPr>
          <p:cNvPr id="100380" name="Rectangle 28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2" name="Rectangle 30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4" name="Rectangle 32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31" name="Line 11">
            <a:extLst>
              <a:ext uri="{FF2B5EF4-FFF2-40B4-BE49-F238E27FC236}">
                <a16:creationId xmlns:a16="http://schemas.microsoft.com/office/drawing/2014/main" id="{584883E4-FB08-4EFB-BBA3-6815A4FCF9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5904" y="3159785"/>
            <a:ext cx="2851566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000" i="0" u="sng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D62B75-9E3D-4EC3-BAB7-21AB827DF007}"/>
              </a:ext>
            </a:extLst>
          </p:cNvPr>
          <p:cNvSpPr/>
          <p:nvPr/>
        </p:nvSpPr>
        <p:spPr>
          <a:xfrm>
            <a:off x="6503270" y="3134633"/>
            <a:ext cx="45719" cy="4571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5721B0E4-69C5-41CF-81BA-EE05AED28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416" y="3215937"/>
            <a:ext cx="479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21" name="Text Box 14">
            <a:extLst>
              <a:ext uri="{FF2B5EF4-FFF2-40B4-BE49-F238E27FC236}">
                <a16:creationId xmlns:a16="http://schemas.microsoft.com/office/drawing/2014/main" id="{24ABA24D-16F0-4E3E-99E5-4A2CB33C2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191" y="3154362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 L</a:t>
            </a:r>
          </a:p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22" name="Text Box 15">
            <a:extLst>
              <a:ext uri="{FF2B5EF4-FFF2-40B4-BE49-F238E27FC236}">
                <a16:creationId xmlns:a16="http://schemas.microsoft.com/office/drawing/2014/main" id="{F6864B59-8A00-42A8-B069-56594ED93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437" y="3154362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a</a:t>
            </a:r>
          </a:p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24" name="Text Box 14">
            <a:extLst>
              <a:ext uri="{FF2B5EF4-FFF2-40B4-BE49-F238E27FC236}">
                <a16:creationId xmlns:a16="http://schemas.microsoft.com/office/drawing/2014/main" id="{98FEDB15-3067-43E4-8ABE-483447455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476" y="2611233"/>
            <a:ext cx="7173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0.27</a:t>
            </a:r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id="{397C277B-88CD-4712-82DC-B9172DD4C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687" y="2611233"/>
            <a:ext cx="7173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0.73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2B85D6-6E7C-42B0-8569-BF075559DAEC}"/>
              </a:ext>
            </a:extLst>
          </p:cNvPr>
          <p:cNvCxnSpPr/>
          <p:nvPr/>
        </p:nvCxnSpPr>
        <p:spPr>
          <a:xfrm>
            <a:off x="5725903" y="3011343"/>
            <a:ext cx="8002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0DD1E-3061-42DB-BFE5-571ABD60FEF2}"/>
              </a:ext>
            </a:extLst>
          </p:cNvPr>
          <p:cNvCxnSpPr>
            <a:cxnSpLocks/>
          </p:cNvCxnSpPr>
          <p:nvPr/>
        </p:nvCxnSpPr>
        <p:spPr>
          <a:xfrm>
            <a:off x="6526128" y="3011343"/>
            <a:ext cx="20513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110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c10f04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2286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5" name="Rectangle 3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334000" y="685800"/>
            <a:ext cx="3505200" cy="16922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0000"/>
                </a:solidFill>
              </a:rPr>
              <a:t>At (a) and (b):  </a:t>
            </a:r>
            <a:r>
              <a:rPr lang="en-US" sz="2000">
                <a:solidFill>
                  <a:srgbClr val="000000"/>
                </a:solidFill>
              </a:rPr>
              <a:t>W</a:t>
            </a:r>
            <a:r>
              <a:rPr lang="en-US" baseline="-25000">
                <a:solidFill>
                  <a:srgbClr val="000000"/>
                </a:solidFill>
              </a:rPr>
              <a:t>L</a:t>
            </a:r>
            <a:r>
              <a:rPr lang="en-US" sz="2000" i="0">
                <a:solidFill>
                  <a:srgbClr val="000000"/>
                </a:solidFill>
              </a:rPr>
              <a:t> = 1.00</a:t>
            </a: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0000"/>
                </a:solidFill>
              </a:rPr>
              <a:t>At (d) and (e):  </a:t>
            </a:r>
            <a:r>
              <a:rPr lang="en-US" sz="2000">
                <a:solidFill>
                  <a:srgbClr val="000000"/>
                </a:solidFill>
              </a:rPr>
              <a:t>W</a:t>
            </a:r>
            <a:r>
              <a:rPr lang="en-US" i="0" baseline="-2500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sz="2000" i="0">
                <a:solidFill>
                  <a:srgbClr val="000000"/>
                </a:solidFill>
              </a:rPr>
              <a:t>= 1.00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0000"/>
                </a:solidFill>
              </a:rPr>
              <a:t>At (c), for the two phases,  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>
                <a:solidFill>
                  <a:srgbClr val="000000"/>
                </a:solidFill>
              </a:rPr>
              <a:t>L</a:t>
            </a:r>
            <a:r>
              <a:rPr lang="en-US" sz="2000" i="0">
                <a:solidFill>
                  <a:srgbClr val="000000"/>
                </a:solidFill>
              </a:rPr>
              <a:t> (32% Ni) and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000" i="0">
                <a:solidFill>
                  <a:srgbClr val="000000"/>
                </a:solidFill>
              </a:rPr>
              <a:t> (43% Ni):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685800" y="6096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4191000" y="60960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0360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33963" y="166043"/>
            <a:ext cx="4110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b="1" i="0" u="sng" dirty="0">
                <a:solidFill>
                  <a:srgbClr val="272727"/>
                </a:solidFill>
              </a:rPr>
              <a:t>3. Mass (weight) fractions</a:t>
            </a: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6019800" y="3200400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(c)</a:t>
            </a:r>
          </a:p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35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17EB62-23B8-4510-86EA-E84C8E522AA5}"/>
              </a:ext>
            </a:extLst>
          </p:cNvPr>
          <p:cNvGrpSpPr/>
          <p:nvPr/>
        </p:nvGrpSpPr>
        <p:grpSpPr>
          <a:xfrm>
            <a:off x="5486400" y="3124200"/>
            <a:ext cx="3352800" cy="0"/>
            <a:chOff x="5486400" y="3124200"/>
            <a:chExt cx="3352800" cy="0"/>
          </a:xfrm>
        </p:grpSpPr>
        <p:sp>
          <p:nvSpPr>
            <p:cNvPr id="100361" name="Line 9"/>
            <p:cNvSpPr>
              <a:spLocks noChangeShapeType="1"/>
            </p:cNvSpPr>
            <p:nvPr/>
          </p:nvSpPr>
          <p:spPr bwMode="auto">
            <a:xfrm>
              <a:off x="5486400" y="3124200"/>
              <a:ext cx="762000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000" i="0">
                <a:solidFill>
                  <a:srgbClr val="000000"/>
                </a:solidFill>
                <a:latin typeface="Castellar" pitchFamily="18" charset="0"/>
              </a:endParaRPr>
            </a:p>
          </p:txBody>
        </p:sp>
        <p:sp>
          <p:nvSpPr>
            <p:cNvPr id="100363" name="Line 11"/>
            <p:cNvSpPr>
              <a:spLocks noChangeShapeType="1"/>
            </p:cNvSpPr>
            <p:nvPr/>
          </p:nvSpPr>
          <p:spPr bwMode="auto">
            <a:xfrm>
              <a:off x="6248400" y="3124200"/>
              <a:ext cx="2590800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000" i="0">
                <a:solidFill>
                  <a:srgbClr val="000000"/>
                </a:solidFill>
                <a:latin typeface="Castellar" pitchFamily="18" charset="0"/>
              </a:endParaRPr>
            </a:p>
          </p:txBody>
        </p:sp>
      </p:grpSp>
      <p:sp>
        <p:nvSpPr>
          <p:cNvPr id="100364" name="Line 12"/>
          <p:cNvSpPr>
            <a:spLocks noChangeShapeType="1"/>
          </p:cNvSpPr>
          <p:nvPr/>
        </p:nvSpPr>
        <p:spPr bwMode="auto">
          <a:xfrm flipH="1" flipV="1">
            <a:off x="2438400" y="2667000"/>
            <a:ext cx="2895600" cy="457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 flipH="1" flipV="1">
            <a:off x="2362200" y="2362200"/>
            <a:ext cx="76200" cy="304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66" name="Text Box 14"/>
          <p:cNvSpPr txBox="1">
            <a:spLocks noChangeArrowheads="1"/>
          </p:cNvSpPr>
          <p:nvPr/>
        </p:nvSpPr>
        <p:spPr bwMode="auto">
          <a:xfrm>
            <a:off x="5257800" y="3200400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 L</a:t>
            </a:r>
          </a:p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100367" name="Text Box 15"/>
          <p:cNvSpPr txBox="1">
            <a:spLocks noChangeArrowheads="1"/>
          </p:cNvSpPr>
          <p:nvPr/>
        </p:nvSpPr>
        <p:spPr bwMode="auto">
          <a:xfrm>
            <a:off x="8534400" y="3124200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a</a:t>
            </a:r>
          </a:p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6400800" y="3505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%Ni</a:t>
            </a:r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 flipH="1" flipV="1">
            <a:off x="3048000" y="2362200"/>
            <a:ext cx="152400" cy="381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2" name="Line 20"/>
          <p:cNvSpPr>
            <a:spLocks noChangeShapeType="1"/>
          </p:cNvSpPr>
          <p:nvPr/>
        </p:nvSpPr>
        <p:spPr bwMode="auto">
          <a:xfrm>
            <a:off x="54864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3" name="Line 21"/>
          <p:cNvSpPr>
            <a:spLocks noChangeShapeType="1"/>
          </p:cNvSpPr>
          <p:nvPr/>
        </p:nvSpPr>
        <p:spPr bwMode="auto">
          <a:xfrm>
            <a:off x="62484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4" name="Line 22"/>
          <p:cNvSpPr>
            <a:spLocks noChangeShapeType="1"/>
          </p:cNvSpPr>
          <p:nvPr/>
        </p:nvSpPr>
        <p:spPr bwMode="auto">
          <a:xfrm>
            <a:off x="8839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5" name="Line 23"/>
          <p:cNvSpPr>
            <a:spLocks noChangeShapeType="1"/>
          </p:cNvSpPr>
          <p:nvPr/>
        </p:nvSpPr>
        <p:spPr bwMode="auto">
          <a:xfrm>
            <a:off x="54864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6" name="Text Box 24"/>
          <p:cNvSpPr txBox="1">
            <a:spLocks noChangeArrowheads="1"/>
          </p:cNvSpPr>
          <p:nvPr/>
        </p:nvSpPr>
        <p:spPr bwMode="auto">
          <a:xfrm>
            <a:off x="5715000" y="2590800"/>
            <a:ext cx="3683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00377" name="Line 25"/>
          <p:cNvSpPr>
            <a:spLocks noChangeShapeType="1"/>
          </p:cNvSpPr>
          <p:nvPr/>
        </p:nvSpPr>
        <p:spPr bwMode="auto">
          <a:xfrm>
            <a:off x="6248400" y="2819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8" name="Text Box 26"/>
          <p:cNvSpPr txBox="1">
            <a:spLocks noChangeArrowheads="1"/>
          </p:cNvSpPr>
          <p:nvPr/>
        </p:nvSpPr>
        <p:spPr bwMode="auto">
          <a:xfrm>
            <a:off x="7239000" y="2590800"/>
            <a:ext cx="354013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00380" name="Rectangle 28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2" name="Rectangle 30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4" name="Rectangle 32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graphicFrame>
        <p:nvGraphicFramePr>
          <p:cNvPr id="100383" name="Object 31"/>
          <p:cNvGraphicFramePr>
            <a:graphicFrameLocks noChangeAspect="1"/>
          </p:cNvGraphicFramePr>
          <p:nvPr/>
        </p:nvGraphicFramePr>
        <p:xfrm>
          <a:off x="5334000" y="4038600"/>
          <a:ext cx="35210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7" imgW="3517900" imgH="2133600" progId="Equation.3">
                  <p:embed/>
                </p:oleObj>
              </mc:Choice>
              <mc:Fallback>
                <p:oleObj name="Equation" r:id="rId7" imgW="3517900" imgH="2133600" progId="Equation.3">
                  <p:embed/>
                  <p:pic>
                    <p:nvPicPr>
                      <p:cNvPr id="10038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038600"/>
                        <a:ext cx="3521075" cy="2133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9">
            <a:extLst>
              <a:ext uri="{FF2B5EF4-FFF2-40B4-BE49-F238E27FC236}">
                <a16:creationId xmlns:a16="http://schemas.microsoft.com/office/drawing/2014/main" id="{6D67BE68-BBA1-4DC1-B80B-D1F9036CBA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1343" y="2362199"/>
            <a:ext cx="387025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000" i="0" u="sng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31" name="Line 11">
            <a:extLst>
              <a:ext uri="{FF2B5EF4-FFF2-40B4-BE49-F238E27FC236}">
                <a16:creationId xmlns:a16="http://schemas.microsoft.com/office/drawing/2014/main" id="{584883E4-FB08-4EFB-BBA3-6815A4FCF9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8368" y="2362198"/>
            <a:ext cx="961184" cy="63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000" i="0" u="sng">
              <a:solidFill>
                <a:srgbClr val="000000"/>
              </a:solidFill>
              <a:latin typeface="Castella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913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563880" y="193766"/>
            <a:ext cx="72458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i="0" dirty="0">
                <a:solidFill>
                  <a:srgbClr val="000000"/>
                </a:solidFill>
              </a:rPr>
              <a:t>Summary questions on phase diagrams (so far):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705394" y="650966"/>
            <a:ext cx="843860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i="0" dirty="0">
                <a:solidFill>
                  <a:srgbClr val="CC0000"/>
                </a:solidFill>
              </a:rPr>
              <a:t>At a given temperature and composition, what are the:</a:t>
            </a:r>
          </a:p>
          <a:p>
            <a:pPr lvl="1" eaLnBrk="1" hangingPunct="1"/>
            <a:r>
              <a:rPr lang="en-US" i="0" dirty="0">
                <a:solidFill>
                  <a:srgbClr val="CC0000"/>
                </a:solidFill>
                <a:cs typeface="Arial" charset="0"/>
              </a:rPr>
              <a:t>• Phases present?</a:t>
            </a:r>
          </a:p>
          <a:p>
            <a:pPr lvl="1" eaLnBrk="1" hangingPunct="1"/>
            <a:r>
              <a:rPr lang="en-US" i="0" dirty="0">
                <a:solidFill>
                  <a:srgbClr val="CC0000"/>
                </a:solidFill>
              </a:rPr>
              <a:t>• Phase compositions?</a:t>
            </a:r>
          </a:p>
          <a:p>
            <a:pPr lvl="1" eaLnBrk="1" hangingPunct="1"/>
            <a:r>
              <a:rPr lang="en-US" i="0" dirty="0">
                <a:solidFill>
                  <a:srgbClr val="CC0000"/>
                </a:solidFill>
              </a:rPr>
              <a:t>• Weight fractions (phase amounts / phase fractions)?</a:t>
            </a:r>
          </a:p>
          <a:p>
            <a:pPr lvl="1" eaLnBrk="1" hangingPunct="1"/>
            <a:r>
              <a:rPr lang="en-US" i="0" dirty="0">
                <a:solidFill>
                  <a:srgbClr val="CC0000"/>
                </a:solidFill>
              </a:rPr>
              <a:t>• Sketch the microstructure?</a:t>
            </a:r>
          </a:p>
          <a:p>
            <a:pPr eaLnBrk="1" hangingPunct="1"/>
            <a:endParaRPr lang="en-US" i="0" dirty="0">
              <a:solidFill>
                <a:srgbClr val="FF0000"/>
              </a:solidFill>
            </a:endParaRPr>
          </a:p>
          <a:p>
            <a:pPr eaLnBrk="1" hangingPunct="1"/>
            <a:endParaRPr lang="en-US" i="0" dirty="0">
              <a:solidFill>
                <a:srgbClr val="FF0000"/>
              </a:solidFill>
            </a:endParaRPr>
          </a:p>
          <a:p>
            <a:pPr eaLnBrk="1" hangingPunct="1"/>
            <a:r>
              <a:rPr lang="en-US" i="0" dirty="0">
                <a:solidFill>
                  <a:srgbClr val="0033CC"/>
                </a:solidFill>
              </a:rPr>
              <a:t>For a given composition, for cooling from liquid:</a:t>
            </a:r>
          </a:p>
          <a:p>
            <a:pPr lvl="1" eaLnBrk="1" hangingPunct="1"/>
            <a:r>
              <a:rPr lang="en-US" i="0" dirty="0">
                <a:solidFill>
                  <a:srgbClr val="0033CC"/>
                </a:solidFill>
              </a:rPr>
              <a:t>• At what temperature does the first solid phase form, and what is its composition?</a:t>
            </a:r>
          </a:p>
          <a:p>
            <a:pPr lvl="1" eaLnBrk="1" hangingPunct="1"/>
            <a:r>
              <a:rPr lang="en-US" i="0" dirty="0">
                <a:solidFill>
                  <a:srgbClr val="0033CC"/>
                </a:solidFill>
              </a:rPr>
              <a:t>• At what temperature does the last liquid phase solidify, and what is its composition?</a:t>
            </a:r>
            <a:endParaRPr lang="en-US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00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Solubility Limits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857FC-0656-45AF-B7E2-18CF33E1E0F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" y="1145993"/>
            <a:ext cx="7980363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0" y="5436072"/>
            <a:ext cx="9144000" cy="14219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u="sng" dirty="0">
                <a:solidFill>
                  <a:srgbClr val="006600"/>
                </a:solidFill>
              </a:rPr>
              <a:t>Solubility limit</a:t>
            </a:r>
            <a:r>
              <a:rPr lang="en-US" dirty="0">
                <a:solidFill>
                  <a:srgbClr val="006600"/>
                </a:solidFill>
              </a:rPr>
              <a:t>: Line on a phase diagram separating complete solubility (single phase) and incomplete solubility (two-phase) regions.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of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857FC-0656-45AF-B7E2-18CF33E1E0F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107" y="1450068"/>
            <a:ext cx="7280628" cy="482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194560" y="988403"/>
            <a:ext cx="689964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Homogeneous material (solution or single phase)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4676503" y="1450068"/>
            <a:ext cx="365760" cy="14368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0" y="6270172"/>
            <a:ext cx="675858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Heterogeneous material (mixture of two phases)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1972491" y="4062549"/>
            <a:ext cx="1489166" cy="22076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2547257" y="4846320"/>
            <a:ext cx="1750423" cy="14238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297680" y="4062549"/>
            <a:ext cx="1541417" cy="22076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599" y="152400"/>
            <a:ext cx="848509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b="1" i="0" dirty="0">
                <a:solidFill>
                  <a:srgbClr val="272727"/>
                </a:solidFill>
              </a:rPr>
              <a:t>Previously we only discussed homogeneous materials (solid solutions / single phase materials)</a:t>
            </a:r>
          </a:p>
        </p:txBody>
      </p:sp>
      <p:pic>
        <p:nvPicPr>
          <p:cNvPr id="95238" name="Picture 6" descr="c05f19ab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 l="-2850" t="48148" b="2469"/>
          <a:stretch>
            <a:fillRect/>
          </a:stretch>
        </p:blipFill>
        <p:spPr bwMode="auto">
          <a:xfrm>
            <a:off x="2923992" y="1207978"/>
            <a:ext cx="3456170" cy="382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718420" y="1378802"/>
            <a:ext cx="15888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i="0" dirty="0">
                <a:solidFill>
                  <a:srgbClr val="0033CC"/>
                </a:solidFill>
              </a:rPr>
              <a:t>Example:</a:t>
            </a:r>
          </a:p>
          <a:p>
            <a:pPr eaLnBrk="1" hangingPunct="1"/>
            <a:r>
              <a:rPr lang="en-US" i="0" dirty="0">
                <a:solidFill>
                  <a:srgbClr val="0033CC"/>
                </a:solidFill>
              </a:rPr>
              <a:t>Fe-C alloy</a:t>
            </a:r>
          </a:p>
        </p:txBody>
      </p:sp>
      <p:sp>
        <p:nvSpPr>
          <p:cNvPr id="17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" y="5190309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b="1" i="0" dirty="0">
                <a:solidFill>
                  <a:srgbClr val="272727"/>
                </a:solidFill>
              </a:rPr>
              <a:t>Now we discuss, heterogeneous solids / mixtures of solid solutions.  We have exceeded the solubility limit and now have more than one phase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6380163" y="2365047"/>
            <a:ext cx="276383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i="0" dirty="0">
                <a:solidFill>
                  <a:srgbClr val="0033CC"/>
                </a:solidFill>
              </a:rPr>
              <a:t>A small amount of C was soluble in the Fe lattice. </a:t>
            </a:r>
          </a:p>
          <a:p>
            <a:pPr eaLnBrk="1" hangingPunct="1"/>
            <a:endParaRPr lang="en-US" i="0" dirty="0">
              <a:solidFill>
                <a:srgbClr val="0033CC"/>
              </a:solidFill>
            </a:endParaRPr>
          </a:p>
          <a:p>
            <a:pPr eaLnBrk="1" hangingPunct="1"/>
            <a:r>
              <a:rPr lang="en-US" i="0" dirty="0">
                <a:solidFill>
                  <a:srgbClr val="0033CC"/>
                </a:solidFill>
              </a:rPr>
              <a:t>Only 1 phase.</a:t>
            </a:r>
          </a:p>
        </p:txBody>
      </p:sp>
    </p:spTree>
    <p:extLst>
      <p:ext uri="{BB962C8B-B14F-4D97-AF65-F5344CB8AC3E}">
        <p14:creationId xmlns:p14="http://schemas.microsoft.com/office/powerpoint/2010/main" val="397366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15478" y="5225381"/>
            <a:ext cx="7772400" cy="1188484"/>
          </a:xfrm>
        </p:spPr>
        <p:txBody>
          <a:bodyPr/>
          <a:lstStyle/>
          <a:p>
            <a:r>
              <a:rPr lang="en-US" sz="2000" dirty="0"/>
              <a:t>Terms to know:</a:t>
            </a:r>
          </a:p>
          <a:p>
            <a:pPr lvl="1"/>
            <a:r>
              <a:rPr lang="en-US" sz="2000" dirty="0"/>
              <a:t>Identify the </a:t>
            </a:r>
            <a:r>
              <a:rPr lang="en-US" sz="2000" b="0" i="1" dirty="0"/>
              <a:t>Components</a:t>
            </a:r>
            <a:r>
              <a:rPr lang="en-US" sz="2000" dirty="0"/>
              <a:t> </a:t>
            </a:r>
            <a:r>
              <a:rPr lang="en-US" sz="2000" dirty="0" err="1"/>
              <a:t>vs</a:t>
            </a:r>
            <a:r>
              <a:rPr lang="en-US" sz="2000" dirty="0"/>
              <a:t> </a:t>
            </a:r>
            <a:r>
              <a:rPr lang="en-US" sz="2000" b="0" i="1" dirty="0"/>
              <a:t>Phases</a:t>
            </a:r>
            <a:r>
              <a:rPr lang="en-US" sz="2000" dirty="0"/>
              <a:t> above</a:t>
            </a:r>
            <a:endParaRPr lang="en-US" sz="2000" b="0" i="1" dirty="0"/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fld id="{EEFD0D3E-89ED-41E8-82D1-0829B24841E8}" type="slidenum">
              <a:rPr lang="en-US"/>
              <a:pPr/>
              <a:t>6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630936" y="0"/>
            <a:ext cx="7772400" cy="533400"/>
          </a:xfrm>
        </p:spPr>
        <p:txBody>
          <a:bodyPr/>
          <a:lstStyle/>
          <a:p>
            <a:r>
              <a:rPr lang="en-US" dirty="0"/>
              <a:t>Solubility of Cu in Al exceeded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91440" y="496948"/>
            <a:ext cx="8972149" cy="3559734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135539" y="4255979"/>
            <a:ext cx="684354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Heterogeneous material (mixture of two phases):</a:t>
            </a:r>
          </a:p>
          <a:p>
            <a:r>
              <a:rPr lang="en-US" dirty="0"/>
              <a:t>Phases here are “solid solutions”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C9EF-91C9-4875-8ADF-D2DABC599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38400"/>
            <a:ext cx="7772400" cy="533400"/>
          </a:xfrm>
        </p:spPr>
        <p:txBody>
          <a:bodyPr/>
          <a:lstStyle/>
          <a:p>
            <a:r>
              <a:rPr lang="en-US" dirty="0"/>
              <a:t>Phase Diagram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F0254-5920-4202-A9F6-49E04761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857FC-0656-45AF-B7E2-18CF33E1E0F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4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8D8857FC-0656-45AF-B7E2-18CF33E1E0F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2" descr="f03_09_pg259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 b="45062"/>
          <a:stretch>
            <a:fillRect/>
          </a:stretch>
        </p:blipFill>
        <p:spPr bwMode="auto">
          <a:xfrm>
            <a:off x="1468936" y="604664"/>
            <a:ext cx="5209764" cy="5465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fld id="{8D8857FC-0656-45AF-B7E2-18CF33E1E0F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65327" y="250967"/>
            <a:ext cx="8054559" cy="6324004"/>
          </a:xfrm>
          <a:prstGeom prst="rect">
            <a:avLst/>
          </a:prstGeom>
          <a:noFill/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hapter_06">
  <a:themeElements>
    <a:clrScheme name="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hapter_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2" ma:contentTypeDescription="Create a new document." ma:contentTypeScope="" ma:versionID="4940a5bbaa78008d3a998d5d5aca4007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4658b3216de9186052934391234322c9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C31BAD-F58F-4EBD-A974-D11FA5265045}"/>
</file>

<file path=customXml/itemProps2.xml><?xml version="1.0" encoding="utf-8"?>
<ds:datastoreItem xmlns:ds="http://schemas.openxmlformats.org/officeDocument/2006/customXml" ds:itemID="{76A69F7B-87BE-42D8-A02F-967BA99E0A73}"/>
</file>

<file path=docProps/app.xml><?xml version="1.0" encoding="utf-8"?>
<Properties xmlns="http://schemas.openxmlformats.org/officeDocument/2006/extended-properties" xmlns:vt="http://schemas.openxmlformats.org/officeDocument/2006/docPropsVTypes">
  <Template>Chapt_19_7th_Ed</Template>
  <TotalTime>4894</TotalTime>
  <Words>771</Words>
  <Application>Microsoft Office PowerPoint</Application>
  <PresentationFormat>On-screen Show (4:3)</PresentationFormat>
  <Paragraphs>158</Paragraphs>
  <Slides>23</Slides>
  <Notes>3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Castellar</vt:lpstr>
      <vt:lpstr>Symbol</vt:lpstr>
      <vt:lpstr>Times</vt:lpstr>
      <vt:lpstr>Times New Roman</vt:lpstr>
      <vt:lpstr>Chapter_06</vt:lpstr>
      <vt:lpstr>Default Design</vt:lpstr>
      <vt:lpstr>1_Default Design</vt:lpstr>
      <vt:lpstr>Equation</vt:lpstr>
      <vt:lpstr>Phases</vt:lpstr>
      <vt:lpstr>Let’s add sugar to water at 50 C</vt:lpstr>
      <vt:lpstr>Solubility Limits</vt:lpstr>
      <vt:lpstr>Diagram of Phases</vt:lpstr>
      <vt:lpstr>PowerPoint Presentation</vt:lpstr>
      <vt:lpstr>Solubility of Cu in Al exceeded</vt:lpstr>
      <vt:lpstr>Phase Diagram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consider a 35wt% Ni – 65wt% Cu alloy at three temperatures:  (a) 1300 C, (b) 1250 C, and (c)  1190 C</vt:lpstr>
      <vt:lpstr>PowerPoint Presentation</vt:lpstr>
      <vt:lpstr>c10f04</vt:lpstr>
      <vt:lpstr>c10f04</vt:lpstr>
      <vt:lpstr>c10f04</vt:lpstr>
      <vt:lpstr>c10f04</vt:lpstr>
      <vt:lpstr>c10f04</vt:lpstr>
      <vt:lpstr>PowerPoint Presentation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David Rethwisch</dc:creator>
  <cp:lastModifiedBy>Corcoran, Sean</cp:lastModifiedBy>
  <cp:revision>251</cp:revision>
  <cp:lastPrinted>2014-06-23T23:44:15Z</cp:lastPrinted>
  <dcterms:created xsi:type="dcterms:W3CDTF">2001-01-25T20:00:33Z</dcterms:created>
  <dcterms:modified xsi:type="dcterms:W3CDTF">2020-06-17T19:13:22Z</dcterms:modified>
</cp:coreProperties>
</file>