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26.xml" ContentType="application/vnd.openxmlformats-officedocument.presentationml.tags+xml"/>
  <Override PartName="/docProps/app.xml" ContentType="application/vnd.openxmlformats-officedocument.extended-properties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4.xml" ContentType="application/vnd.openxmlformats-officedocument.presentationml.tags+xml"/>
  <Override PartName="/ppt/tags/tag9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ppt/tags/tag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698" r:id="rId3"/>
  </p:sldMasterIdLst>
  <p:notesMasterIdLst>
    <p:notesMasterId r:id="rId25"/>
  </p:notesMasterIdLst>
  <p:handoutMasterIdLst>
    <p:handoutMasterId r:id="rId26"/>
  </p:handoutMasterIdLst>
  <p:sldIdLst>
    <p:sldId id="513" r:id="rId4"/>
    <p:sldId id="517" r:id="rId5"/>
    <p:sldId id="627" r:id="rId6"/>
    <p:sldId id="589" r:id="rId7"/>
    <p:sldId id="629" r:id="rId8"/>
    <p:sldId id="630" r:id="rId9"/>
    <p:sldId id="628" r:id="rId10"/>
    <p:sldId id="519" r:id="rId11"/>
    <p:sldId id="520" r:id="rId12"/>
    <p:sldId id="521" r:id="rId13"/>
    <p:sldId id="579" r:id="rId14"/>
    <p:sldId id="580" r:id="rId15"/>
    <p:sldId id="581" r:id="rId16"/>
    <p:sldId id="633" r:id="rId17"/>
    <p:sldId id="635" r:id="rId18"/>
    <p:sldId id="631" r:id="rId19"/>
    <p:sldId id="583" r:id="rId20"/>
    <p:sldId id="582" r:id="rId21"/>
    <p:sldId id="584" r:id="rId22"/>
    <p:sldId id="624" r:id="rId23"/>
    <p:sldId id="625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00FF"/>
    <a:srgbClr val="CC0000"/>
    <a:srgbClr val="009900"/>
    <a:srgbClr val="FFCC00"/>
    <a:srgbClr val="FF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7" autoAdjust="0"/>
    <p:restoredTop sz="94728" autoAdjust="0"/>
  </p:normalViewPr>
  <p:slideViewPr>
    <p:cSldViewPr snapToGrid="0">
      <p:cViewPr varScale="1">
        <p:scale>
          <a:sx n="86" d="100"/>
          <a:sy n="86" d="100"/>
        </p:scale>
        <p:origin x="57" y="450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1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7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0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6.xml"/><Relationship Id="rId12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3.jpe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6" imgW="3517900" imgH="2133600" progId="Equation.3">
                  <p:embed/>
                </p:oleObj>
              </mc:Choice>
              <mc:Fallback>
                <p:oleObj name="Equation" r:id="rId6" imgW="3517900" imgH="213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10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33400"/>
            <a:ext cx="421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46100"/>
            <a:ext cx="2454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simple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two-phase case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(no eutectic)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2286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larger wt% Sn, the solubility limit is exceeded on cooling, so that a two-phase material results.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10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73914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c10f13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336925" y="163513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For 61.9 wt% Sn, a layered </a:t>
            </a:r>
            <a:r>
              <a:rPr lang="en-US" sz="2000" i="0" u="sng">
                <a:solidFill>
                  <a:srgbClr val="000000"/>
                </a:solidFill>
              </a:rPr>
              <a:t>eutectic</a:t>
            </a:r>
            <a:r>
              <a:rPr lang="en-US" sz="2000" i="0">
                <a:solidFill>
                  <a:srgbClr val="000000"/>
                </a:solidFill>
              </a:rPr>
              <a:t> structure  is formed.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33CC"/>
                </a:solidFill>
              </a:rPr>
              <a:t>eutectic point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029200" y="29718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818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6600"/>
                </a:solidFill>
              </a:rPr>
              <a:t>A-B is the eutectic line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971800" y="3429000"/>
            <a:ext cx="152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10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662940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572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24200" y="3810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75525" y="1382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375X</a:t>
            </a:r>
          </a:p>
        </p:txBody>
      </p:sp>
    </p:spTree>
    <p:extLst>
      <p:ext uri="{BB962C8B-B14F-4D97-AF65-F5344CB8AC3E}">
        <p14:creationId xmlns:p14="http://schemas.microsoft.com/office/powerpoint/2010/main" val="89396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10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0226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6891" y="302568"/>
            <a:ext cx="7653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Eutectic structure forms only from the liquid phase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D407-23D2-4782-85DA-AD981B326B87}"/>
              </a:ext>
            </a:extLst>
          </p:cNvPr>
          <p:cNvSpPr txBox="1"/>
          <p:nvPr/>
        </p:nvSpPr>
        <p:spPr>
          <a:xfrm>
            <a:off x="2416232" y="26323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82 </a:t>
            </a:r>
            <a:r>
              <a:rPr lang="en-US" b="1" dirty="0" err="1"/>
              <a:t>wt</a:t>
            </a:r>
            <a:r>
              <a:rPr lang="en-US" b="1" dirty="0"/>
              <a:t>% Pb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1BE8-C0C0-4876-9602-4FEB00FA228B}"/>
              </a:ext>
            </a:extLst>
          </p:cNvPr>
          <p:cNvSpPr txBox="1"/>
          <p:nvPr/>
        </p:nvSpPr>
        <p:spPr>
          <a:xfrm>
            <a:off x="2319251" y="353314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98 </a:t>
            </a:r>
            <a:r>
              <a:rPr lang="en-US" b="1" dirty="0" err="1">
                <a:solidFill>
                  <a:schemeClr val="bg1"/>
                </a:solidFill>
              </a:rPr>
              <a:t>wt</a:t>
            </a:r>
            <a:r>
              <a:rPr lang="en-US" b="1" dirty="0">
                <a:solidFill>
                  <a:schemeClr val="bg1"/>
                </a:solidFill>
              </a:rPr>
              <a:t>% Sn</a:t>
            </a:r>
          </a:p>
        </p:txBody>
      </p:sp>
    </p:spTree>
    <p:extLst>
      <p:ext uri="{BB962C8B-B14F-4D97-AF65-F5344CB8AC3E}">
        <p14:creationId xmlns:p14="http://schemas.microsoft.com/office/powerpoint/2010/main" val="31620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8863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8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9D4-D170-4BE4-B96F-0C7E58B6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2480281"/>
            <a:ext cx="8229600" cy="1143000"/>
          </a:xfrm>
        </p:spPr>
        <p:txBody>
          <a:bodyPr/>
          <a:lstStyle/>
          <a:p>
            <a:r>
              <a:rPr lang="en-US" dirty="0"/>
              <a:t>Mass fractions of microconstituents </a:t>
            </a:r>
            <a:br>
              <a:rPr lang="en-US" dirty="0"/>
            </a:br>
            <a:r>
              <a:rPr lang="en-US" dirty="0"/>
              <a:t>– Eutectic System</a:t>
            </a:r>
          </a:p>
        </p:txBody>
      </p:sp>
    </p:spTree>
    <p:extLst>
      <p:ext uri="{BB962C8B-B14F-4D97-AF65-F5344CB8AC3E}">
        <p14:creationId xmlns:p14="http://schemas.microsoft.com/office/powerpoint/2010/main" val="36587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66836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1"/>
            <a:ext cx="5691942" cy="4572000"/>
          </a:xfrm>
          <a:prstGeom prst="rect">
            <a:avLst/>
          </a:prstGeom>
          <a:noFill/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>
                <a:solidFill>
                  <a:srgbClr val="000000"/>
                </a:solidFill>
              </a:rPr>
              <a:t>Calculation of fractions of alpha &amp; beta in final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92259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1278775" y="2800767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an\Documents\Teaching\Classes\Callister\ch09\images\f08_09_pg2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6071797" cy="4770120"/>
          </a:xfrm>
          <a:prstGeom prst="rect">
            <a:avLst/>
          </a:prstGeom>
          <a:noFill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592"/>
          <a:stretch/>
        </p:blipFill>
        <p:spPr bwMode="auto">
          <a:xfrm>
            <a:off x="5708073" y="228600"/>
            <a:ext cx="343592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DF79A-8FC1-4D99-AFF1-B8039774CB34}"/>
              </a:ext>
            </a:extLst>
          </p:cNvPr>
          <p:cNvSpPr txBox="1"/>
          <p:nvPr/>
        </p:nvSpPr>
        <p:spPr>
          <a:xfrm>
            <a:off x="228600" y="336203"/>
            <a:ext cx="46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if you can repeat the calculations for a composition greater than 61.9 </a:t>
            </a:r>
            <a:r>
              <a:rPr lang="en-US" dirty="0" err="1"/>
              <a:t>wt</a:t>
            </a:r>
            <a:r>
              <a:rPr lang="en-US" dirty="0"/>
              <a:t>%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FF92-59D5-4F38-8749-295161DBACFA}"/>
              </a:ext>
            </a:extLst>
          </p:cNvPr>
          <p:cNvCxnSpPr/>
          <p:nvPr/>
        </p:nvCxnSpPr>
        <p:spPr>
          <a:xfrm flipV="1">
            <a:off x="4804756" y="3197629"/>
            <a:ext cx="0" cy="299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0AEE8-A4F8-42B1-B343-AC61F70D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29" y="3158228"/>
            <a:ext cx="1794813" cy="687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D18933-E9CD-403F-9A45-10A10DE40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590" y="3846021"/>
            <a:ext cx="1794894" cy="6428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B4F8F-A867-41E2-A8C8-125CDCB4633F}"/>
              </a:ext>
            </a:extLst>
          </p:cNvPr>
          <p:cNvGrpSpPr/>
          <p:nvPr/>
        </p:nvGrpSpPr>
        <p:grpSpPr>
          <a:xfrm>
            <a:off x="6459932" y="4382193"/>
            <a:ext cx="1926552" cy="615316"/>
            <a:chOff x="6581606" y="3746096"/>
            <a:chExt cx="1349888" cy="438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65203C-01C3-423D-9B03-147CEED1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606" y="3746096"/>
              <a:ext cx="681042" cy="4381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6E030E-E32A-4D00-85B7-C23855AC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6612" y="3756486"/>
              <a:ext cx="904882" cy="40481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95E60E-1D60-4430-9EE4-59CAB9334E29}"/>
              </a:ext>
            </a:extLst>
          </p:cNvPr>
          <p:cNvGrpSpPr/>
          <p:nvPr/>
        </p:nvGrpSpPr>
        <p:grpSpPr>
          <a:xfrm>
            <a:off x="6528629" y="4965282"/>
            <a:ext cx="1793704" cy="594517"/>
            <a:chOff x="6753452" y="4333008"/>
            <a:chExt cx="1426015" cy="4732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7AA56A-274F-43E6-A1CC-E13DD0FD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3452" y="4333008"/>
              <a:ext cx="628655" cy="4572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8E9BCA-AB63-495D-B10D-ED5F20556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0285" y="4353790"/>
              <a:ext cx="1019182" cy="45244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6231499-9892-4994-ABB6-605AE947A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218" y="5572038"/>
            <a:ext cx="2310321" cy="5331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A4FD9A-F7B6-4734-8BA6-E7FDC9904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998" y="6085994"/>
            <a:ext cx="981082" cy="361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C7459E-67D7-41FC-AFB4-FE6EA0DCD8B8}"/>
              </a:ext>
            </a:extLst>
          </p:cNvPr>
          <p:cNvSpPr txBox="1"/>
          <p:nvPr/>
        </p:nvSpPr>
        <p:spPr>
          <a:xfrm>
            <a:off x="6272362" y="266507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Answers: </a:t>
            </a:r>
          </a:p>
        </p:txBody>
      </p:sp>
    </p:spTree>
    <p:extLst>
      <p:ext uri="{BB962C8B-B14F-4D97-AF65-F5344CB8AC3E}">
        <p14:creationId xmlns:p14="http://schemas.microsoft.com/office/powerpoint/2010/main" val="360454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15" y="2801566"/>
            <a:ext cx="331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04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4572000" y="5566749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4F0AFA-22F5-4FC0-9BC9-DC3F46C59EEF}"/>
              </a:ext>
            </a:extLst>
          </p:cNvPr>
          <p:cNvSpPr txBox="1"/>
          <p:nvPr/>
        </p:nvSpPr>
        <p:spPr>
          <a:xfrm>
            <a:off x="4324350" y="5698149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CA343-E647-42FA-AA90-AE12F47D10B8}"/>
              </a:ext>
            </a:extLst>
          </p:cNvPr>
          <p:cNvSpPr txBox="1"/>
          <p:nvPr/>
        </p:nvSpPr>
        <p:spPr>
          <a:xfrm>
            <a:off x="5592824" y="56981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112D1-740C-42D3-B9F4-0A22A4ABC5BD}"/>
              </a:ext>
            </a:extLst>
          </p:cNvPr>
          <p:cNvSpPr txBox="1"/>
          <p:nvPr/>
        </p:nvSpPr>
        <p:spPr>
          <a:xfrm>
            <a:off x="7997372" y="56981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C06CF-29E0-4281-B0E1-C381C739E297}"/>
              </a:ext>
            </a:extLst>
          </p:cNvPr>
          <p:cNvSpPr txBox="1"/>
          <p:nvPr/>
        </p:nvSpPr>
        <p:spPr>
          <a:xfrm>
            <a:off x="4093421" y="53521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C102E-26EC-4037-B702-479C80F8C97C}"/>
              </a:ext>
            </a:extLst>
          </p:cNvPr>
          <p:cNvSpPr txBox="1"/>
          <p:nvPr/>
        </p:nvSpPr>
        <p:spPr>
          <a:xfrm>
            <a:off x="8276344" y="532985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0763D-AFF0-4CF2-B2B8-3B5C4A1B5560}"/>
              </a:ext>
            </a:extLst>
          </p:cNvPr>
          <p:cNvCxnSpPr/>
          <p:nvPr/>
        </p:nvCxnSpPr>
        <p:spPr>
          <a:xfrm>
            <a:off x="4648200" y="5329850"/>
            <a:ext cx="1159625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33BA6-3CA0-4F51-A379-B5640F15AE35}"/>
              </a:ext>
            </a:extLst>
          </p:cNvPr>
          <p:cNvSpPr txBox="1"/>
          <p:nvPr/>
        </p:nvSpPr>
        <p:spPr>
          <a:xfrm>
            <a:off x="4817213" y="510566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A7F4C3-35A2-47C5-AFB1-6612A0E54E52}"/>
              </a:ext>
            </a:extLst>
          </p:cNvPr>
          <p:cNvCxnSpPr>
            <a:cxnSpLocks/>
          </p:cNvCxnSpPr>
          <p:nvPr/>
        </p:nvCxnSpPr>
        <p:spPr>
          <a:xfrm>
            <a:off x="5882705" y="5331242"/>
            <a:ext cx="2393639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0E4507-FD4E-46C5-B8D6-816B767755A5}"/>
              </a:ext>
            </a:extLst>
          </p:cNvPr>
          <p:cNvSpPr txBox="1"/>
          <p:nvPr/>
        </p:nvSpPr>
        <p:spPr>
          <a:xfrm>
            <a:off x="6751655" y="510620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0.67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F81DC8AA-50AA-4D96-BB9D-FECE2D11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72929E8A-7265-438E-8554-DA2F4C44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67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773126" y="3781737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27426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0657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73373" y="3266348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225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4337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77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89998" y="3429000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321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846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8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063-CCA5-4BE1-82D1-B055189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453"/>
            <a:ext cx="8229600" cy="1143000"/>
          </a:xfrm>
        </p:spPr>
        <p:txBody>
          <a:bodyPr/>
          <a:lstStyle/>
          <a:p>
            <a:r>
              <a:rPr lang="en-US" dirty="0"/>
              <a:t>Microstructure</a:t>
            </a:r>
          </a:p>
        </p:txBody>
      </p:sp>
    </p:spTree>
    <p:extLst>
      <p:ext uri="{BB962C8B-B14F-4D97-AF65-F5344CB8AC3E}">
        <p14:creationId xmlns:p14="http://schemas.microsoft.com/office/powerpoint/2010/main" val="6986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57262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c10f08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0256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b="1" i="0" dirty="0" err="1">
                <a:solidFill>
                  <a:srgbClr val="272727"/>
                </a:solidFill>
              </a:rPr>
              <a:t>Pb-Sn</a:t>
            </a:r>
            <a:r>
              <a:rPr lang="en-US" b="1" i="0" dirty="0">
                <a:solidFill>
                  <a:srgbClr val="272727"/>
                </a:solidFill>
              </a:rPr>
              <a:t> phase diagram – Let’s take a look at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17641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10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447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536575"/>
            <a:ext cx="2362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single phase case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a sufficiently small wt% Sn,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the solubility limit will never be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exceeded, so that a single phase alloy results.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8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F9A563-F788-4711-9D04-A4932BD0DBCD}"/>
</file>

<file path=customXml/itemProps2.xml><?xml version="1.0" encoding="utf-8"?>
<ds:datastoreItem xmlns:ds="http://schemas.openxmlformats.org/officeDocument/2006/customXml" ds:itemID="{D984693F-E062-42AD-89C8-74ECC6C06529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4818</TotalTime>
  <Words>540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Castellar</vt:lpstr>
      <vt:lpstr>Symbol</vt:lpstr>
      <vt:lpstr>Times New Roman</vt:lpstr>
      <vt:lpstr>Verdana</vt:lpstr>
      <vt:lpstr>1_Default Design</vt:lpstr>
      <vt:lpstr>2_Default Design</vt:lpstr>
      <vt:lpstr>3_Default Design</vt:lpstr>
      <vt:lpstr>Equation</vt:lpstr>
      <vt:lpstr>c10f04</vt:lpstr>
      <vt:lpstr>c10f09</vt:lpstr>
      <vt:lpstr>c10f09</vt:lpstr>
      <vt:lpstr>PowerPoint Presentation</vt:lpstr>
      <vt:lpstr>PowerPoint Presentation</vt:lpstr>
      <vt:lpstr>PowerPoint Presentation</vt:lpstr>
      <vt:lpstr>Microstructure</vt:lpstr>
      <vt:lpstr>c10f08</vt:lpstr>
      <vt:lpstr>c10f11</vt:lpstr>
      <vt:lpstr>c10f12</vt:lpstr>
      <vt:lpstr>c10f13</vt:lpstr>
      <vt:lpstr>c10f14</vt:lpstr>
      <vt:lpstr>c10f15</vt:lpstr>
      <vt:lpstr>PowerPoint Presentation</vt:lpstr>
      <vt:lpstr>PowerPoint Presentation</vt:lpstr>
      <vt:lpstr>Mass fractions of microconstituents  – Eutectic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251</cp:revision>
  <cp:lastPrinted>2014-06-23T23:44:15Z</cp:lastPrinted>
  <dcterms:created xsi:type="dcterms:W3CDTF">2001-01-25T20:00:33Z</dcterms:created>
  <dcterms:modified xsi:type="dcterms:W3CDTF">2020-06-18T17:58:16Z</dcterms:modified>
</cp:coreProperties>
</file>