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8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tags/tag12.xml" ContentType="application/vnd.openxmlformats-officedocument.presentationml.tags+xml"/>
  <Override PartName="/ppt/tags/tag1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8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7.xml" ContentType="application/vnd.openxmlformats-officedocument.presentationml.tags+xml"/>
  <Override PartName="/ppt/tags/tag10.xml" ContentType="application/vnd.openxmlformats-officedocument.presentationml.tags+xml"/>
  <Override PartName="/ppt/tags/tag17.xml" ContentType="application/vnd.openxmlformats-officedocument.presentationml.tags+xml"/>
  <Override PartName="/ppt/tags/tag6.xml" ContentType="application/vnd.openxmlformats-officedocument.presentationml.tags+xml"/>
  <Override PartName="/ppt/tags/tag18.xml" ContentType="application/vnd.openxmlformats-officedocument.presentationml.tags+xml"/>
  <Override PartName="/ppt/tags/tag5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4.xml" ContentType="application/vnd.openxmlformats-officedocument.presentationml.tags+xml"/>
  <Override PartName="/docProps/core.xml" ContentType="application/vnd.openxmlformats-package.core-properties+xml"/>
  <Override PartName="/ppt/tags/tag19.xml" ContentType="application/vnd.openxmlformats-officedocument.presentationml.tags+xml"/>
  <Override PartName="/ppt/tags/tag9.xml" ContentType="application/vnd.openxmlformats-officedocument.presentationml.tags+xml"/>
  <Override PartName="/ppt/tags/tag3.xml" ContentType="application/vnd.openxmlformats-officedocument.presentationml.tags+xml"/>
  <Override PartName="/ppt/tags/tag2.xml" ContentType="application/vnd.openxmlformats-officedocument.presentationml.tags+xml"/>
  <Override PartName="/ppt/tags/tag11.xml" ContentType="application/vnd.openxmlformats-officedocument.presentationml.tag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  <p:sldMasterId id="2147483722" r:id="rId2"/>
  </p:sldMasterIdLst>
  <p:notesMasterIdLst>
    <p:notesMasterId r:id="rId14"/>
  </p:notesMasterIdLst>
  <p:handoutMasterIdLst>
    <p:handoutMasterId r:id="rId15"/>
  </p:handoutMasterIdLst>
  <p:sldIdLst>
    <p:sldId id="585" r:id="rId3"/>
    <p:sldId id="533" r:id="rId4"/>
    <p:sldId id="534" r:id="rId5"/>
    <p:sldId id="535" r:id="rId6"/>
    <p:sldId id="536" r:id="rId7"/>
    <p:sldId id="537" r:id="rId8"/>
    <p:sldId id="539" r:id="rId9"/>
    <p:sldId id="540" r:id="rId10"/>
    <p:sldId id="541" r:id="rId11"/>
    <p:sldId id="542" r:id="rId12"/>
    <p:sldId id="612" r:id="rId13"/>
  </p:sldIdLst>
  <p:sldSz cx="9144000" cy="6858000" type="screen4x3"/>
  <p:notesSz cx="7315200" cy="9601200"/>
  <p:custDataLst>
    <p:tags r:id="rId16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i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i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i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i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19">
          <p15:clr>
            <a:srgbClr val="A4A3A4"/>
          </p15:clr>
        </p15:guide>
        <p15:guide id="2" pos="544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CC0000"/>
    <a:srgbClr val="009900"/>
    <a:srgbClr val="FFCC00"/>
    <a:srgbClr val="FF6600"/>
    <a:srgbClr val="993300"/>
    <a:srgbClr val="000000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9" autoAdjust="0"/>
    <p:restoredTop sz="94728" autoAdjust="0"/>
  </p:normalViewPr>
  <p:slideViewPr>
    <p:cSldViewPr snapToGrid="0">
      <p:cViewPr varScale="1">
        <p:scale>
          <a:sx n="115" d="100"/>
          <a:sy n="115" d="100"/>
        </p:scale>
        <p:origin x="1542" y="108"/>
      </p:cViewPr>
      <p:guideLst>
        <p:guide orient="horz" pos="4319"/>
        <p:guide pos="544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customXml" Target="../customXml/item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Relationship Id="rId22" Type="http://schemas.openxmlformats.org/officeDocument/2006/relationships/customXml" Target="../customXml/item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10" tIns="48306" rIns="96610" bIns="48306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10" tIns="48306" rIns="96610" bIns="48306" rtlCol="0"/>
          <a:lstStyle>
            <a:lvl1pPr algn="r">
              <a:defRPr sz="1200"/>
            </a:lvl1pPr>
          </a:lstStyle>
          <a:p>
            <a:fld id="{2FFC96C0-3BD9-420B-B874-3F2AC6DCC5F5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10" tIns="48306" rIns="96610" bIns="48306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10" tIns="48306" rIns="96610" bIns="48306" rtlCol="0" anchor="b"/>
          <a:lstStyle>
            <a:lvl1pPr algn="r">
              <a:defRPr sz="1200"/>
            </a:lvl1pPr>
          </a:lstStyle>
          <a:p>
            <a:fld id="{4DBD0DEF-9D8E-4DD3-9475-1C81D60D5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6149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0" tIns="48306" rIns="96610" bIns="48306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i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5280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0" tIns="48306" rIns="96610" bIns="48306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i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19138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5360" y="4560570"/>
            <a:ext cx="5364480" cy="432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0" tIns="48306" rIns="96610" bIns="4830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50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14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0" tIns="48306" rIns="96610" bIns="48306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i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50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5280" y="912114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0" tIns="48306" rIns="96610" bIns="48306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i="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58751BE7-5E17-466F-991E-78B21CE561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225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E0D30B-EA95-44A1-BED7-3279BBCC19C3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6168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7A1FE9-2313-41B0-88FF-B2A09D4CDDD3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7131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03CDB2-407A-49AC-A943-0E1E0FD44605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43856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E0D30B-EA95-44A1-BED7-3279BBCC19C3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70454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1A5777-CC22-44C5-B0A1-89A47FB2C0EE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9878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2C22930-7C66-4CE8-91F3-272415A5253D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97102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8373E6-3587-4ED6-8EB4-87FF1505E226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4636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04E733-2CBF-47EC-8161-D0B4BF79C530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88768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877D9E-5AB1-462B-B677-E25FAF473F0B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82455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840E84-08DF-4164-8763-0ADB69B96DD3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315392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98307A-5CD1-4285-9374-7735F319ADC5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426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1A5777-CC22-44C5-B0A1-89A47FB2C0EE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324007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BF9CF7-D5D0-40B3-8938-362383C8B25B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27623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7A1FE9-2313-41B0-88FF-B2A09D4CDDD3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750122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03CDB2-407A-49AC-A943-0E1E0FD44605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8934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2C22930-7C66-4CE8-91F3-272415A5253D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0720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8373E6-3587-4ED6-8EB4-87FF1505E226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0834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04E733-2CBF-47EC-8161-D0B4BF79C530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3680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877D9E-5AB1-462B-B677-E25FAF473F0B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762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840E84-08DF-4164-8763-0ADB69B96DD3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7660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98307A-5CD1-4285-9374-7735F319ADC5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0820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BF9CF7-D5D0-40B3-8938-362383C8B25B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5001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pPr eaLnBrk="1" hangingPunct="1"/>
            <a:endParaRPr lang="en-US" i="0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pPr eaLnBrk="1" hangingPunct="1"/>
            <a:endParaRPr lang="en-US" i="0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pPr eaLnBrk="1" hangingPunct="1"/>
            <a:fld id="{2DF1C2F7-0ED5-48E7-AB82-A0404CB60ACA}" type="slidenum">
              <a:rPr lang="en-US" i="0">
                <a:solidFill>
                  <a:srgbClr val="000000"/>
                </a:solidFill>
              </a:rPr>
              <a:pPr eaLnBrk="1" hangingPunct="1"/>
              <a:t>‹#›</a:t>
            </a:fld>
            <a:endParaRPr lang="en-US" i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0844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pPr eaLnBrk="1" hangingPunct="1"/>
            <a:endParaRPr lang="en-US" i="0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pPr eaLnBrk="1" hangingPunct="1"/>
            <a:endParaRPr lang="en-US" i="0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pPr eaLnBrk="1" hangingPunct="1"/>
            <a:fld id="{2DF1C2F7-0ED5-48E7-AB82-A0404CB60ACA}" type="slidenum">
              <a:rPr lang="en-US" i="0">
                <a:solidFill>
                  <a:srgbClr val="000000"/>
                </a:solidFill>
              </a:rPr>
              <a:pPr eaLnBrk="1" hangingPunct="1"/>
              <a:t>‹#›</a:t>
            </a:fld>
            <a:endParaRPr lang="en-US" i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6230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7" Type="http://schemas.openxmlformats.org/officeDocument/2006/relationships/image" Target="../media/image2.jpe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1.jpeg"/><Relationship Id="rId5" Type="http://schemas.openxmlformats.org/officeDocument/2006/relationships/slideLayout" Target="../slideLayouts/slideLayout6.xml"/><Relationship Id="rId4" Type="http://schemas.openxmlformats.org/officeDocument/2006/relationships/tags" Target="../tags/tag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4" Type="http://schemas.openxmlformats.org/officeDocument/2006/relationships/image" Target="../media/image6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4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1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4" hidden="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c10f28</a:t>
            </a:r>
          </a:p>
        </p:txBody>
      </p:sp>
      <p:sp>
        <p:nvSpPr>
          <p:cNvPr id="30725" name="Text Box 5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341867" y="85874"/>
            <a:ext cx="69342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25000"/>
              </a:lnSpc>
            </a:pPr>
            <a:r>
              <a:rPr lang="en-US" b="1" i="0" dirty="0">
                <a:solidFill>
                  <a:srgbClr val="272727"/>
                </a:solidFill>
              </a:rPr>
              <a:t>Iron - iron carbide (Fe - Fe</a:t>
            </a:r>
            <a:r>
              <a:rPr lang="en-US" sz="2800" b="1" i="0" baseline="-25000" dirty="0">
                <a:solidFill>
                  <a:srgbClr val="272727"/>
                </a:solidFill>
              </a:rPr>
              <a:t>3</a:t>
            </a:r>
            <a:r>
              <a:rPr lang="en-US" b="1" i="0" dirty="0">
                <a:solidFill>
                  <a:srgbClr val="272727"/>
                </a:solidFill>
              </a:rPr>
              <a:t>C) phase diagram</a:t>
            </a:r>
          </a:p>
        </p:txBody>
      </p:sp>
      <p:grpSp>
        <p:nvGrpSpPr>
          <p:cNvPr id="30751" name="Group 31"/>
          <p:cNvGrpSpPr>
            <a:grpSpLocks/>
          </p:cNvGrpSpPr>
          <p:nvPr/>
        </p:nvGrpSpPr>
        <p:grpSpPr bwMode="auto">
          <a:xfrm>
            <a:off x="2099469" y="579755"/>
            <a:ext cx="7044531" cy="5715000"/>
            <a:chOff x="480" y="672"/>
            <a:chExt cx="4260" cy="3394"/>
          </a:xfrm>
        </p:grpSpPr>
        <p:pic>
          <p:nvPicPr>
            <p:cNvPr id="30722" name="Picture 2" descr="c10f28"/>
            <p:cNvPicPr preferRelativeResize="0">
              <a:picLocks noChangeAspect="1" noChangeArrowheads="1"/>
            </p:cNvPicPr>
            <p:nvPr>
              <p:custDataLst>
                <p:tags r:id="rId4"/>
              </p:custDataLst>
            </p:nvPr>
          </p:nvPicPr>
          <p:blipFill rotWithShape="1">
            <a:blip r:embed="rId6" cstate="print"/>
            <a:srcRect r="7560"/>
            <a:stretch/>
          </p:blipFill>
          <p:spPr bwMode="auto">
            <a:xfrm>
              <a:off x="480" y="672"/>
              <a:ext cx="4260" cy="33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30726" name="Text Box 6"/>
            <p:cNvSpPr txBox="1">
              <a:spLocks noChangeArrowheads="1"/>
            </p:cNvSpPr>
            <p:nvPr/>
          </p:nvSpPr>
          <p:spPr bwMode="auto">
            <a:xfrm>
              <a:off x="3058" y="1593"/>
              <a:ext cx="713" cy="2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600" i="0" dirty="0">
                  <a:solidFill>
                    <a:srgbClr val="000000"/>
                  </a:solidFill>
                </a:rPr>
                <a:t>eutectic pt.</a:t>
              </a:r>
            </a:p>
          </p:txBody>
        </p:sp>
        <p:sp>
          <p:nvSpPr>
            <p:cNvPr id="30728" name="Text Box 8"/>
            <p:cNvSpPr txBox="1">
              <a:spLocks noChangeArrowheads="1"/>
            </p:cNvSpPr>
            <p:nvPr/>
          </p:nvSpPr>
          <p:spPr bwMode="auto">
            <a:xfrm>
              <a:off x="1535" y="3095"/>
              <a:ext cx="781" cy="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600" i="0" dirty="0">
                  <a:solidFill>
                    <a:srgbClr val="000000"/>
                  </a:solidFill>
                </a:rPr>
                <a:t>eutectoid pt.</a:t>
              </a:r>
            </a:p>
          </p:txBody>
        </p:sp>
        <p:sp>
          <p:nvSpPr>
            <p:cNvPr id="30730" name="Text Box 10"/>
            <p:cNvSpPr txBox="1">
              <a:spLocks noChangeArrowheads="1"/>
            </p:cNvSpPr>
            <p:nvPr/>
          </p:nvSpPr>
          <p:spPr bwMode="auto">
            <a:xfrm>
              <a:off x="1200" y="3442"/>
              <a:ext cx="347" cy="1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400" b="1" i="0">
                  <a:solidFill>
                    <a:srgbClr val="000000"/>
                  </a:solidFill>
                </a:rPr>
                <a:t>BCC</a:t>
              </a:r>
            </a:p>
          </p:txBody>
        </p:sp>
        <p:sp>
          <p:nvSpPr>
            <p:cNvPr id="30731" name="Text Box 11"/>
            <p:cNvSpPr txBox="1">
              <a:spLocks noChangeArrowheads="1"/>
            </p:cNvSpPr>
            <p:nvPr/>
          </p:nvSpPr>
          <p:spPr bwMode="auto">
            <a:xfrm>
              <a:off x="1200" y="2194"/>
              <a:ext cx="335" cy="1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400" b="1" i="0">
                  <a:solidFill>
                    <a:srgbClr val="000000"/>
                  </a:solidFill>
                </a:rPr>
                <a:t>FCC</a:t>
              </a:r>
            </a:p>
          </p:txBody>
        </p:sp>
        <p:sp>
          <p:nvSpPr>
            <p:cNvPr id="30750" name="Text Box 30"/>
            <p:cNvSpPr txBox="1">
              <a:spLocks noChangeArrowheads="1"/>
            </p:cNvSpPr>
            <p:nvPr/>
          </p:nvSpPr>
          <p:spPr bwMode="auto">
            <a:xfrm>
              <a:off x="528" y="1056"/>
              <a:ext cx="347" cy="1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400" b="1" i="0">
                  <a:solidFill>
                    <a:srgbClr val="000000"/>
                  </a:solidFill>
                </a:rPr>
                <a:t>BCC</a:t>
              </a:r>
            </a:p>
          </p:txBody>
        </p:sp>
      </p:grpSp>
      <p:pic>
        <p:nvPicPr>
          <p:cNvPr id="13" name="Picture 2" descr="c10f29ab"/>
          <p:cNvPicPr preferRelativeResize="0">
            <a:picLocks noChangeAspect="1" noChangeArrowheads="1"/>
          </p:cNvPicPr>
          <p:nvPr>
            <p:custDataLst>
              <p:tags r:id="rId2"/>
            </p:custDataLst>
          </p:nvPr>
        </p:nvPicPr>
        <p:blipFill rotWithShape="1">
          <a:blip r:embed="rId7" cstate="print"/>
          <a:srcRect r="50196" b="4648"/>
          <a:stretch/>
        </p:blipFill>
        <p:spPr bwMode="auto">
          <a:xfrm>
            <a:off x="142980" y="4154974"/>
            <a:ext cx="2058211" cy="2404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" name="Picture 2" descr="c10f29ab"/>
          <p:cNvPicPr preferRelativeResize="0">
            <a:picLocks noChangeAspect="1" noChangeArrowheads="1"/>
          </p:cNvPicPr>
          <p:nvPr>
            <p:custDataLst>
              <p:tags r:id="rId3"/>
            </p:custDataLst>
          </p:nvPr>
        </p:nvPicPr>
        <p:blipFill rotWithShape="1">
          <a:blip r:embed="rId7" cstate="print"/>
          <a:srcRect l="49686" b="4648"/>
          <a:stretch/>
        </p:blipFill>
        <p:spPr bwMode="auto">
          <a:xfrm>
            <a:off x="142980" y="701675"/>
            <a:ext cx="1840600" cy="2128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9414841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10f33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685800"/>
            <a:ext cx="4562848" cy="601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 Box 3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0"/>
            <a:ext cx="9021204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1" hangingPunct="1"/>
            <a:r>
              <a:rPr lang="en-US" b="1" i="0" dirty="0">
                <a:solidFill>
                  <a:srgbClr val="272727"/>
                </a:solidFill>
              </a:rPr>
              <a:t>Calculation of fractions of </a:t>
            </a:r>
            <a:r>
              <a:rPr lang="en-US" b="1" i="0" dirty="0" err="1">
                <a:solidFill>
                  <a:srgbClr val="272727"/>
                </a:solidFill>
              </a:rPr>
              <a:t>Proeutectoid</a:t>
            </a:r>
            <a:r>
              <a:rPr lang="en-US" b="1" i="0" dirty="0">
                <a:solidFill>
                  <a:srgbClr val="272727"/>
                </a:solidFill>
              </a:rPr>
              <a:t> Ferrite, Ferrite in </a:t>
            </a:r>
            <a:r>
              <a:rPr lang="en-US" b="1" i="0" dirty="0" err="1">
                <a:solidFill>
                  <a:srgbClr val="272727"/>
                </a:solidFill>
              </a:rPr>
              <a:t>Pearlite</a:t>
            </a:r>
            <a:r>
              <a:rPr lang="en-US" b="1" i="0" dirty="0">
                <a:solidFill>
                  <a:srgbClr val="272727"/>
                </a:solidFill>
              </a:rPr>
              <a:t> &amp; </a:t>
            </a:r>
            <a:r>
              <a:rPr lang="en-US" b="1" i="0" dirty="0" err="1">
                <a:solidFill>
                  <a:srgbClr val="272727"/>
                </a:solidFill>
              </a:rPr>
              <a:t>Cementite</a:t>
            </a:r>
            <a:r>
              <a:rPr lang="en-US" b="1" i="0" dirty="0">
                <a:solidFill>
                  <a:srgbClr val="272727"/>
                </a:solidFill>
              </a:rPr>
              <a:t> in </a:t>
            </a:r>
            <a:r>
              <a:rPr lang="en-US" b="1" i="0" dirty="0" err="1">
                <a:solidFill>
                  <a:srgbClr val="272727"/>
                </a:solidFill>
              </a:rPr>
              <a:t>Pearlite</a:t>
            </a:r>
            <a:r>
              <a:rPr lang="en-US" b="1" i="0" dirty="0">
                <a:solidFill>
                  <a:srgbClr val="272727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335634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6" name="Text Box 4"/>
          <p:cNvSpPr txBox="1">
            <a:spLocks noChangeArrowheads="1"/>
          </p:cNvSpPr>
          <p:nvPr/>
        </p:nvSpPr>
        <p:spPr bwMode="auto">
          <a:xfrm>
            <a:off x="609600" y="762000"/>
            <a:ext cx="2470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/>
              <a:t>Major Concepts</a:t>
            </a:r>
          </a:p>
        </p:txBody>
      </p:sp>
      <p:sp>
        <p:nvSpPr>
          <p:cNvPr id="131077" name="Text Box 5"/>
          <p:cNvSpPr txBox="1">
            <a:spLocks noChangeArrowheads="1"/>
          </p:cNvSpPr>
          <p:nvPr/>
        </p:nvSpPr>
        <p:spPr bwMode="auto">
          <a:xfrm>
            <a:off x="609600" y="1447800"/>
            <a:ext cx="8001000" cy="411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en-US" u="sng" dirty="0">
                <a:solidFill>
                  <a:srgbClr val="FF0000"/>
                </a:solidFill>
              </a:rPr>
              <a:t>Phase diagram</a:t>
            </a:r>
            <a:r>
              <a:rPr lang="en-US" dirty="0">
                <a:solidFill>
                  <a:srgbClr val="FF0000"/>
                </a:solidFill>
              </a:rPr>
              <a:t>: Graphical representation, for particular components, showing the effect of temperature and composition on the phases present.</a:t>
            </a:r>
          </a:p>
          <a:p>
            <a:pPr>
              <a:lnSpc>
                <a:spcPct val="110000"/>
              </a:lnSpc>
            </a:pPr>
            <a:endParaRPr lang="en-US" dirty="0">
              <a:solidFill>
                <a:srgbClr val="FF0000"/>
              </a:solidFill>
            </a:endParaRPr>
          </a:p>
          <a:p>
            <a:pPr>
              <a:lnSpc>
                <a:spcPct val="110000"/>
              </a:lnSpc>
            </a:pPr>
            <a:r>
              <a:rPr lang="en-US" u="sng" dirty="0">
                <a:solidFill>
                  <a:schemeClr val="accent2"/>
                </a:solidFill>
              </a:rPr>
              <a:t>Phase transformation</a:t>
            </a:r>
            <a:r>
              <a:rPr lang="en-US" dirty="0">
                <a:solidFill>
                  <a:schemeClr val="accent2"/>
                </a:solidFill>
              </a:rPr>
              <a:t>: The </a:t>
            </a:r>
            <a:r>
              <a:rPr lang="en-US" b="1" dirty="0">
                <a:solidFill>
                  <a:schemeClr val="accent2"/>
                </a:solidFill>
              </a:rPr>
              <a:t>time dependent</a:t>
            </a:r>
            <a:r>
              <a:rPr lang="en-US" dirty="0">
                <a:solidFill>
                  <a:schemeClr val="accent2"/>
                </a:solidFill>
              </a:rPr>
              <a:t> process of phase changes when a temperature change crosses a boundary on the phase diagram.</a:t>
            </a:r>
          </a:p>
          <a:p>
            <a:pPr>
              <a:lnSpc>
                <a:spcPct val="110000"/>
              </a:lnSpc>
            </a:pPr>
            <a:endParaRPr lang="en-US" dirty="0">
              <a:solidFill>
                <a:schemeClr val="accent2"/>
              </a:solidFill>
            </a:endParaRPr>
          </a:p>
          <a:p>
            <a:pPr>
              <a:lnSpc>
                <a:spcPct val="110000"/>
              </a:lnSpc>
            </a:pPr>
            <a:r>
              <a:rPr lang="en-US" dirty="0">
                <a:solidFill>
                  <a:srgbClr val="006600"/>
                </a:solidFill>
              </a:rPr>
              <a:t>Comment: Phase diagrams as studied in Ch. 9 are </a:t>
            </a:r>
            <a:r>
              <a:rPr lang="en-US" u="sng" dirty="0">
                <a:solidFill>
                  <a:srgbClr val="006600"/>
                </a:solidFill>
              </a:rPr>
              <a:t>equilibrium phase diagrams</a:t>
            </a:r>
            <a:r>
              <a:rPr lang="en-US" dirty="0">
                <a:solidFill>
                  <a:srgbClr val="006600"/>
                </a:solidFill>
              </a:rPr>
              <a:t>, as they show the phases after sufficient (sometimes lengthy) time has elapsed for the phase transformations to occur. </a:t>
            </a:r>
          </a:p>
          <a:p>
            <a:pPr>
              <a:lnSpc>
                <a:spcPct val="110000"/>
              </a:lnSpc>
            </a:pPr>
            <a:endParaRPr lang="en-US" dirty="0">
              <a:solidFill>
                <a:srgbClr val="00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1151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2" descr="c10f30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57200" y="228600"/>
            <a:ext cx="4730750" cy="617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2771" name="Text Box 3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62600" y="304800"/>
            <a:ext cx="3124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1" hangingPunct="1"/>
            <a:r>
              <a:rPr lang="en-US" b="1" i="0">
                <a:solidFill>
                  <a:srgbClr val="272727"/>
                </a:solidFill>
              </a:rPr>
              <a:t>Eutectoid structure</a:t>
            </a:r>
          </a:p>
        </p:txBody>
      </p:sp>
      <p:sp>
        <p:nvSpPr>
          <p:cNvPr id="32772" name="Rectangle 4" hidden="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c10f30</a:t>
            </a:r>
          </a:p>
        </p:txBody>
      </p:sp>
      <p:sp>
        <p:nvSpPr>
          <p:cNvPr id="32773" name="Text Box 5"/>
          <p:cNvSpPr txBox="1">
            <a:spLocks noChangeArrowheads="1"/>
          </p:cNvSpPr>
          <p:nvPr/>
        </p:nvSpPr>
        <p:spPr bwMode="auto">
          <a:xfrm>
            <a:off x="914400" y="6096000"/>
            <a:ext cx="4810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2000" i="0">
                <a:solidFill>
                  <a:srgbClr val="000000"/>
                </a:solidFill>
              </a:rPr>
              <a:t>Fe</a:t>
            </a:r>
          </a:p>
        </p:txBody>
      </p:sp>
      <p:pic>
        <p:nvPicPr>
          <p:cNvPr id="32774" name="Picture 6" descr="c10f31"/>
          <p:cNvPicPr preferRelativeResize="0"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638800" y="2362200"/>
            <a:ext cx="3200400" cy="312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2775" name="Text Box 7"/>
          <p:cNvSpPr txBox="1">
            <a:spLocks noChangeArrowheads="1"/>
          </p:cNvSpPr>
          <p:nvPr/>
        </p:nvSpPr>
        <p:spPr bwMode="auto">
          <a:xfrm>
            <a:off x="5638800" y="5410200"/>
            <a:ext cx="2438400" cy="83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35000"/>
              </a:lnSpc>
            </a:pPr>
            <a:r>
              <a:rPr lang="en-US" sz="1800" i="0">
                <a:solidFill>
                  <a:srgbClr val="000000"/>
                </a:solidFill>
                <a:latin typeface="Symbol" pitchFamily="18" charset="2"/>
              </a:rPr>
              <a:t>a</a:t>
            </a:r>
            <a:r>
              <a:rPr lang="en-US" sz="1800" i="0">
                <a:solidFill>
                  <a:srgbClr val="000000"/>
                </a:solidFill>
              </a:rPr>
              <a:t> + Fe</a:t>
            </a:r>
            <a:r>
              <a:rPr lang="en-US" sz="2200" i="0" baseline="-25000">
                <a:solidFill>
                  <a:srgbClr val="000000"/>
                </a:solidFill>
              </a:rPr>
              <a:t>3</a:t>
            </a:r>
            <a:r>
              <a:rPr lang="en-US" sz="1800" i="0">
                <a:solidFill>
                  <a:srgbClr val="000000"/>
                </a:solidFill>
              </a:rPr>
              <a:t>C eutectoid</a:t>
            </a:r>
          </a:p>
          <a:p>
            <a:pPr eaLnBrk="1" hangingPunct="1">
              <a:lnSpc>
                <a:spcPct val="135000"/>
              </a:lnSpc>
            </a:pPr>
            <a:r>
              <a:rPr lang="en-US" sz="1800" i="0">
                <a:solidFill>
                  <a:srgbClr val="000000"/>
                </a:solidFill>
              </a:rPr>
              <a:t>- called </a:t>
            </a:r>
            <a:r>
              <a:rPr lang="en-US" sz="1800" i="0" u="sng">
                <a:solidFill>
                  <a:srgbClr val="000000"/>
                </a:solidFill>
              </a:rPr>
              <a:t>pearlite</a:t>
            </a:r>
          </a:p>
        </p:txBody>
      </p:sp>
      <p:sp>
        <p:nvSpPr>
          <p:cNvPr id="32776" name="Rectangle 8"/>
          <p:cNvSpPr>
            <a:spLocks noChangeArrowheads="1"/>
          </p:cNvSpPr>
          <p:nvPr/>
        </p:nvSpPr>
        <p:spPr bwMode="auto">
          <a:xfrm>
            <a:off x="1828800" y="4473575"/>
            <a:ext cx="1111250" cy="3048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1400" b="1" i="0">
                <a:solidFill>
                  <a:srgbClr val="000000"/>
                </a:solidFill>
              </a:rPr>
              <a:t>0.76 wt% C</a:t>
            </a:r>
          </a:p>
        </p:txBody>
      </p:sp>
      <p:sp>
        <p:nvSpPr>
          <p:cNvPr id="32777" name="Rectangle 9"/>
          <p:cNvSpPr>
            <a:spLocks noChangeArrowheads="1"/>
          </p:cNvSpPr>
          <p:nvPr/>
        </p:nvSpPr>
        <p:spPr bwMode="auto">
          <a:xfrm>
            <a:off x="5562600" y="990600"/>
            <a:ext cx="31242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lang="en-US" sz="2000" i="0">
                <a:solidFill>
                  <a:srgbClr val="000000"/>
                </a:solidFill>
              </a:rPr>
              <a:t>Slowly cool 0.76 wt% C steel from the </a:t>
            </a:r>
            <a:r>
              <a:rPr lang="en-US" sz="2000" i="0">
                <a:solidFill>
                  <a:srgbClr val="000000"/>
                </a:solidFill>
                <a:latin typeface="Symbol" pitchFamily="18" charset="2"/>
              </a:rPr>
              <a:t>g</a:t>
            </a:r>
            <a:r>
              <a:rPr lang="en-US" sz="2000" i="0">
                <a:solidFill>
                  <a:srgbClr val="000000"/>
                </a:solidFill>
              </a:rPr>
              <a:t> region.</a:t>
            </a:r>
          </a:p>
        </p:txBody>
      </p:sp>
    </p:spTree>
    <p:extLst>
      <p:ext uri="{BB962C8B-B14F-4D97-AF65-F5344CB8AC3E}">
        <p14:creationId xmlns:p14="http://schemas.microsoft.com/office/powerpoint/2010/main" val="3007861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2" descr="c10f32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" y="533400"/>
            <a:ext cx="76073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4819" name="Text Box 3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953000" y="457200"/>
            <a:ext cx="30607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 b="1" i="0">
                <a:solidFill>
                  <a:srgbClr val="272727"/>
                </a:solidFill>
              </a:rPr>
              <a:t>Eutectoid formation</a:t>
            </a:r>
          </a:p>
        </p:txBody>
      </p:sp>
      <p:sp>
        <p:nvSpPr>
          <p:cNvPr id="34820" name="Rectangle 4" hidden="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c10f32</a:t>
            </a:r>
          </a:p>
        </p:txBody>
      </p:sp>
    </p:spTree>
    <p:extLst>
      <p:ext uri="{BB962C8B-B14F-4D97-AF65-F5344CB8AC3E}">
        <p14:creationId xmlns:p14="http://schemas.microsoft.com/office/powerpoint/2010/main" val="694103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Rectangle 4" hidden="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c10f31</a:t>
            </a:r>
          </a:p>
        </p:txBody>
      </p:sp>
      <p:sp>
        <p:nvSpPr>
          <p:cNvPr id="33797" name="Text Box 5"/>
          <p:cNvSpPr txBox="1">
            <a:spLocks noChangeArrowheads="1"/>
          </p:cNvSpPr>
          <p:nvPr/>
        </p:nvSpPr>
        <p:spPr bwMode="auto">
          <a:xfrm>
            <a:off x="1447800" y="762000"/>
            <a:ext cx="22177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b="1" i="0">
                <a:solidFill>
                  <a:srgbClr val="000000"/>
                </a:solidFill>
              </a:rPr>
              <a:t>Nomenclature</a:t>
            </a:r>
          </a:p>
        </p:txBody>
      </p:sp>
      <p:sp>
        <p:nvSpPr>
          <p:cNvPr id="33798" name="Text Box 6"/>
          <p:cNvSpPr txBox="1">
            <a:spLocks noChangeArrowheads="1"/>
          </p:cNvSpPr>
          <p:nvPr/>
        </p:nvSpPr>
        <p:spPr bwMode="auto">
          <a:xfrm>
            <a:off x="1447800" y="1524000"/>
            <a:ext cx="5400675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lnSpc>
                <a:spcPct val="125000"/>
              </a:lnSpc>
            </a:pPr>
            <a:r>
              <a:rPr lang="en-US" sz="2000" i="0">
                <a:solidFill>
                  <a:srgbClr val="3333CC"/>
                </a:solidFill>
              </a:rPr>
              <a:t>Ferrite:</a:t>
            </a:r>
            <a:r>
              <a:rPr lang="en-US" sz="2000" i="0">
                <a:solidFill>
                  <a:srgbClr val="3333CC"/>
                </a:solidFill>
                <a:latin typeface="Symbol" pitchFamily="18" charset="2"/>
              </a:rPr>
              <a:t> a</a:t>
            </a:r>
            <a:r>
              <a:rPr lang="en-US" sz="2000" i="0">
                <a:solidFill>
                  <a:srgbClr val="3333CC"/>
                </a:solidFill>
              </a:rPr>
              <a:t>-iron, BCC structure (magnetic)</a:t>
            </a:r>
          </a:p>
          <a:p>
            <a:pPr eaLnBrk="1" hangingPunct="1">
              <a:lnSpc>
                <a:spcPct val="125000"/>
              </a:lnSpc>
            </a:pPr>
            <a:endParaRPr lang="en-US" sz="800" i="0">
              <a:solidFill>
                <a:srgbClr val="3333CC"/>
              </a:solidFill>
            </a:endParaRPr>
          </a:p>
          <a:p>
            <a:pPr eaLnBrk="1" hangingPunct="1">
              <a:lnSpc>
                <a:spcPct val="125000"/>
              </a:lnSpc>
            </a:pPr>
            <a:r>
              <a:rPr lang="en-US" sz="2000" i="0">
                <a:solidFill>
                  <a:srgbClr val="CC0000"/>
                </a:solidFill>
              </a:rPr>
              <a:t>Austenite:</a:t>
            </a:r>
            <a:r>
              <a:rPr lang="en-US" sz="2000" i="0">
                <a:solidFill>
                  <a:srgbClr val="CC0000"/>
                </a:solidFill>
                <a:latin typeface="Symbol" pitchFamily="18" charset="2"/>
              </a:rPr>
              <a:t> g</a:t>
            </a:r>
            <a:r>
              <a:rPr lang="en-US" sz="2000" i="0">
                <a:solidFill>
                  <a:srgbClr val="CC0000"/>
                </a:solidFill>
              </a:rPr>
              <a:t>-iron, FCC structure (nonmagnetic)</a:t>
            </a:r>
          </a:p>
          <a:p>
            <a:pPr eaLnBrk="1" hangingPunct="1">
              <a:lnSpc>
                <a:spcPct val="125000"/>
              </a:lnSpc>
            </a:pPr>
            <a:endParaRPr lang="en-US" sz="800" i="0">
              <a:solidFill>
                <a:srgbClr val="000000"/>
              </a:solidFill>
            </a:endParaRPr>
          </a:p>
          <a:p>
            <a:pPr eaLnBrk="1" hangingPunct="1">
              <a:lnSpc>
                <a:spcPct val="125000"/>
              </a:lnSpc>
            </a:pPr>
            <a:r>
              <a:rPr lang="en-US" sz="2000" i="0">
                <a:solidFill>
                  <a:srgbClr val="006600"/>
                </a:solidFill>
                <a:latin typeface="Symbol" pitchFamily="18" charset="2"/>
              </a:rPr>
              <a:t>d</a:t>
            </a:r>
            <a:r>
              <a:rPr lang="en-US" sz="2000" i="0">
                <a:solidFill>
                  <a:srgbClr val="006600"/>
                </a:solidFill>
              </a:rPr>
              <a:t> ferrite: also BCC</a:t>
            </a:r>
          </a:p>
          <a:p>
            <a:pPr eaLnBrk="1" hangingPunct="1">
              <a:lnSpc>
                <a:spcPct val="125000"/>
              </a:lnSpc>
            </a:pPr>
            <a:endParaRPr lang="en-US" sz="800" i="0">
              <a:solidFill>
                <a:srgbClr val="006600"/>
              </a:solidFill>
            </a:endParaRPr>
          </a:p>
          <a:p>
            <a:pPr eaLnBrk="1" hangingPunct="1">
              <a:lnSpc>
                <a:spcPct val="125000"/>
              </a:lnSpc>
            </a:pPr>
            <a:r>
              <a:rPr lang="en-US" sz="2000" i="0">
                <a:solidFill>
                  <a:srgbClr val="9900CC"/>
                </a:solidFill>
              </a:rPr>
              <a:t>Cementite: iron carbide, Fe</a:t>
            </a:r>
            <a:r>
              <a:rPr lang="en-US" i="0" baseline="-25000">
                <a:solidFill>
                  <a:srgbClr val="9900CC"/>
                </a:solidFill>
              </a:rPr>
              <a:t>3</a:t>
            </a:r>
            <a:r>
              <a:rPr lang="en-US" sz="2000" i="0">
                <a:solidFill>
                  <a:srgbClr val="9900CC"/>
                </a:solidFill>
              </a:rPr>
              <a:t>C (6.7 wt% C)</a:t>
            </a:r>
          </a:p>
          <a:p>
            <a:pPr eaLnBrk="1" hangingPunct="1">
              <a:lnSpc>
                <a:spcPct val="125000"/>
              </a:lnSpc>
            </a:pPr>
            <a:endParaRPr lang="en-US" sz="800" i="0">
              <a:solidFill>
                <a:srgbClr val="9900CC"/>
              </a:solidFill>
            </a:endParaRPr>
          </a:p>
          <a:p>
            <a:pPr eaLnBrk="1" hangingPunct="1">
              <a:lnSpc>
                <a:spcPct val="125000"/>
              </a:lnSpc>
            </a:pPr>
            <a:r>
              <a:rPr lang="en-US" sz="2000" i="0">
                <a:solidFill>
                  <a:srgbClr val="006699"/>
                </a:solidFill>
              </a:rPr>
              <a:t>Pearlite: </a:t>
            </a:r>
            <a:r>
              <a:rPr lang="en-US" sz="2000" i="0">
                <a:solidFill>
                  <a:srgbClr val="006699"/>
                </a:solidFill>
                <a:latin typeface="Symbol" pitchFamily="18" charset="2"/>
              </a:rPr>
              <a:t>a</a:t>
            </a:r>
            <a:r>
              <a:rPr lang="en-US" sz="2000" i="0">
                <a:solidFill>
                  <a:srgbClr val="006699"/>
                </a:solidFill>
              </a:rPr>
              <a:t> + Fe</a:t>
            </a:r>
            <a:r>
              <a:rPr lang="en-US" i="0" baseline="-25000">
                <a:solidFill>
                  <a:srgbClr val="006699"/>
                </a:solidFill>
              </a:rPr>
              <a:t>3</a:t>
            </a:r>
            <a:r>
              <a:rPr lang="en-US" sz="2000" i="0">
                <a:solidFill>
                  <a:srgbClr val="006699"/>
                </a:solidFill>
              </a:rPr>
              <a:t>C eutectoid (0.76 wt% C)</a:t>
            </a:r>
          </a:p>
          <a:p>
            <a:pPr eaLnBrk="1" hangingPunct="1">
              <a:lnSpc>
                <a:spcPct val="125000"/>
              </a:lnSpc>
            </a:pPr>
            <a:endParaRPr lang="en-US" sz="1000" i="0">
              <a:solidFill>
                <a:srgbClr val="006699"/>
              </a:solidFill>
            </a:endParaRPr>
          </a:p>
          <a:p>
            <a:pPr eaLnBrk="1" hangingPunct="1">
              <a:lnSpc>
                <a:spcPct val="125000"/>
              </a:lnSpc>
            </a:pPr>
            <a:r>
              <a:rPr lang="en-US" sz="2000" i="0">
                <a:solidFill>
                  <a:srgbClr val="3333CC"/>
                </a:solidFill>
              </a:rPr>
              <a:t>Iron: &lt; 0.008 wt% C</a:t>
            </a:r>
          </a:p>
          <a:p>
            <a:pPr eaLnBrk="1" hangingPunct="1">
              <a:lnSpc>
                <a:spcPct val="125000"/>
              </a:lnSpc>
            </a:pPr>
            <a:endParaRPr lang="en-US" sz="1000" i="0">
              <a:solidFill>
                <a:srgbClr val="3333CC"/>
              </a:solidFill>
            </a:endParaRPr>
          </a:p>
          <a:p>
            <a:pPr eaLnBrk="1" hangingPunct="1">
              <a:lnSpc>
                <a:spcPct val="125000"/>
              </a:lnSpc>
            </a:pPr>
            <a:r>
              <a:rPr lang="en-US" sz="2000" i="0">
                <a:solidFill>
                  <a:srgbClr val="CC0000"/>
                </a:solidFill>
              </a:rPr>
              <a:t>Steel: 0.008 to 2.1 wt% C, usually &lt; 1%</a:t>
            </a:r>
          </a:p>
          <a:p>
            <a:pPr eaLnBrk="1" hangingPunct="1">
              <a:lnSpc>
                <a:spcPct val="125000"/>
              </a:lnSpc>
            </a:pPr>
            <a:endParaRPr lang="en-US" sz="1000" i="0">
              <a:solidFill>
                <a:srgbClr val="CC0000"/>
              </a:solidFill>
            </a:endParaRPr>
          </a:p>
          <a:p>
            <a:pPr eaLnBrk="1" hangingPunct="1">
              <a:lnSpc>
                <a:spcPct val="125000"/>
              </a:lnSpc>
            </a:pPr>
            <a:r>
              <a:rPr lang="en-US" sz="2000" i="0">
                <a:solidFill>
                  <a:srgbClr val="006600"/>
                </a:solidFill>
              </a:rPr>
              <a:t>Cast Iron: ~ 4.5 wt% C</a:t>
            </a:r>
          </a:p>
        </p:txBody>
      </p:sp>
    </p:spTree>
    <p:extLst>
      <p:ext uri="{BB962C8B-B14F-4D97-AF65-F5344CB8AC3E}">
        <p14:creationId xmlns:p14="http://schemas.microsoft.com/office/powerpoint/2010/main" val="1997167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2" descr="c10f33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600" y="304800"/>
            <a:ext cx="4678363" cy="617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5843" name="Text Box 3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181600" y="457200"/>
            <a:ext cx="3387725" cy="96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lang="en-US" b="1" i="0">
                <a:solidFill>
                  <a:srgbClr val="272727"/>
                </a:solidFill>
              </a:rPr>
              <a:t>Hypoeutectoid steels</a:t>
            </a:r>
          </a:p>
          <a:p>
            <a:pPr eaLnBrk="1" hangingPunct="1">
              <a:lnSpc>
                <a:spcPct val="120000"/>
              </a:lnSpc>
            </a:pPr>
            <a:r>
              <a:rPr lang="en-US" b="1" i="0">
                <a:solidFill>
                  <a:srgbClr val="272727"/>
                </a:solidFill>
              </a:rPr>
              <a:t>(ferrite-pearlite steels)</a:t>
            </a:r>
          </a:p>
        </p:txBody>
      </p:sp>
      <p:sp>
        <p:nvSpPr>
          <p:cNvPr id="35844" name="Rectangle 4" hidden="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c10f33</a:t>
            </a:r>
          </a:p>
        </p:txBody>
      </p:sp>
      <p:sp>
        <p:nvSpPr>
          <p:cNvPr id="35845" name="Text Box 5"/>
          <p:cNvSpPr txBox="1">
            <a:spLocks noChangeArrowheads="1"/>
          </p:cNvSpPr>
          <p:nvPr/>
        </p:nvSpPr>
        <p:spPr bwMode="auto">
          <a:xfrm>
            <a:off x="5257800" y="1981200"/>
            <a:ext cx="3429000" cy="231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30000"/>
              </a:lnSpc>
            </a:pPr>
            <a:r>
              <a:rPr lang="en-US" sz="2000" i="0">
                <a:solidFill>
                  <a:srgbClr val="000000"/>
                </a:solidFill>
              </a:rPr>
              <a:t>0.022 to 0.76 wt% C</a:t>
            </a:r>
          </a:p>
          <a:p>
            <a:pPr eaLnBrk="1" hangingPunct="1">
              <a:lnSpc>
                <a:spcPct val="130000"/>
              </a:lnSpc>
            </a:pPr>
            <a:endParaRPr lang="en-US" sz="1200" i="0">
              <a:solidFill>
                <a:srgbClr val="000000"/>
              </a:solidFill>
            </a:endParaRPr>
          </a:p>
          <a:p>
            <a:pPr eaLnBrk="1" hangingPunct="1">
              <a:lnSpc>
                <a:spcPct val="130000"/>
              </a:lnSpc>
            </a:pPr>
            <a:r>
              <a:rPr lang="en-US" sz="2000" i="0">
                <a:solidFill>
                  <a:srgbClr val="000000"/>
                </a:solidFill>
              </a:rPr>
              <a:t>Slow cooling from the </a:t>
            </a:r>
            <a:r>
              <a:rPr lang="en-US" sz="2000" i="0">
                <a:solidFill>
                  <a:srgbClr val="000000"/>
                </a:solidFill>
                <a:latin typeface="Symbol" pitchFamily="18" charset="2"/>
              </a:rPr>
              <a:t>g</a:t>
            </a:r>
            <a:r>
              <a:rPr lang="en-US" sz="2000" i="0">
                <a:solidFill>
                  <a:srgbClr val="000000"/>
                </a:solidFill>
              </a:rPr>
              <a:t> region gives a structure of pearlite (eutectoid) plus ferrite (proeutectoid </a:t>
            </a:r>
            <a:r>
              <a:rPr lang="en-US" sz="2000" i="0">
                <a:solidFill>
                  <a:srgbClr val="000000"/>
                </a:solidFill>
                <a:latin typeface="Symbol" pitchFamily="18" charset="2"/>
              </a:rPr>
              <a:t>a</a:t>
            </a:r>
            <a:r>
              <a:rPr lang="en-US" sz="2000" i="0">
                <a:solidFill>
                  <a:srgbClr val="000000"/>
                </a:solidFill>
              </a:rPr>
              <a:t>).</a:t>
            </a:r>
          </a:p>
        </p:txBody>
      </p:sp>
      <p:sp>
        <p:nvSpPr>
          <p:cNvPr id="35847" name="Rectangle 7"/>
          <p:cNvSpPr>
            <a:spLocks noChangeArrowheads="1"/>
          </p:cNvSpPr>
          <p:nvPr/>
        </p:nvSpPr>
        <p:spPr bwMode="auto">
          <a:xfrm>
            <a:off x="1981200" y="3403600"/>
            <a:ext cx="479425" cy="27463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1200" b="1" i="0">
                <a:solidFill>
                  <a:srgbClr val="000000"/>
                </a:solidFill>
              </a:rPr>
              <a:t>0.76</a:t>
            </a:r>
          </a:p>
        </p:txBody>
      </p:sp>
    </p:spTree>
    <p:extLst>
      <p:ext uri="{BB962C8B-B14F-4D97-AF65-F5344CB8AC3E}">
        <p14:creationId xmlns:p14="http://schemas.microsoft.com/office/powerpoint/2010/main" val="1232079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" descr="c10f34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" y="1028700"/>
            <a:ext cx="82296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6867" name="Text Box 3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896938" y="304800"/>
            <a:ext cx="63849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 b="1" i="0">
                <a:solidFill>
                  <a:srgbClr val="272727"/>
                </a:solidFill>
              </a:rPr>
              <a:t>Ferrite-pearlite steel structure (0.38 wt% C)</a:t>
            </a:r>
          </a:p>
        </p:txBody>
      </p:sp>
      <p:sp>
        <p:nvSpPr>
          <p:cNvPr id="36868" name="Rectangle 4" hidden="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c10f34</a:t>
            </a:r>
          </a:p>
        </p:txBody>
      </p:sp>
      <p:sp>
        <p:nvSpPr>
          <p:cNvPr id="36869" name="Text Box 5"/>
          <p:cNvSpPr txBox="1">
            <a:spLocks noChangeArrowheads="1"/>
          </p:cNvSpPr>
          <p:nvPr/>
        </p:nvSpPr>
        <p:spPr bwMode="auto">
          <a:xfrm>
            <a:off x="6232525" y="5954713"/>
            <a:ext cx="7778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2000" i="0">
                <a:solidFill>
                  <a:srgbClr val="000000"/>
                </a:solidFill>
              </a:rPr>
              <a:t>635X</a:t>
            </a:r>
          </a:p>
        </p:txBody>
      </p:sp>
    </p:spTree>
    <p:extLst>
      <p:ext uri="{BB962C8B-B14F-4D97-AF65-F5344CB8AC3E}">
        <p14:creationId xmlns:p14="http://schemas.microsoft.com/office/powerpoint/2010/main" val="14537250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2" descr="c10f36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1000" y="381000"/>
            <a:ext cx="4640263" cy="617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8916" name="Rectangle 4" hidden="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c10f36</a:t>
            </a:r>
          </a:p>
        </p:txBody>
      </p:sp>
      <p:sp>
        <p:nvSpPr>
          <p:cNvPr id="38917" name="Rectangle 5"/>
          <p:cNvSpPr>
            <a:spLocks noChangeArrowheads="1"/>
          </p:cNvSpPr>
          <p:nvPr/>
        </p:nvSpPr>
        <p:spPr bwMode="auto">
          <a:xfrm>
            <a:off x="1905000" y="3352800"/>
            <a:ext cx="479425" cy="27463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1200" b="1" i="0">
                <a:solidFill>
                  <a:srgbClr val="000000"/>
                </a:solidFill>
              </a:rPr>
              <a:t>0.76</a:t>
            </a:r>
          </a:p>
        </p:txBody>
      </p:sp>
      <p:sp>
        <p:nvSpPr>
          <p:cNvPr id="38918" name="Text Box 6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953000" y="536575"/>
            <a:ext cx="3946525" cy="96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lang="en-US" b="1" i="0">
                <a:solidFill>
                  <a:srgbClr val="272727"/>
                </a:solidFill>
              </a:rPr>
              <a:t>Hypereutectoid steels</a:t>
            </a:r>
          </a:p>
          <a:p>
            <a:pPr eaLnBrk="1" hangingPunct="1">
              <a:lnSpc>
                <a:spcPct val="120000"/>
              </a:lnSpc>
            </a:pPr>
            <a:r>
              <a:rPr lang="en-US" b="1" i="0">
                <a:solidFill>
                  <a:srgbClr val="272727"/>
                </a:solidFill>
              </a:rPr>
              <a:t>(pearlite-cementite steels)</a:t>
            </a:r>
          </a:p>
        </p:txBody>
      </p:sp>
      <p:sp>
        <p:nvSpPr>
          <p:cNvPr id="38919" name="Text Box 7"/>
          <p:cNvSpPr txBox="1">
            <a:spLocks noChangeArrowheads="1"/>
          </p:cNvSpPr>
          <p:nvPr/>
        </p:nvSpPr>
        <p:spPr bwMode="auto">
          <a:xfrm>
            <a:off x="5257800" y="1905000"/>
            <a:ext cx="3429000" cy="271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30000"/>
              </a:lnSpc>
            </a:pPr>
            <a:r>
              <a:rPr lang="en-US" sz="2000" i="0">
                <a:solidFill>
                  <a:srgbClr val="000000"/>
                </a:solidFill>
              </a:rPr>
              <a:t>0.76 to 2.14 wt% C</a:t>
            </a:r>
          </a:p>
          <a:p>
            <a:pPr eaLnBrk="1" hangingPunct="1">
              <a:lnSpc>
                <a:spcPct val="130000"/>
              </a:lnSpc>
            </a:pPr>
            <a:endParaRPr lang="en-US" sz="1200" i="0">
              <a:solidFill>
                <a:srgbClr val="000000"/>
              </a:solidFill>
            </a:endParaRPr>
          </a:p>
          <a:p>
            <a:pPr eaLnBrk="1" hangingPunct="1">
              <a:lnSpc>
                <a:spcPct val="130000"/>
              </a:lnSpc>
            </a:pPr>
            <a:r>
              <a:rPr lang="en-US" sz="2000" i="0">
                <a:solidFill>
                  <a:srgbClr val="000000"/>
                </a:solidFill>
              </a:rPr>
              <a:t>Slow cooling from the </a:t>
            </a:r>
            <a:r>
              <a:rPr lang="en-US" sz="2000" i="0">
                <a:solidFill>
                  <a:srgbClr val="000000"/>
                </a:solidFill>
                <a:latin typeface="Symbol" pitchFamily="18" charset="2"/>
              </a:rPr>
              <a:t>g</a:t>
            </a:r>
            <a:r>
              <a:rPr lang="en-US" sz="2000" i="0">
                <a:solidFill>
                  <a:srgbClr val="000000"/>
                </a:solidFill>
              </a:rPr>
              <a:t> region gives a structure of pearlite (eutectoid) plus cementite (proeutectoid Fe</a:t>
            </a:r>
            <a:r>
              <a:rPr lang="en-US" i="0" baseline="-25000">
                <a:solidFill>
                  <a:srgbClr val="000000"/>
                </a:solidFill>
              </a:rPr>
              <a:t>3</a:t>
            </a:r>
            <a:r>
              <a:rPr lang="en-US" sz="2000" i="0">
                <a:solidFill>
                  <a:srgbClr val="000000"/>
                </a:solidFill>
              </a:rPr>
              <a:t>C).</a:t>
            </a:r>
          </a:p>
        </p:txBody>
      </p:sp>
    </p:spTree>
    <p:extLst>
      <p:ext uri="{BB962C8B-B14F-4D97-AF65-F5344CB8AC3E}">
        <p14:creationId xmlns:p14="http://schemas.microsoft.com/office/powerpoint/2010/main" val="37395754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Picture 2" descr="c10f37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6800" y="838200"/>
            <a:ext cx="7010400" cy="555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9940" name="Rectangle 4" hidden="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c10f37</a:t>
            </a:r>
          </a:p>
        </p:txBody>
      </p:sp>
      <p:sp>
        <p:nvSpPr>
          <p:cNvPr id="39942" name="Rectangle 6"/>
          <p:cNvSpPr>
            <a:spLocks noChangeArrowheads="1"/>
          </p:cNvSpPr>
          <p:nvPr/>
        </p:nvSpPr>
        <p:spPr bwMode="auto">
          <a:xfrm>
            <a:off x="1143000" y="152400"/>
            <a:ext cx="67071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b="1" i="0">
                <a:solidFill>
                  <a:srgbClr val="272727"/>
                </a:solidFill>
              </a:rPr>
              <a:t>Pearlite-cementite steel structure (1.4 wt% C)</a:t>
            </a:r>
          </a:p>
        </p:txBody>
      </p:sp>
    </p:spTree>
    <p:extLst>
      <p:ext uri="{BB962C8B-B14F-4D97-AF65-F5344CB8AC3E}">
        <p14:creationId xmlns:p14="http://schemas.microsoft.com/office/powerpoint/2010/main" val="29388627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" descr="c10f34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90600" y="1447800"/>
            <a:ext cx="7445829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6867" name="Text Box 3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152400"/>
            <a:ext cx="9021204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1" hangingPunct="1"/>
            <a:r>
              <a:rPr lang="en-US" b="1" i="0" dirty="0">
                <a:solidFill>
                  <a:srgbClr val="272727"/>
                </a:solidFill>
              </a:rPr>
              <a:t>Calculation of fractions of </a:t>
            </a:r>
            <a:r>
              <a:rPr lang="en-US" b="1" i="0" dirty="0" err="1">
                <a:solidFill>
                  <a:srgbClr val="272727"/>
                </a:solidFill>
              </a:rPr>
              <a:t>Proeutectoid</a:t>
            </a:r>
            <a:r>
              <a:rPr lang="en-US" b="1" i="0" dirty="0">
                <a:solidFill>
                  <a:srgbClr val="272727"/>
                </a:solidFill>
              </a:rPr>
              <a:t> Ferrite, Ferrite in </a:t>
            </a:r>
            <a:r>
              <a:rPr lang="en-US" b="1" i="0" dirty="0" err="1">
                <a:solidFill>
                  <a:srgbClr val="272727"/>
                </a:solidFill>
              </a:rPr>
              <a:t>Pearlite</a:t>
            </a:r>
            <a:r>
              <a:rPr lang="en-US" b="1" i="0" dirty="0">
                <a:solidFill>
                  <a:srgbClr val="272727"/>
                </a:solidFill>
              </a:rPr>
              <a:t> &amp; </a:t>
            </a:r>
            <a:r>
              <a:rPr lang="en-US" b="1" i="0" dirty="0" err="1">
                <a:solidFill>
                  <a:srgbClr val="272727"/>
                </a:solidFill>
              </a:rPr>
              <a:t>Cementite</a:t>
            </a:r>
            <a:r>
              <a:rPr lang="en-US" b="1" i="0" dirty="0">
                <a:solidFill>
                  <a:srgbClr val="272727"/>
                </a:solidFill>
              </a:rPr>
              <a:t> in </a:t>
            </a:r>
            <a:r>
              <a:rPr lang="en-US" b="1" i="0" dirty="0" err="1">
                <a:solidFill>
                  <a:srgbClr val="272727"/>
                </a:solidFill>
              </a:rPr>
              <a:t>Pearlite</a:t>
            </a:r>
            <a:r>
              <a:rPr lang="en-US" b="1" i="0" dirty="0">
                <a:solidFill>
                  <a:srgbClr val="272727"/>
                </a:solidFill>
              </a:rPr>
              <a:t>)</a:t>
            </a:r>
          </a:p>
        </p:txBody>
      </p:sp>
      <p:sp>
        <p:nvSpPr>
          <p:cNvPr id="36868" name="Rectangle 4" hidden="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c10f34</a:t>
            </a:r>
          </a:p>
        </p:txBody>
      </p:sp>
    </p:spTree>
    <p:extLst>
      <p:ext uri="{BB962C8B-B14F-4D97-AF65-F5344CB8AC3E}">
        <p14:creationId xmlns:p14="http://schemas.microsoft.com/office/powerpoint/2010/main" val="21306196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CAPTION" val="Picture 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CAPTION" val="Picture 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CAPTION" val="Picture 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CAPTION" val="Picture 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CAPTION" val="Picture 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CAPTION" val="Picture 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CAPTION" val="Picture 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CAPTION" val="Picture 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heme/theme1.xml><?xml version="1.0" encoding="utf-8"?>
<a:theme xmlns:a="http://schemas.openxmlformats.org/drawingml/2006/main" name="3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5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40A42B38915AC4EBAF791562DC92B4E" ma:contentTypeVersion="12" ma:contentTypeDescription="Create a new document." ma:contentTypeScope="" ma:versionID="4940a5bbaa78008d3a998d5d5aca4007">
  <xsd:schema xmlns:xsd="http://www.w3.org/2001/XMLSchema" xmlns:xs="http://www.w3.org/2001/XMLSchema" xmlns:p="http://schemas.microsoft.com/office/2006/metadata/properties" xmlns:ns2="5bbddf2c-15bd-4cee-88ee-4bb358fdb5d4" xmlns:ns3="0ffa7682-a752-4ec2-9b00-944c9a00bbe9" targetNamespace="http://schemas.microsoft.com/office/2006/metadata/properties" ma:root="true" ma:fieldsID="4658b3216de9186052934391234322c9" ns2:_="" ns3:_="">
    <xsd:import namespace="5bbddf2c-15bd-4cee-88ee-4bb358fdb5d4"/>
    <xsd:import namespace="0ffa7682-a752-4ec2-9b00-944c9a00bbe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bbddf2c-15bd-4cee-88ee-4bb358fdb5d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886477d7-ad29-47e7-b319-eaa6f194967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ffa7682-a752-4ec2-9b00-944c9a00bbe9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4f3b23a9-39ee-43d8-8bbd-bfe89c769496}" ma:internalName="TaxCatchAll" ma:showField="CatchAllData" ma:web="0ffa7682-a752-4ec2-9b00-944c9a00bbe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24F584C-CEB1-4FCA-A4E0-82BF96679A64}"/>
</file>

<file path=customXml/itemProps2.xml><?xml version="1.0" encoding="utf-8"?>
<ds:datastoreItem xmlns:ds="http://schemas.openxmlformats.org/officeDocument/2006/customXml" ds:itemID="{87BB72DF-C08A-4E96-9493-D4B3516741F2}"/>
</file>

<file path=docProps/app.xml><?xml version="1.0" encoding="utf-8"?>
<Properties xmlns="http://schemas.openxmlformats.org/officeDocument/2006/extended-properties" xmlns:vt="http://schemas.openxmlformats.org/officeDocument/2006/docPropsVTypes">
  <Template>Chapt_19_7th_Ed</Template>
  <TotalTime>4637</TotalTime>
  <Words>330</Words>
  <Application>Microsoft Office PowerPoint</Application>
  <PresentationFormat>On-screen Show (4:3)</PresentationFormat>
  <Paragraphs>61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Symbol</vt:lpstr>
      <vt:lpstr>Times New Roman</vt:lpstr>
      <vt:lpstr>3_Default Design</vt:lpstr>
      <vt:lpstr>5_Default Design</vt:lpstr>
      <vt:lpstr>c10f28</vt:lpstr>
      <vt:lpstr>c10f30</vt:lpstr>
      <vt:lpstr>c10f32</vt:lpstr>
      <vt:lpstr>c10f31</vt:lpstr>
      <vt:lpstr>c10f33</vt:lpstr>
      <vt:lpstr>c10f34</vt:lpstr>
      <vt:lpstr>c10f36</vt:lpstr>
      <vt:lpstr>c10f37</vt:lpstr>
      <vt:lpstr>c10f34</vt:lpstr>
      <vt:lpstr>PowerPoint Presentation</vt:lpstr>
      <vt:lpstr>PowerPoint Presentation</vt:lpstr>
    </vt:vector>
  </TitlesOfParts>
  <Company>University of Iowa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9</dc:title>
  <dc:creator>David Rethwisch</dc:creator>
  <cp:lastModifiedBy>Corcoran, Sean</cp:lastModifiedBy>
  <cp:revision>241</cp:revision>
  <cp:lastPrinted>2014-06-23T23:44:15Z</cp:lastPrinted>
  <dcterms:created xsi:type="dcterms:W3CDTF">2001-01-25T20:00:33Z</dcterms:created>
  <dcterms:modified xsi:type="dcterms:W3CDTF">2020-06-20T14:09:45Z</dcterms:modified>
</cp:coreProperties>
</file>