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4.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ppt/tags/tag2.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473" r:id="rId2"/>
    <p:sldId id="467" r:id="rId3"/>
    <p:sldId id="471" r:id="rId4"/>
    <p:sldId id="466" r:id="rId5"/>
    <p:sldId id="469" r:id="rId6"/>
    <p:sldId id="472" r:id="rId7"/>
    <p:sldId id="474" r:id="rId8"/>
    <p:sldId id="478" r:id="rId9"/>
    <p:sldId id="475" r:id="rId10"/>
    <p:sldId id="477" r:id="rId11"/>
    <p:sldId id="468" r:id="rId12"/>
    <p:sldId id="476" r:id="rId13"/>
  </p:sldIdLst>
  <p:sldSz cx="9144000" cy="6858000" type="screen4x3"/>
  <p:notesSz cx="7010400" cy="9296400"/>
  <p:defaultTextStyle>
    <a:defPPr>
      <a:defRPr lang="en-US"/>
    </a:defPPr>
    <a:lvl1pPr algn="l" rtl="0" fontAlgn="base">
      <a:spcBef>
        <a:spcPct val="0"/>
      </a:spcBef>
      <a:spcAft>
        <a:spcPct val="0"/>
      </a:spcAft>
      <a:defRPr sz="2000" b="1" kern="1200">
        <a:solidFill>
          <a:schemeClr val="tx1"/>
        </a:solidFill>
        <a:latin typeface="Arial" charset="0"/>
        <a:ea typeface="+mn-ea"/>
        <a:cs typeface="+mn-cs"/>
      </a:defRPr>
    </a:lvl1pPr>
    <a:lvl2pPr marL="457200" algn="l" rtl="0" fontAlgn="base">
      <a:spcBef>
        <a:spcPct val="0"/>
      </a:spcBef>
      <a:spcAft>
        <a:spcPct val="0"/>
      </a:spcAft>
      <a:defRPr sz="2000" b="1" kern="1200">
        <a:solidFill>
          <a:schemeClr val="tx1"/>
        </a:solidFill>
        <a:latin typeface="Arial" charset="0"/>
        <a:ea typeface="+mn-ea"/>
        <a:cs typeface="+mn-cs"/>
      </a:defRPr>
    </a:lvl2pPr>
    <a:lvl3pPr marL="914400" algn="l" rtl="0" fontAlgn="base">
      <a:spcBef>
        <a:spcPct val="0"/>
      </a:spcBef>
      <a:spcAft>
        <a:spcPct val="0"/>
      </a:spcAft>
      <a:defRPr sz="2000" b="1" kern="1200">
        <a:solidFill>
          <a:schemeClr val="tx1"/>
        </a:solidFill>
        <a:latin typeface="Arial" charset="0"/>
        <a:ea typeface="+mn-ea"/>
        <a:cs typeface="+mn-cs"/>
      </a:defRPr>
    </a:lvl3pPr>
    <a:lvl4pPr marL="1371600" algn="l" rtl="0" fontAlgn="base">
      <a:spcBef>
        <a:spcPct val="0"/>
      </a:spcBef>
      <a:spcAft>
        <a:spcPct val="0"/>
      </a:spcAft>
      <a:defRPr sz="2000" b="1" kern="1200">
        <a:solidFill>
          <a:schemeClr val="tx1"/>
        </a:solidFill>
        <a:latin typeface="Arial" charset="0"/>
        <a:ea typeface="+mn-ea"/>
        <a:cs typeface="+mn-cs"/>
      </a:defRPr>
    </a:lvl4pPr>
    <a:lvl5pPr marL="1828800" algn="l" rtl="0" fontAlgn="base">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Introduction" id="{94AED4EA-D6CB-4822-96E1-3A63867A2E6D}">
          <p14:sldIdLst>
            <p14:sldId id="473"/>
            <p14:sldId id="467"/>
            <p14:sldId id="471"/>
          </p14:sldIdLst>
        </p14:section>
        <p14:section name="level 1" id="{1A3505A4-AEDF-4571-A569-2464CCC07BEF}">
          <p14:sldIdLst>
            <p14:sldId id="466"/>
            <p14:sldId id="469"/>
            <p14:sldId id="472"/>
            <p14:sldId id="474"/>
            <p14:sldId id="478"/>
          </p14:sldIdLst>
        </p14:section>
        <p14:section name="level 2" id="{8A33D127-777C-4421-A86B-E903A95EF786}">
          <p14:sldIdLst>
            <p14:sldId id="475"/>
            <p14:sldId id="477"/>
          </p14:sldIdLst>
        </p14:section>
        <p14:section name="more structural differences" id="{CCABF230-5474-4FB1-B285-EA8D1D0314AB}">
          <p14:sldIdLst>
            <p14:sldId id="468"/>
            <p14:sldId id="4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9900"/>
    <a:srgbClr val="FF0000"/>
    <a:srgbClr val="800000"/>
    <a:srgbClr val="FFCCFF"/>
    <a:srgbClr val="800080"/>
    <a:srgbClr val="00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3540" autoAdjust="0"/>
  </p:normalViewPr>
  <p:slideViewPr>
    <p:cSldViewPr>
      <p:cViewPr varScale="1">
        <p:scale>
          <a:sx n="69" d="100"/>
          <a:sy n="69" d="100"/>
        </p:scale>
        <p:origin x="36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134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31" tIns="46566" rIns="93131" bIns="4656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31" tIns="46566" rIns="93131" bIns="46566" rtlCol="0"/>
          <a:lstStyle>
            <a:lvl1pPr algn="r">
              <a:defRPr sz="1300"/>
            </a:lvl1pPr>
          </a:lstStyle>
          <a:p>
            <a:fld id="{916A937C-8D63-460F-8A85-7FABD1A07064}" type="datetimeFigureOut">
              <a:rPr lang="en-US" smtClean="0"/>
              <a:t>12/1/2020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31" tIns="46566" rIns="93131" bIns="4656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31" tIns="46566" rIns="93131" bIns="46566" rtlCol="0" anchor="b"/>
          <a:lstStyle>
            <a:lvl1pPr algn="r">
              <a:defRPr sz="1300"/>
            </a:lvl1pPr>
          </a:lstStyle>
          <a:p>
            <a:fld id="{0B588F40-B49C-4BE6-88BB-EA3CF72D6293}" type="slidenum">
              <a:rPr lang="en-US" smtClean="0"/>
              <a:t>‹#›</a:t>
            </a:fld>
            <a:endParaRPr lang="en-US"/>
          </a:p>
        </p:txBody>
      </p:sp>
    </p:spTree>
    <p:extLst>
      <p:ext uri="{BB962C8B-B14F-4D97-AF65-F5344CB8AC3E}">
        <p14:creationId xmlns:p14="http://schemas.microsoft.com/office/powerpoint/2010/main" val="2018109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66E68FF-C08E-4CA0-B4B8-D142FCB2A6E7}"/>
              </a:ext>
            </a:extLst>
          </p:cNvPr>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35DC38D-44FE-4BD8-9154-23B8BD095297}"/>
              </a:ext>
            </a:extLst>
          </p:cNvPr>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AD20BAC-2E86-47DC-8B2D-E8C10125E30C}" type="slidenum">
              <a:rPr lang="en-US" smtClean="0"/>
              <a:t>‹#›</a:t>
            </a:fld>
            <a:endParaRPr lang="en-US"/>
          </a:p>
        </p:txBody>
      </p:sp>
      <p:sp>
        <p:nvSpPr>
          <p:cNvPr id="5" name="Header Placeholder 4">
            <a:extLst>
              <a:ext uri="{FF2B5EF4-FFF2-40B4-BE49-F238E27FC236}">
                <a16:creationId xmlns:a16="http://schemas.microsoft.com/office/drawing/2014/main" id="{B9FE0E8E-FB0C-4EF0-9878-22CE4512F28D}"/>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6" name="Slide Image Placeholder 5">
            <a:extLst>
              <a:ext uri="{FF2B5EF4-FFF2-40B4-BE49-F238E27FC236}">
                <a16:creationId xmlns:a16="http://schemas.microsoft.com/office/drawing/2014/main" id="{B17736D5-881C-49B9-8E9A-26208DB18B37}"/>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7" name="Footer Placeholder 6">
            <a:extLst>
              <a:ext uri="{FF2B5EF4-FFF2-40B4-BE49-F238E27FC236}">
                <a16:creationId xmlns:a16="http://schemas.microsoft.com/office/drawing/2014/main" id="{AEA0F5A6-1AAE-4347-9E36-7838933CFCD1}"/>
              </a:ext>
            </a:extLst>
          </p:cNvPr>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8" name="Date Placeholder 7">
            <a:extLst>
              <a:ext uri="{FF2B5EF4-FFF2-40B4-BE49-F238E27FC236}">
                <a16:creationId xmlns:a16="http://schemas.microsoft.com/office/drawing/2014/main" id="{2B8D2D48-E0CF-49C8-8717-7160FE437D7E}"/>
              </a:ext>
            </a:extLst>
          </p:cNvPr>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161F819-44D1-4C6F-8746-D21FA5380A37}" type="datetimeFigureOut">
              <a:rPr lang="en-US" smtClean="0"/>
              <a:t>12/2/2020</a:t>
            </a:fld>
            <a:endParaRPr lang="en-US"/>
          </a:p>
        </p:txBody>
      </p:sp>
    </p:spTree>
    <p:extLst>
      <p:ext uri="{BB962C8B-B14F-4D97-AF65-F5344CB8AC3E}">
        <p14:creationId xmlns:p14="http://schemas.microsoft.com/office/powerpoint/2010/main" val="152566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LDPE – low density polyethylene</a:t>
            </a:r>
          </a:p>
          <a:p>
            <a:r>
              <a:rPr lang="en-US" dirty="0"/>
              <a:t>Thermoplastic vs Thermoset</a:t>
            </a:r>
          </a:p>
          <a:p>
            <a:r>
              <a:rPr lang="en-US" dirty="0"/>
              <a:t>Video online for the making of spa tubs</a:t>
            </a:r>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1</a:t>
            </a:fld>
            <a:endParaRPr lang="en-US"/>
          </a:p>
        </p:txBody>
      </p:sp>
    </p:spTree>
    <p:extLst>
      <p:ext uri="{BB962C8B-B14F-4D97-AF65-F5344CB8AC3E}">
        <p14:creationId xmlns:p14="http://schemas.microsoft.com/office/powerpoint/2010/main" val="4245984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pPr defTabSz="881390"/>
            <a:r>
              <a:rPr lang="en-US" dirty="0"/>
              <a:t>Isotactic – same side of chain;  Syndiotactic</a:t>
            </a:r>
            <a:r>
              <a:rPr lang="en-US" baseline="0" dirty="0"/>
              <a:t> – alternate sides of chain (in and out of board); atactic – random</a:t>
            </a:r>
          </a:p>
          <a:p>
            <a:endParaRPr lang="en-US" dirty="0"/>
          </a:p>
        </p:txBody>
      </p:sp>
      <p:sp>
        <p:nvSpPr>
          <p:cNvPr id="4" name="Slide Number Placeholder 3"/>
          <p:cNvSpPr>
            <a:spLocks noGrp="1"/>
          </p:cNvSpPr>
          <p:nvPr>
            <p:ph type="sldNum" sz="quarter" idx="5"/>
          </p:nvPr>
        </p:nvSpPr>
        <p:spPr>
          <a:xfrm>
            <a:off x="3970938" y="8829967"/>
            <a:ext cx="3037840" cy="464820"/>
          </a:xfrm>
          <a:prstGeom prst="rect">
            <a:avLst/>
          </a:prstGeom>
        </p:spPr>
        <p:txBody>
          <a:bodyPr/>
          <a:lstStyle/>
          <a:p>
            <a:fld id="{F6B7E3EE-97B1-422B-A4D3-29815669FE85}" type="slidenum">
              <a:rPr lang="en-US" smtClean="0"/>
              <a:pPr/>
              <a:t>10</a:t>
            </a:fld>
            <a:endParaRPr lang="en-US"/>
          </a:p>
        </p:txBody>
      </p:sp>
    </p:spTree>
    <p:extLst>
      <p:ext uri="{BB962C8B-B14F-4D97-AF65-F5344CB8AC3E}">
        <p14:creationId xmlns:p14="http://schemas.microsoft.com/office/powerpoint/2010/main" val="97373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11</a:t>
            </a:fld>
            <a:endParaRPr lang="en-US"/>
          </a:p>
        </p:txBody>
      </p:sp>
    </p:spTree>
    <p:extLst>
      <p:ext uri="{BB962C8B-B14F-4D97-AF65-F5344CB8AC3E}">
        <p14:creationId xmlns:p14="http://schemas.microsoft.com/office/powerpoint/2010/main" val="98735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Random, Alternating, Block,</a:t>
            </a:r>
            <a:r>
              <a:rPr lang="en-US" baseline="0" dirty="0"/>
              <a:t> Graft</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12</a:t>
            </a:fld>
            <a:endParaRPr lang="en-US"/>
          </a:p>
        </p:txBody>
      </p:sp>
    </p:spTree>
    <p:extLst>
      <p:ext uri="{BB962C8B-B14F-4D97-AF65-F5344CB8AC3E}">
        <p14:creationId xmlns:p14="http://schemas.microsoft.com/office/powerpoint/2010/main" val="281285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Monomer is not the same as a “</a:t>
            </a:r>
            <a:r>
              <a:rPr lang="en-US" dirty="0" err="1"/>
              <a:t>mer</a:t>
            </a:r>
            <a:r>
              <a:rPr lang="en-US" dirty="0"/>
              <a:t>”.  Monomer is one </a:t>
            </a:r>
            <a:r>
              <a:rPr lang="en-US" dirty="0" err="1"/>
              <a:t>mer</a:t>
            </a:r>
            <a:r>
              <a:rPr lang="en-US" dirty="0"/>
              <a:t> which is actually</a:t>
            </a:r>
            <a:r>
              <a:rPr lang="en-US" baseline="0" dirty="0"/>
              <a:t> the molecule used to produce the polymer in this case ethylene.  </a:t>
            </a:r>
          </a:p>
          <a:p>
            <a:endParaRPr lang="en-US" baseline="0" dirty="0"/>
          </a:p>
          <a:p>
            <a:r>
              <a:rPr lang="en-US" baseline="0" dirty="0"/>
              <a:t>We sketch the structure linear as in the first image for simplicity but even as linear it would look more like the second image.  In reality, although the bond angles are fixed, they do allow for rotation so instead of linear the polymer chain for kinks and coils and would look like the third image.  </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2</a:t>
            </a:fld>
            <a:endParaRPr lang="en-US"/>
          </a:p>
        </p:txBody>
      </p:sp>
    </p:spTree>
    <p:extLst>
      <p:ext uri="{BB962C8B-B14F-4D97-AF65-F5344CB8AC3E}">
        <p14:creationId xmlns:p14="http://schemas.microsoft.com/office/powerpoint/2010/main" val="1704440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endParaRPr lang="en-US" dirty="0"/>
          </a:p>
        </p:txBody>
      </p:sp>
      <p:sp>
        <p:nvSpPr>
          <p:cNvPr id="4" name="Slide Number Placeholder 3"/>
          <p:cNvSpPr>
            <a:spLocks noGrp="1"/>
          </p:cNvSpPr>
          <p:nvPr>
            <p:ph type="sldNum" sz="quarter" idx="5"/>
          </p:nvPr>
        </p:nvSpPr>
        <p:spPr>
          <a:xfrm>
            <a:off x="3970938" y="8829967"/>
            <a:ext cx="3037840" cy="464820"/>
          </a:xfrm>
          <a:prstGeom prst="rect">
            <a:avLst/>
          </a:prstGeom>
        </p:spPr>
        <p:txBody>
          <a:bodyPr/>
          <a:lstStyle/>
          <a:p>
            <a:fld id="{F6B7E3EE-97B1-422B-A4D3-29815669FE85}" type="slidenum">
              <a:rPr lang="en-US" smtClean="0"/>
              <a:pPr/>
              <a:t>3</a:t>
            </a:fld>
            <a:endParaRPr lang="en-US"/>
          </a:p>
        </p:txBody>
      </p:sp>
    </p:spTree>
    <p:extLst>
      <p:ext uri="{BB962C8B-B14F-4D97-AF65-F5344CB8AC3E}">
        <p14:creationId xmlns:p14="http://schemas.microsoft.com/office/powerpoint/2010/main" val="159315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Hexane = 12*6+1*14 = 86 g / mol</a:t>
            </a:r>
          </a:p>
          <a:p>
            <a:endParaRPr lang="en-US" dirty="0"/>
          </a:p>
          <a:p>
            <a:r>
              <a:rPr lang="en-US" dirty="0"/>
              <a:t>Paraffin wax = 12*20+1*42 = 282 g/mol      up to  12*40+1*82 = 562 g/mol</a:t>
            </a:r>
          </a:p>
          <a:p>
            <a:endParaRPr lang="en-US" dirty="0"/>
          </a:p>
          <a:p>
            <a:pPr defTabSz="881390"/>
            <a:r>
              <a:rPr lang="en-US" dirty="0"/>
              <a:t>MW:  g per mole of chains e.g.  10,000 repeat units * 28 g / mole of repeat units for PE = 280,000 g / mole  up to &gt; 1,000,000 g/mol for UHMWPE</a:t>
            </a:r>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4</a:t>
            </a:fld>
            <a:endParaRPr lang="en-US"/>
          </a:p>
        </p:txBody>
      </p:sp>
    </p:spTree>
    <p:extLst>
      <p:ext uri="{BB962C8B-B14F-4D97-AF65-F5344CB8AC3E}">
        <p14:creationId xmlns:p14="http://schemas.microsoft.com/office/powerpoint/2010/main" val="50237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Although</a:t>
            </a:r>
            <a:r>
              <a:rPr lang="en-US" baseline="0" dirty="0"/>
              <a:t> 109 is fixed we can rotate about this angle to change configuration of chain.  Chain can rotate, bend, etc.  End to end distance is no longer chain length.  This configuration also allows for chains to intertwine.  </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5</a:t>
            </a:fld>
            <a:endParaRPr lang="en-US"/>
          </a:p>
        </p:txBody>
      </p:sp>
    </p:spTree>
    <p:extLst>
      <p:ext uri="{BB962C8B-B14F-4D97-AF65-F5344CB8AC3E}">
        <p14:creationId xmlns:p14="http://schemas.microsoft.com/office/powerpoint/2010/main" val="35867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err="1"/>
              <a:t>mer</a:t>
            </a:r>
            <a:r>
              <a:rPr lang="en-US" dirty="0"/>
              <a:t> units:</a:t>
            </a:r>
            <a:r>
              <a:rPr lang="en-US" baseline="0" dirty="0"/>
              <a:t> 1000 to 10,000 or more  (UHMW 100,000 – 250,000)</a:t>
            </a:r>
          </a:p>
          <a:p>
            <a:r>
              <a:rPr lang="en-US" baseline="0" dirty="0"/>
              <a:t>MW: 10,000s to millions</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6</a:t>
            </a:fld>
            <a:endParaRPr lang="en-US"/>
          </a:p>
        </p:txBody>
      </p:sp>
    </p:spTree>
    <p:extLst>
      <p:ext uri="{BB962C8B-B14F-4D97-AF65-F5344CB8AC3E}">
        <p14:creationId xmlns:p14="http://schemas.microsoft.com/office/powerpoint/2010/main" val="243792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Linear, branched,</a:t>
            </a:r>
            <a:r>
              <a:rPr lang="en-US" baseline="0" dirty="0"/>
              <a:t> cross-linked, network</a:t>
            </a:r>
          </a:p>
          <a:p>
            <a:r>
              <a:rPr lang="en-US" baseline="0" dirty="0"/>
              <a:t>Branching reduces density – e.g. LDPE </a:t>
            </a:r>
            <a:r>
              <a:rPr lang="en-US" baseline="0" dirty="0" err="1"/>
              <a:t>vs</a:t>
            </a:r>
            <a:r>
              <a:rPr lang="en-US" baseline="0" dirty="0"/>
              <a:t> HDPE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7</a:t>
            </a:fld>
            <a:endParaRPr lang="en-US"/>
          </a:p>
        </p:txBody>
      </p:sp>
    </p:spTree>
    <p:extLst>
      <p:ext uri="{BB962C8B-B14F-4D97-AF65-F5344CB8AC3E}">
        <p14:creationId xmlns:p14="http://schemas.microsoft.com/office/powerpoint/2010/main" val="5992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dirty="0"/>
              <a:t>LDPE –</a:t>
            </a:r>
            <a:r>
              <a:rPr lang="en-US" baseline="0" dirty="0"/>
              <a:t> branching, density = 910 – 940 kg/m3</a:t>
            </a:r>
          </a:p>
          <a:p>
            <a:r>
              <a:rPr lang="en-US" baseline="0" dirty="0"/>
              <a:t>HDPE – essentially no branching, density = 930 – 970 kg/m3</a:t>
            </a:r>
          </a:p>
          <a:p>
            <a:endParaRPr lang="en-US" baseline="0" dirty="0"/>
          </a:p>
          <a:p>
            <a:r>
              <a:rPr lang="en-US" baseline="0" dirty="0"/>
              <a:t>LLDPE – linear low density, long chains short branches  -- high strength and toughness, large elongation compared to LDPE</a:t>
            </a:r>
          </a:p>
          <a:p>
            <a:r>
              <a:rPr lang="en-US" baseline="0" dirty="0"/>
              <a:t>LDPE – larger spread in chain length, long side branches</a:t>
            </a:r>
          </a:p>
          <a:p>
            <a:r>
              <a:rPr lang="en-US" baseline="0" dirty="0"/>
              <a:t>HDPE – very little branching, higher degree of crystallinity than LDPE</a:t>
            </a:r>
          </a:p>
          <a:p>
            <a:r>
              <a:rPr lang="en-US" baseline="0" dirty="0"/>
              <a:t> </a:t>
            </a:r>
          </a:p>
          <a:p>
            <a:r>
              <a:rPr lang="en-US" baseline="0" dirty="0"/>
              <a:t>LLDPE – 50,000 – 500,000 g/mol</a:t>
            </a:r>
          </a:p>
          <a:p>
            <a:r>
              <a:rPr lang="en-US" baseline="0" dirty="0"/>
              <a:t>UHMW – ultra high molecular weight –  &gt; 1,000,000 g/mol</a:t>
            </a:r>
          </a:p>
          <a:p>
            <a:endParaRPr lang="en-US" baseline="0" dirty="0"/>
          </a:p>
          <a:p>
            <a:r>
              <a:rPr lang="en-US" baseline="0" dirty="0"/>
              <a:t>UHMW can have 100,000 to 250,000 </a:t>
            </a:r>
            <a:r>
              <a:rPr lang="en-US" baseline="0" dirty="0" err="1"/>
              <a:t>mer</a:t>
            </a:r>
            <a:r>
              <a:rPr lang="en-US" baseline="0" dirty="0"/>
              <a:t> units (vs. 1000 </a:t>
            </a:r>
            <a:r>
              <a:rPr lang="en-US" baseline="0" dirty="0" err="1"/>
              <a:t>mer</a:t>
            </a:r>
            <a:r>
              <a:rPr lang="en-US" baseline="0" dirty="0"/>
              <a:t> units for other PE)</a:t>
            </a:r>
          </a:p>
          <a:p>
            <a:endParaRPr lang="en-US" baseline="0" dirty="0"/>
          </a:p>
          <a:p>
            <a:r>
              <a:rPr lang="en-US" baseline="0" dirty="0"/>
              <a:t>Cross linked PE – PEX used in piping (thermoset)</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8</a:t>
            </a:fld>
            <a:endParaRPr lang="en-US"/>
          </a:p>
        </p:txBody>
      </p:sp>
    </p:spTree>
    <p:extLst>
      <p:ext uri="{BB962C8B-B14F-4D97-AF65-F5344CB8AC3E}">
        <p14:creationId xmlns:p14="http://schemas.microsoft.com/office/powerpoint/2010/main" val="61362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a:prstGeom prst="rect">
            <a:avLst/>
          </a:prstGeom>
        </p:spPr>
      </p:sp>
      <p:sp>
        <p:nvSpPr>
          <p:cNvPr id="3" name="Notes Placeholder 2"/>
          <p:cNvSpPr>
            <a:spLocks noGrp="1"/>
          </p:cNvSpPr>
          <p:nvPr>
            <p:ph type="body" idx="1"/>
          </p:nvPr>
        </p:nvSpPr>
        <p:spPr>
          <a:xfrm>
            <a:off x="701040" y="4415790"/>
            <a:ext cx="5608320" cy="4183380"/>
          </a:xfrm>
          <a:prstGeom prst="rect">
            <a:avLst/>
          </a:prstGeom>
        </p:spPr>
        <p:txBody>
          <a:bodyPr/>
          <a:lstStyle/>
          <a:p>
            <a:r>
              <a:rPr lang="en-US" baseline="0" dirty="0"/>
              <a:t>Geometric:  when you have a double bond </a:t>
            </a:r>
          </a:p>
          <a:p>
            <a:r>
              <a:rPr lang="en-US" baseline="0" dirty="0"/>
              <a:t>	</a:t>
            </a:r>
            <a:r>
              <a:rPr lang="en-US" baseline="0" dirty="0" err="1"/>
              <a:t>Cis</a:t>
            </a:r>
            <a:r>
              <a:rPr lang="en-US" baseline="0" dirty="0"/>
              <a:t>:  side group and H on same side of double bond</a:t>
            </a:r>
          </a:p>
          <a:p>
            <a:r>
              <a:rPr lang="en-US" baseline="0" dirty="0"/>
              <a:t>	Trans: side group and H on opposite sides of double bond</a:t>
            </a:r>
          </a:p>
          <a:p>
            <a:r>
              <a:rPr lang="en-US" baseline="0" dirty="0"/>
              <a:t>Natural rubber is </a:t>
            </a:r>
            <a:r>
              <a:rPr lang="en-US" baseline="0" dirty="0" err="1"/>
              <a:t>Cis</a:t>
            </a:r>
            <a:r>
              <a:rPr lang="en-US" baseline="0" dirty="0"/>
              <a:t> isoprene – stays amorphous</a:t>
            </a:r>
          </a:p>
          <a:p>
            <a:r>
              <a:rPr lang="en-US" baseline="0" dirty="0" err="1"/>
              <a:t>Gutta</a:t>
            </a:r>
            <a:r>
              <a:rPr lang="en-US" baseline="0" dirty="0"/>
              <a:t> </a:t>
            </a:r>
            <a:r>
              <a:rPr lang="en-US" baseline="0" dirty="0" err="1"/>
              <a:t>Percha</a:t>
            </a:r>
            <a:r>
              <a:rPr lang="en-US" baseline="0" dirty="0"/>
              <a:t> is Trans isoprene – crystallizes – hard and brittle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F6B7E3EE-97B1-422B-A4D3-29815669FE85}" type="slidenum">
              <a:rPr lang="en-US" smtClean="0"/>
              <a:pPr/>
              <a:t>9</a:t>
            </a:fld>
            <a:endParaRPr lang="en-US"/>
          </a:p>
        </p:txBody>
      </p:sp>
    </p:spTree>
    <p:extLst>
      <p:ext uri="{BB962C8B-B14F-4D97-AF65-F5344CB8AC3E}">
        <p14:creationId xmlns:p14="http://schemas.microsoft.com/office/powerpoint/2010/main" val="42191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7307C6-AF58-49C6-972B-F40D9F7C70F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1EDA6A-A191-4271-AC9E-B4774014E26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17252B-7C34-4CAA-845D-65E0A34C104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E0EDE6-C5FC-41EE-9DEE-3073AAB6F71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542A0E-BCC8-4A75-9556-16363C8AD66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E8C2394-A625-44D0-BCDE-2954763AE22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C9551C6-18A0-4C2D-8B39-9301EEE3A1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86C3866-9EA6-46C6-AC51-5735A3D33C4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E44E04-90EC-42F8-ADE4-35BAA31E11B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70404B-9CEB-4B43-9243-E7683C66514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5C32C5E-531A-4245-B7B6-0C30A4B18A4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B270C43A-0298-48E2-9C40-9DF5F9F4154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jpeg"/><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8.xml"/><Relationship Id="rId3" Type="http://schemas.openxmlformats.org/officeDocument/2006/relationships/image" Target="../media/image9.png"/><Relationship Id="rId7" Type="http://schemas.openxmlformats.org/officeDocument/2006/relationships/slide" Target="slide5.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10.xml"/><Relationship Id="rId5" Type="http://schemas.openxmlformats.org/officeDocument/2006/relationships/image" Target="../media/image10.png"/><Relationship Id="rId15" Type="http://schemas.openxmlformats.org/officeDocument/2006/relationships/slide" Target="slide11.xml"/><Relationship Id="rId10" Type="http://schemas.openxmlformats.org/officeDocument/2006/relationships/slide" Target="slide9.xml"/><Relationship Id="rId4" Type="http://schemas.microsoft.com/office/2007/relationships/hdphoto" Target="../media/hdphoto1.wdp"/><Relationship Id="rId9" Type="http://schemas.openxmlformats.org/officeDocument/2006/relationships/slide" Target="slide7.xml"/><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5706A24-192C-45B5-BB1C-E7B16472D7CB}" type="slidenum">
              <a:rPr lang="en-US"/>
              <a:pPr/>
              <a:t>1</a:t>
            </a:fld>
            <a:endParaRPr lang="en-US"/>
          </a:p>
        </p:txBody>
      </p:sp>
      <p:sp>
        <p:nvSpPr>
          <p:cNvPr id="118786" name="Rectangle 2"/>
          <p:cNvSpPr>
            <a:spLocks noGrp="1" noChangeArrowheads="1"/>
          </p:cNvSpPr>
          <p:nvPr>
            <p:ph type="body" idx="1"/>
          </p:nvPr>
        </p:nvSpPr>
        <p:spPr>
          <a:xfrm>
            <a:off x="685800" y="76200"/>
            <a:ext cx="7924800" cy="4419600"/>
          </a:xfrm>
        </p:spPr>
        <p:txBody>
          <a:bodyPr/>
          <a:lstStyle/>
          <a:p>
            <a:pPr>
              <a:buFontTx/>
              <a:buNone/>
            </a:pPr>
            <a:r>
              <a:rPr lang="en-US" sz="3600" b="1" dirty="0"/>
              <a:t>Polymers – Chap 14-15</a:t>
            </a:r>
          </a:p>
          <a:p>
            <a:pPr>
              <a:buFontTx/>
              <a:buNone/>
            </a:pPr>
            <a:endParaRPr lang="en-US" sz="1600" b="1" dirty="0"/>
          </a:p>
        </p:txBody>
      </p:sp>
      <p:pic>
        <p:nvPicPr>
          <p:cNvPr id="2959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373" y="1260444"/>
            <a:ext cx="4114800" cy="197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93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a:stretch/>
        </p:blipFill>
        <p:spPr bwMode="auto">
          <a:xfrm>
            <a:off x="7807428" y="2832175"/>
            <a:ext cx="990600" cy="100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9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908" y="2343150"/>
            <a:ext cx="12096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3687989"/>
            <a:ext cx="19526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13cof01">
            <a:extLst>
              <a:ext uri="{FF2B5EF4-FFF2-40B4-BE49-F238E27FC236}">
                <a16:creationId xmlns:a16="http://schemas.microsoft.com/office/drawing/2014/main" id="{7A554694-8239-4A37-B054-91EE0A28C664}"/>
              </a:ext>
            </a:extLst>
          </p:cNvPr>
          <p:cNvPicPr preferRelativeResize="0">
            <a:picLocks noChangeAspect="1" noChangeArrowheads="1"/>
          </p:cNvPicPr>
          <p:nvPr>
            <p:custDataLst>
              <p:tags r:id="rId1"/>
            </p:custDataLst>
          </p:nvPr>
        </p:nvPicPr>
        <p:blipFill>
          <a:blip r:embed="rId8" cstate="print"/>
          <a:srcRect/>
          <a:stretch>
            <a:fillRect/>
          </a:stretch>
        </p:blipFill>
        <p:spPr bwMode="auto">
          <a:xfrm>
            <a:off x="6186582" y="227734"/>
            <a:ext cx="2866836" cy="189865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D8B83511-9064-4C41-BD19-E65B8FFCBF3C}"/>
              </a:ext>
            </a:extLst>
          </p:cNvPr>
          <p:cNvPicPr>
            <a:picLocks noChangeAspect="1"/>
          </p:cNvPicPr>
          <p:nvPr/>
        </p:nvPicPr>
        <p:blipFill>
          <a:blip r:embed="rId9"/>
          <a:stretch>
            <a:fillRect/>
          </a:stretch>
        </p:blipFill>
        <p:spPr>
          <a:xfrm>
            <a:off x="2945109" y="4108161"/>
            <a:ext cx="3770799" cy="2171700"/>
          </a:xfrm>
          <a:prstGeom prst="rect">
            <a:avLst/>
          </a:prstGeom>
        </p:spPr>
      </p:pic>
    </p:spTree>
    <p:extLst>
      <p:ext uri="{BB962C8B-B14F-4D97-AF65-F5344CB8AC3E}">
        <p14:creationId xmlns:p14="http://schemas.microsoft.com/office/powerpoint/2010/main" val="32726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0D4C21-76F8-424D-9BD6-6B684D4371B4}"/>
              </a:ext>
            </a:extLst>
          </p:cNvPr>
          <p:cNvSpPr>
            <a:spLocks noGrp="1"/>
          </p:cNvSpPr>
          <p:nvPr>
            <p:ph type="sldNum" sz="quarter" idx="12"/>
          </p:nvPr>
        </p:nvSpPr>
        <p:spPr/>
        <p:txBody>
          <a:bodyPr/>
          <a:lstStyle/>
          <a:p>
            <a:fld id="{886C3866-9EA6-46C6-AC51-5735A3D33C48}" type="slidenum">
              <a:rPr lang="en-US" smtClean="0"/>
              <a:pPr/>
              <a:t>10</a:t>
            </a:fld>
            <a:endParaRPr lang="en-US"/>
          </a:p>
        </p:txBody>
      </p:sp>
      <p:pic>
        <p:nvPicPr>
          <p:cNvPr id="4" name="Picture 3">
            <a:extLst>
              <a:ext uri="{FF2B5EF4-FFF2-40B4-BE49-F238E27FC236}">
                <a16:creationId xmlns:a16="http://schemas.microsoft.com/office/drawing/2014/main" id="{C9D65A6F-749F-4AB9-91EE-46E0A59E9CB3}"/>
              </a:ext>
            </a:extLst>
          </p:cNvPr>
          <p:cNvPicPr>
            <a:picLocks noChangeAspect="1"/>
          </p:cNvPicPr>
          <p:nvPr/>
        </p:nvPicPr>
        <p:blipFill>
          <a:blip r:embed="rId3"/>
          <a:stretch>
            <a:fillRect/>
          </a:stretch>
        </p:blipFill>
        <p:spPr>
          <a:xfrm>
            <a:off x="228600" y="304800"/>
            <a:ext cx="5212078" cy="457200"/>
          </a:xfrm>
          <a:prstGeom prst="rect">
            <a:avLst/>
          </a:prstGeom>
        </p:spPr>
      </p:pic>
      <p:pic>
        <p:nvPicPr>
          <p:cNvPr id="5" name="Picture 4">
            <a:extLst>
              <a:ext uri="{FF2B5EF4-FFF2-40B4-BE49-F238E27FC236}">
                <a16:creationId xmlns:a16="http://schemas.microsoft.com/office/drawing/2014/main" id="{EDAAFAC1-C144-4D25-9675-C0E8C3D06AF9}"/>
              </a:ext>
            </a:extLst>
          </p:cNvPr>
          <p:cNvPicPr>
            <a:picLocks noChangeAspect="1"/>
          </p:cNvPicPr>
          <p:nvPr/>
        </p:nvPicPr>
        <p:blipFill>
          <a:blip r:embed="rId4"/>
          <a:stretch>
            <a:fillRect/>
          </a:stretch>
        </p:blipFill>
        <p:spPr>
          <a:xfrm>
            <a:off x="990600" y="1361263"/>
            <a:ext cx="3260226" cy="1238380"/>
          </a:xfrm>
          <a:prstGeom prst="rect">
            <a:avLst/>
          </a:prstGeom>
        </p:spPr>
      </p:pic>
      <p:pic>
        <p:nvPicPr>
          <p:cNvPr id="6" name="Picture 5">
            <a:extLst>
              <a:ext uri="{FF2B5EF4-FFF2-40B4-BE49-F238E27FC236}">
                <a16:creationId xmlns:a16="http://schemas.microsoft.com/office/drawing/2014/main" id="{08360D35-D42F-4E69-9544-F97F7B6FD8DD}"/>
              </a:ext>
            </a:extLst>
          </p:cNvPr>
          <p:cNvPicPr>
            <a:picLocks noChangeAspect="1"/>
          </p:cNvPicPr>
          <p:nvPr/>
        </p:nvPicPr>
        <p:blipFill>
          <a:blip r:embed="rId5"/>
          <a:stretch>
            <a:fillRect/>
          </a:stretch>
        </p:blipFill>
        <p:spPr>
          <a:xfrm>
            <a:off x="6477000" y="-38544"/>
            <a:ext cx="2209800" cy="1652707"/>
          </a:xfrm>
          <a:prstGeom prst="rect">
            <a:avLst/>
          </a:prstGeom>
        </p:spPr>
      </p:pic>
      <p:pic>
        <p:nvPicPr>
          <p:cNvPr id="7" name="Picture 6">
            <a:extLst>
              <a:ext uri="{FF2B5EF4-FFF2-40B4-BE49-F238E27FC236}">
                <a16:creationId xmlns:a16="http://schemas.microsoft.com/office/drawing/2014/main" id="{C57B60A6-3B22-4CD8-9706-305AAFD8B7A8}"/>
              </a:ext>
            </a:extLst>
          </p:cNvPr>
          <p:cNvPicPr>
            <a:picLocks noChangeAspect="1"/>
          </p:cNvPicPr>
          <p:nvPr/>
        </p:nvPicPr>
        <p:blipFill>
          <a:blip r:embed="rId6"/>
          <a:stretch>
            <a:fillRect/>
          </a:stretch>
        </p:blipFill>
        <p:spPr>
          <a:xfrm>
            <a:off x="990599" y="2943156"/>
            <a:ext cx="3520095" cy="1315201"/>
          </a:xfrm>
          <a:prstGeom prst="rect">
            <a:avLst/>
          </a:prstGeom>
        </p:spPr>
      </p:pic>
      <p:pic>
        <p:nvPicPr>
          <p:cNvPr id="8" name="Picture 7">
            <a:extLst>
              <a:ext uri="{FF2B5EF4-FFF2-40B4-BE49-F238E27FC236}">
                <a16:creationId xmlns:a16="http://schemas.microsoft.com/office/drawing/2014/main" id="{84E1EA56-204E-4068-8D30-66818E890CEA}"/>
              </a:ext>
            </a:extLst>
          </p:cNvPr>
          <p:cNvPicPr>
            <a:picLocks noChangeAspect="1"/>
          </p:cNvPicPr>
          <p:nvPr/>
        </p:nvPicPr>
        <p:blipFill>
          <a:blip r:embed="rId7"/>
          <a:stretch>
            <a:fillRect/>
          </a:stretch>
        </p:blipFill>
        <p:spPr>
          <a:xfrm>
            <a:off x="1143000" y="4601870"/>
            <a:ext cx="3493917" cy="1315201"/>
          </a:xfrm>
          <a:prstGeom prst="rect">
            <a:avLst/>
          </a:prstGeom>
        </p:spPr>
      </p:pic>
      <p:pic>
        <p:nvPicPr>
          <p:cNvPr id="9" name="Picture 8">
            <a:extLst>
              <a:ext uri="{FF2B5EF4-FFF2-40B4-BE49-F238E27FC236}">
                <a16:creationId xmlns:a16="http://schemas.microsoft.com/office/drawing/2014/main" id="{5467BA41-831E-468F-AF26-34441B518E3E}"/>
              </a:ext>
            </a:extLst>
          </p:cNvPr>
          <p:cNvPicPr>
            <a:picLocks noChangeAspect="1"/>
          </p:cNvPicPr>
          <p:nvPr/>
        </p:nvPicPr>
        <p:blipFill>
          <a:blip r:embed="rId8"/>
          <a:stretch>
            <a:fillRect/>
          </a:stretch>
        </p:blipFill>
        <p:spPr>
          <a:xfrm>
            <a:off x="4893176" y="5080438"/>
            <a:ext cx="2535089" cy="358063"/>
          </a:xfrm>
          <a:prstGeom prst="rect">
            <a:avLst/>
          </a:prstGeom>
        </p:spPr>
      </p:pic>
      <p:pic>
        <p:nvPicPr>
          <p:cNvPr id="10" name="Picture 9">
            <a:extLst>
              <a:ext uri="{FF2B5EF4-FFF2-40B4-BE49-F238E27FC236}">
                <a16:creationId xmlns:a16="http://schemas.microsoft.com/office/drawing/2014/main" id="{FA980160-32C0-4043-BC3D-0110D0481863}"/>
              </a:ext>
            </a:extLst>
          </p:cNvPr>
          <p:cNvPicPr>
            <a:picLocks noChangeAspect="1"/>
          </p:cNvPicPr>
          <p:nvPr/>
        </p:nvPicPr>
        <p:blipFill>
          <a:blip r:embed="rId9"/>
          <a:stretch>
            <a:fillRect/>
          </a:stretch>
        </p:blipFill>
        <p:spPr>
          <a:xfrm>
            <a:off x="4893176" y="3400537"/>
            <a:ext cx="3150961" cy="358063"/>
          </a:xfrm>
          <a:prstGeom prst="rect">
            <a:avLst/>
          </a:prstGeom>
        </p:spPr>
      </p:pic>
      <p:pic>
        <p:nvPicPr>
          <p:cNvPr id="11" name="Picture 10">
            <a:extLst>
              <a:ext uri="{FF2B5EF4-FFF2-40B4-BE49-F238E27FC236}">
                <a16:creationId xmlns:a16="http://schemas.microsoft.com/office/drawing/2014/main" id="{15C0805E-6C12-40DC-85EF-35FAD8D21D89}"/>
              </a:ext>
            </a:extLst>
          </p:cNvPr>
          <p:cNvPicPr>
            <a:picLocks noChangeAspect="1"/>
          </p:cNvPicPr>
          <p:nvPr/>
        </p:nvPicPr>
        <p:blipFill>
          <a:blip r:embed="rId10"/>
          <a:stretch>
            <a:fillRect/>
          </a:stretch>
        </p:blipFill>
        <p:spPr>
          <a:xfrm>
            <a:off x="4893176" y="1751853"/>
            <a:ext cx="3042734" cy="457199"/>
          </a:xfrm>
          <a:prstGeom prst="rect">
            <a:avLst/>
          </a:prstGeom>
        </p:spPr>
      </p:pic>
      <p:sp>
        <p:nvSpPr>
          <p:cNvPr id="12" name="TextBox 11">
            <a:extLst>
              <a:ext uri="{FF2B5EF4-FFF2-40B4-BE49-F238E27FC236}">
                <a16:creationId xmlns:a16="http://schemas.microsoft.com/office/drawing/2014/main" id="{CB0977AD-0D31-4CBE-8299-4F65EB653489}"/>
              </a:ext>
            </a:extLst>
          </p:cNvPr>
          <p:cNvSpPr txBox="1"/>
          <p:nvPr/>
        </p:nvSpPr>
        <p:spPr>
          <a:xfrm>
            <a:off x="5638800" y="587754"/>
            <a:ext cx="1394934" cy="400110"/>
          </a:xfrm>
          <a:prstGeom prst="rect">
            <a:avLst/>
          </a:prstGeom>
          <a:noFill/>
        </p:spPr>
        <p:txBody>
          <a:bodyPr wrap="none" rtlCol="0">
            <a:spAutoFit/>
          </a:bodyPr>
          <a:lstStyle/>
          <a:p>
            <a:r>
              <a:rPr lang="en-US" dirty="0"/>
              <a:t>Example: </a:t>
            </a:r>
          </a:p>
        </p:txBody>
      </p:sp>
      <p:sp>
        <p:nvSpPr>
          <p:cNvPr id="13" name="Oval 12">
            <a:extLst>
              <a:ext uri="{FF2B5EF4-FFF2-40B4-BE49-F238E27FC236}">
                <a16:creationId xmlns:a16="http://schemas.microsoft.com/office/drawing/2014/main" id="{9AB9C7A9-657D-4103-AFDD-D5F9E4B0608F}"/>
              </a:ext>
            </a:extLst>
          </p:cNvPr>
          <p:cNvSpPr/>
          <p:nvPr/>
        </p:nvSpPr>
        <p:spPr bwMode="auto">
          <a:xfrm>
            <a:off x="7593868" y="965153"/>
            <a:ext cx="609600" cy="6096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5459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324600" y="6245225"/>
            <a:ext cx="2133600" cy="476250"/>
          </a:xfrm>
        </p:spPr>
        <p:txBody>
          <a:bodyPr/>
          <a:lstStyle/>
          <a:p>
            <a:fld id="{75E0EDE6-C5FC-41EE-9DEE-3073AAB6F71F}" type="slidenum">
              <a:rPr lang="en-US" smtClean="0"/>
              <a:pPr/>
              <a:t>11</a:t>
            </a:fld>
            <a:endParaRPr lang="en-US"/>
          </a:p>
        </p:txBody>
      </p:sp>
      <p:pic>
        <p:nvPicPr>
          <p:cNvPr id="300034" name="Picture 2" descr="C:\Users\Sean\Documents\Teaching\Classes\Callister\ch15\images\f15_20_pg558.jpg"/>
          <p:cNvPicPr>
            <a:picLocks noChangeAspect="1" noChangeArrowheads="1"/>
          </p:cNvPicPr>
          <p:nvPr/>
        </p:nvPicPr>
        <p:blipFill rotWithShape="1">
          <a:blip r:embed="rId3" cstate="print"/>
          <a:srcRect l="9707" r="25687"/>
          <a:stretch/>
        </p:blipFill>
        <p:spPr bwMode="auto">
          <a:xfrm>
            <a:off x="1371600" y="533400"/>
            <a:ext cx="6592765" cy="5943600"/>
          </a:xfrm>
          <a:prstGeom prst="rect">
            <a:avLst/>
          </a:prstGeom>
          <a:noFill/>
        </p:spPr>
      </p:pic>
      <p:sp>
        <p:nvSpPr>
          <p:cNvPr id="3" name="Arrow: Down 2">
            <a:extLst>
              <a:ext uri="{FF2B5EF4-FFF2-40B4-BE49-F238E27FC236}">
                <a16:creationId xmlns:a16="http://schemas.microsoft.com/office/drawing/2014/main" id="{CFEA97D9-2866-4129-A8C0-790CC6AE93A7}"/>
              </a:ext>
            </a:extLst>
          </p:cNvPr>
          <p:cNvSpPr/>
          <p:nvPr/>
        </p:nvSpPr>
        <p:spPr bwMode="auto">
          <a:xfrm>
            <a:off x="2921012" y="2438400"/>
            <a:ext cx="355625" cy="100971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2" name="TextBox 1">
            <a:extLst>
              <a:ext uri="{FF2B5EF4-FFF2-40B4-BE49-F238E27FC236}">
                <a16:creationId xmlns:a16="http://schemas.microsoft.com/office/drawing/2014/main" id="{51182463-A36E-4553-9E59-9C3CB73F270D}"/>
              </a:ext>
            </a:extLst>
          </p:cNvPr>
          <p:cNvSpPr txBox="1"/>
          <p:nvPr/>
        </p:nvSpPr>
        <p:spPr>
          <a:xfrm>
            <a:off x="2209800" y="2667000"/>
            <a:ext cx="1778051" cy="400110"/>
          </a:xfrm>
          <a:prstGeom prst="rect">
            <a:avLst/>
          </a:prstGeom>
          <a:solidFill>
            <a:schemeClr val="bg1"/>
          </a:solidFill>
        </p:spPr>
        <p:txBody>
          <a:bodyPr wrap="none" rtlCol="0">
            <a:spAutoFit/>
          </a:bodyPr>
          <a:lstStyle/>
          <a:p>
            <a:r>
              <a:rPr lang="en-US" dirty="0"/>
              <a:t>Melting point</a:t>
            </a:r>
          </a:p>
        </p:txBody>
      </p:sp>
      <p:sp>
        <p:nvSpPr>
          <p:cNvPr id="7" name="Arrow: Down 6">
            <a:extLst>
              <a:ext uri="{FF2B5EF4-FFF2-40B4-BE49-F238E27FC236}">
                <a16:creationId xmlns:a16="http://schemas.microsoft.com/office/drawing/2014/main" id="{AD767987-B290-4BB4-B088-5FD7F0FDC80D}"/>
              </a:ext>
            </a:extLst>
          </p:cNvPr>
          <p:cNvSpPr/>
          <p:nvPr/>
        </p:nvSpPr>
        <p:spPr bwMode="auto">
          <a:xfrm>
            <a:off x="6352346" y="2495490"/>
            <a:ext cx="355625" cy="100971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1698AE29-FB0D-4020-B791-CC52CD6D94E7}"/>
              </a:ext>
            </a:extLst>
          </p:cNvPr>
          <p:cNvSpPr txBox="1"/>
          <p:nvPr/>
        </p:nvSpPr>
        <p:spPr>
          <a:xfrm>
            <a:off x="5089604" y="2667000"/>
            <a:ext cx="2874761" cy="400110"/>
          </a:xfrm>
          <a:prstGeom prst="rect">
            <a:avLst/>
          </a:prstGeom>
          <a:solidFill>
            <a:schemeClr val="bg1"/>
          </a:solidFill>
        </p:spPr>
        <p:txBody>
          <a:bodyPr wrap="none" rtlCol="0">
            <a:spAutoFit/>
          </a:bodyPr>
          <a:lstStyle/>
          <a:p>
            <a:r>
              <a:rPr lang="en-US" dirty="0"/>
              <a:t>Glass Transition point</a:t>
            </a:r>
          </a:p>
        </p:txBody>
      </p:sp>
      <p:pic>
        <p:nvPicPr>
          <p:cNvPr id="8" name="Picture 7">
            <a:extLst>
              <a:ext uri="{FF2B5EF4-FFF2-40B4-BE49-F238E27FC236}">
                <a16:creationId xmlns:a16="http://schemas.microsoft.com/office/drawing/2014/main" id="{A33F8E86-6FF9-48F5-BC67-56B7EFEFB27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505633" y="936899"/>
            <a:ext cx="1409767" cy="4473301"/>
          </a:xfrm>
          <a:prstGeom prst="rect">
            <a:avLst/>
          </a:prstGeom>
        </p:spPr>
      </p:pic>
      <p:pic>
        <p:nvPicPr>
          <p:cNvPr id="10" name="Picture 9">
            <a:extLst>
              <a:ext uri="{FF2B5EF4-FFF2-40B4-BE49-F238E27FC236}">
                <a16:creationId xmlns:a16="http://schemas.microsoft.com/office/drawing/2014/main" id="{A78809EB-5746-4A7F-AE02-ABA4421DA0C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74991" y="960711"/>
            <a:ext cx="1409767" cy="4473301"/>
          </a:xfrm>
          <a:prstGeom prst="rect">
            <a:avLst/>
          </a:prstGeom>
        </p:spPr>
      </p:pic>
    </p:spTree>
    <p:extLst>
      <p:ext uri="{BB962C8B-B14F-4D97-AF65-F5344CB8AC3E}">
        <p14:creationId xmlns:p14="http://schemas.microsoft.com/office/powerpoint/2010/main" val="344845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26"/>
          <a:stretch/>
        </p:blipFill>
        <p:spPr bwMode="auto">
          <a:xfrm>
            <a:off x="4997753" y="0"/>
            <a:ext cx="412447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3" y="0"/>
            <a:ext cx="508120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32517" y="2896697"/>
            <a:ext cx="1212191" cy="400110"/>
          </a:xfrm>
          <a:prstGeom prst="rect">
            <a:avLst/>
          </a:prstGeom>
          <a:noFill/>
        </p:spPr>
        <p:txBody>
          <a:bodyPr wrap="none" rtlCol="0">
            <a:spAutoFit/>
          </a:bodyPr>
          <a:lstStyle/>
          <a:p>
            <a:r>
              <a:rPr lang="en-US" dirty="0"/>
              <a:t>Random</a:t>
            </a:r>
          </a:p>
        </p:txBody>
      </p:sp>
      <p:sp>
        <p:nvSpPr>
          <p:cNvPr id="6" name="TextBox 5">
            <a:extLst>
              <a:ext uri="{FF2B5EF4-FFF2-40B4-BE49-F238E27FC236}">
                <a16:creationId xmlns:a16="http://schemas.microsoft.com/office/drawing/2014/main" id="{7B2A9B3E-7CA7-4115-BA48-99709EE05EDB}"/>
              </a:ext>
            </a:extLst>
          </p:cNvPr>
          <p:cNvSpPr txBox="1"/>
          <p:nvPr/>
        </p:nvSpPr>
        <p:spPr>
          <a:xfrm>
            <a:off x="7332517" y="1600614"/>
            <a:ext cx="1620982" cy="400110"/>
          </a:xfrm>
          <a:prstGeom prst="rect">
            <a:avLst/>
          </a:prstGeom>
          <a:noFill/>
        </p:spPr>
        <p:txBody>
          <a:bodyPr wrap="square">
            <a:spAutoFit/>
          </a:bodyPr>
          <a:lstStyle/>
          <a:p>
            <a:r>
              <a:rPr lang="en-US" dirty="0"/>
              <a:t>Alternating</a:t>
            </a:r>
          </a:p>
        </p:txBody>
      </p:sp>
      <p:sp>
        <p:nvSpPr>
          <p:cNvPr id="8" name="TextBox 7">
            <a:extLst>
              <a:ext uri="{FF2B5EF4-FFF2-40B4-BE49-F238E27FC236}">
                <a16:creationId xmlns:a16="http://schemas.microsoft.com/office/drawing/2014/main" id="{BEC7A83C-4B7C-4BCB-96B8-41704CBFA488}"/>
              </a:ext>
            </a:extLst>
          </p:cNvPr>
          <p:cNvSpPr txBox="1"/>
          <p:nvPr/>
        </p:nvSpPr>
        <p:spPr>
          <a:xfrm>
            <a:off x="7332517" y="2048600"/>
            <a:ext cx="1026225" cy="400110"/>
          </a:xfrm>
          <a:prstGeom prst="rect">
            <a:avLst/>
          </a:prstGeom>
          <a:noFill/>
        </p:spPr>
        <p:txBody>
          <a:bodyPr wrap="square">
            <a:spAutoFit/>
          </a:bodyPr>
          <a:lstStyle/>
          <a:p>
            <a:r>
              <a:rPr lang="en-US" dirty="0"/>
              <a:t>Block</a:t>
            </a:r>
          </a:p>
        </p:txBody>
      </p:sp>
      <p:sp>
        <p:nvSpPr>
          <p:cNvPr id="10" name="TextBox 9">
            <a:extLst>
              <a:ext uri="{FF2B5EF4-FFF2-40B4-BE49-F238E27FC236}">
                <a16:creationId xmlns:a16="http://schemas.microsoft.com/office/drawing/2014/main" id="{69F95944-4D80-4853-A373-951D3A42451E}"/>
              </a:ext>
            </a:extLst>
          </p:cNvPr>
          <p:cNvSpPr txBox="1"/>
          <p:nvPr/>
        </p:nvSpPr>
        <p:spPr>
          <a:xfrm>
            <a:off x="7332517" y="2496587"/>
            <a:ext cx="893619" cy="400110"/>
          </a:xfrm>
          <a:prstGeom prst="rect">
            <a:avLst/>
          </a:prstGeom>
          <a:noFill/>
        </p:spPr>
        <p:txBody>
          <a:bodyPr wrap="square">
            <a:spAutoFit/>
          </a:bodyPr>
          <a:lstStyle/>
          <a:p>
            <a:r>
              <a:rPr lang="en-US" dirty="0"/>
              <a:t>Graft</a:t>
            </a:r>
          </a:p>
        </p:txBody>
      </p:sp>
      <p:sp>
        <p:nvSpPr>
          <p:cNvPr id="11" name="TextBox 10">
            <a:extLst>
              <a:ext uri="{FF2B5EF4-FFF2-40B4-BE49-F238E27FC236}">
                <a16:creationId xmlns:a16="http://schemas.microsoft.com/office/drawing/2014/main" id="{F449E19E-FAE6-4AAA-8FF9-9B2370E3C797}"/>
              </a:ext>
            </a:extLst>
          </p:cNvPr>
          <p:cNvSpPr txBox="1"/>
          <p:nvPr/>
        </p:nvSpPr>
        <p:spPr>
          <a:xfrm>
            <a:off x="4997753" y="925074"/>
            <a:ext cx="1212191" cy="400110"/>
          </a:xfrm>
          <a:prstGeom prst="rect">
            <a:avLst/>
          </a:prstGeom>
          <a:noFill/>
        </p:spPr>
        <p:txBody>
          <a:bodyPr wrap="none" rtlCol="0">
            <a:spAutoFit/>
          </a:bodyPr>
          <a:lstStyle/>
          <a:p>
            <a:r>
              <a:rPr lang="en-US" dirty="0"/>
              <a:t>Random</a:t>
            </a:r>
          </a:p>
        </p:txBody>
      </p:sp>
      <p:sp>
        <p:nvSpPr>
          <p:cNvPr id="12" name="TextBox 11">
            <a:extLst>
              <a:ext uri="{FF2B5EF4-FFF2-40B4-BE49-F238E27FC236}">
                <a16:creationId xmlns:a16="http://schemas.microsoft.com/office/drawing/2014/main" id="{509A1210-E417-49F8-A568-1E69632A8381}"/>
              </a:ext>
            </a:extLst>
          </p:cNvPr>
          <p:cNvSpPr txBox="1"/>
          <p:nvPr/>
        </p:nvSpPr>
        <p:spPr>
          <a:xfrm>
            <a:off x="4997753" y="2173237"/>
            <a:ext cx="1620982" cy="400110"/>
          </a:xfrm>
          <a:prstGeom prst="rect">
            <a:avLst/>
          </a:prstGeom>
          <a:noFill/>
        </p:spPr>
        <p:txBody>
          <a:bodyPr wrap="square">
            <a:spAutoFit/>
          </a:bodyPr>
          <a:lstStyle/>
          <a:p>
            <a:r>
              <a:rPr lang="en-US" dirty="0"/>
              <a:t>Alternating</a:t>
            </a:r>
          </a:p>
        </p:txBody>
      </p:sp>
      <p:sp>
        <p:nvSpPr>
          <p:cNvPr id="13" name="TextBox 12">
            <a:extLst>
              <a:ext uri="{FF2B5EF4-FFF2-40B4-BE49-F238E27FC236}">
                <a16:creationId xmlns:a16="http://schemas.microsoft.com/office/drawing/2014/main" id="{8F7EA164-9F7D-4102-A85E-14304EB7A43A}"/>
              </a:ext>
            </a:extLst>
          </p:cNvPr>
          <p:cNvSpPr txBox="1"/>
          <p:nvPr/>
        </p:nvSpPr>
        <p:spPr>
          <a:xfrm>
            <a:off x="4830509" y="3533745"/>
            <a:ext cx="1026225" cy="400110"/>
          </a:xfrm>
          <a:prstGeom prst="rect">
            <a:avLst/>
          </a:prstGeom>
          <a:noFill/>
        </p:spPr>
        <p:txBody>
          <a:bodyPr wrap="square">
            <a:spAutoFit/>
          </a:bodyPr>
          <a:lstStyle/>
          <a:p>
            <a:r>
              <a:rPr lang="en-US" dirty="0"/>
              <a:t>Block</a:t>
            </a:r>
          </a:p>
        </p:txBody>
      </p:sp>
      <p:sp>
        <p:nvSpPr>
          <p:cNvPr id="14" name="TextBox 13">
            <a:extLst>
              <a:ext uri="{FF2B5EF4-FFF2-40B4-BE49-F238E27FC236}">
                <a16:creationId xmlns:a16="http://schemas.microsoft.com/office/drawing/2014/main" id="{F17173B1-9EB1-4251-A529-32A265ECADAE}"/>
              </a:ext>
            </a:extLst>
          </p:cNvPr>
          <p:cNvSpPr txBox="1"/>
          <p:nvPr/>
        </p:nvSpPr>
        <p:spPr>
          <a:xfrm>
            <a:off x="4947063" y="5497492"/>
            <a:ext cx="893619" cy="400110"/>
          </a:xfrm>
          <a:prstGeom prst="rect">
            <a:avLst/>
          </a:prstGeom>
          <a:noFill/>
        </p:spPr>
        <p:txBody>
          <a:bodyPr wrap="square">
            <a:spAutoFit/>
          </a:bodyPr>
          <a:lstStyle/>
          <a:p>
            <a:r>
              <a:rPr lang="en-US" dirty="0"/>
              <a:t>Graft</a:t>
            </a:r>
          </a:p>
        </p:txBody>
      </p:sp>
      <p:sp>
        <p:nvSpPr>
          <p:cNvPr id="7" name="TextBox 6">
            <a:extLst>
              <a:ext uri="{FF2B5EF4-FFF2-40B4-BE49-F238E27FC236}">
                <a16:creationId xmlns:a16="http://schemas.microsoft.com/office/drawing/2014/main" id="{2FF7B4FA-A219-46A4-A2A8-1B0B6C45DD88}"/>
              </a:ext>
            </a:extLst>
          </p:cNvPr>
          <p:cNvSpPr txBox="1"/>
          <p:nvPr/>
        </p:nvSpPr>
        <p:spPr>
          <a:xfrm>
            <a:off x="6756457" y="1160460"/>
            <a:ext cx="2206053" cy="400110"/>
          </a:xfrm>
          <a:prstGeom prst="rect">
            <a:avLst/>
          </a:prstGeom>
          <a:noFill/>
        </p:spPr>
        <p:txBody>
          <a:bodyPr wrap="none" rtlCol="0">
            <a:spAutoFit/>
          </a:bodyPr>
          <a:lstStyle/>
          <a:p>
            <a:r>
              <a:rPr lang="en-US" dirty="0"/>
              <a:t>Which in which?</a:t>
            </a:r>
          </a:p>
        </p:txBody>
      </p:sp>
    </p:spTree>
    <p:extLst>
      <p:ext uri="{BB962C8B-B14F-4D97-AF65-F5344CB8AC3E}">
        <p14:creationId xmlns:p14="http://schemas.microsoft.com/office/powerpoint/2010/main" val="14612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ntr" presetSubtype="0" fill="hold" grpId="0" nodeType="withEffect">
                                  <p:stCondLst>
                                    <p:cond delay="100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ntr" presetSubtype="0" fill="hold" grpId="0" nodeType="withEffect">
                                  <p:stCondLst>
                                    <p:cond delay="10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ntr" presetSubtype="0" fill="hold" grpId="0" nodeType="withEffect">
                                  <p:stCondLst>
                                    <p:cond delay="10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0" grpId="0"/>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CD9C2960-25B8-4C38-9659-076FAE82AC17}" type="slidenum">
              <a:rPr lang="en-US"/>
              <a:pPr/>
              <a:t>2</a:t>
            </a:fld>
            <a:endParaRPr lang="en-US" dirty="0"/>
          </a:p>
        </p:txBody>
      </p:sp>
      <p:sp>
        <p:nvSpPr>
          <p:cNvPr id="292867" name="Text Box 3"/>
          <p:cNvSpPr txBox="1">
            <a:spLocks noChangeArrowheads="1"/>
          </p:cNvSpPr>
          <p:nvPr>
            <p:custDataLst>
              <p:tags r:id="rId1"/>
            </p:custDataLst>
          </p:nvPr>
        </p:nvSpPr>
        <p:spPr bwMode="auto">
          <a:xfrm>
            <a:off x="0" y="0"/>
            <a:ext cx="9144000" cy="461665"/>
          </a:xfrm>
          <a:prstGeom prst="rect">
            <a:avLst/>
          </a:prstGeom>
          <a:noFill/>
          <a:ln w="9525">
            <a:noFill/>
            <a:miter lim="800000"/>
            <a:headEnd/>
            <a:tailEnd/>
          </a:ln>
          <a:effectLst/>
        </p:spPr>
        <p:txBody>
          <a:bodyPr wrap="square">
            <a:spAutoFit/>
          </a:bodyPr>
          <a:lstStyle/>
          <a:p>
            <a:pPr algn="ctr"/>
            <a:r>
              <a:rPr lang="en-US" sz="2400" dirty="0">
                <a:solidFill>
                  <a:srgbClr val="272727"/>
                </a:solidFill>
              </a:rPr>
              <a:t>Example:  Polyethylene (PE)</a:t>
            </a:r>
          </a:p>
        </p:txBody>
      </p:sp>
      <p:sp>
        <p:nvSpPr>
          <p:cNvPr id="292868" name="Rectangle 4" hidden="1"/>
          <p:cNvSpPr>
            <a:spLocks noGrp="1" noChangeArrowheads="1"/>
          </p:cNvSpPr>
          <p:nvPr>
            <p:ph type="title"/>
          </p:nvPr>
        </p:nvSpPr>
        <p:spPr/>
        <p:txBody>
          <a:bodyPr/>
          <a:lstStyle/>
          <a:p>
            <a:r>
              <a:rPr lang="en-US"/>
              <a:t>c04f01</a:t>
            </a:r>
          </a:p>
        </p:txBody>
      </p:sp>
      <p:grpSp>
        <p:nvGrpSpPr>
          <p:cNvPr id="11" name="Group 10">
            <a:extLst>
              <a:ext uri="{FF2B5EF4-FFF2-40B4-BE49-F238E27FC236}">
                <a16:creationId xmlns:a16="http://schemas.microsoft.com/office/drawing/2014/main" id="{6F1BD913-6B44-4721-81B0-A5F9686D4104}"/>
              </a:ext>
            </a:extLst>
          </p:cNvPr>
          <p:cNvGrpSpPr/>
          <p:nvPr/>
        </p:nvGrpSpPr>
        <p:grpSpPr>
          <a:xfrm>
            <a:off x="1642890" y="640328"/>
            <a:ext cx="5486400" cy="2226163"/>
            <a:chOff x="228600" y="240680"/>
            <a:chExt cx="5486400" cy="2226163"/>
          </a:xfrm>
        </p:grpSpPr>
        <p:pic>
          <p:nvPicPr>
            <p:cNvPr id="292866" name="Picture 2" descr="c04f01"/>
            <p:cNvPicPr preferRelativeResize="0">
              <a:picLocks noChangeAspect="1" noChangeArrowheads="1"/>
            </p:cNvPicPr>
            <p:nvPr>
              <p:custDataLst>
                <p:tags r:id="rId3"/>
              </p:custDataLst>
            </p:nvPr>
          </p:nvPicPr>
          <p:blipFill>
            <a:blip r:embed="rId6" cstate="print"/>
            <a:srcRect l="25621" r="24968" b="64366"/>
            <a:stretch>
              <a:fillRect/>
            </a:stretch>
          </p:blipFill>
          <p:spPr bwMode="auto">
            <a:xfrm>
              <a:off x="228600" y="257043"/>
              <a:ext cx="5486400" cy="2209800"/>
            </a:xfrm>
            <a:prstGeom prst="rect">
              <a:avLst/>
            </a:prstGeom>
            <a:noFill/>
            <a:ln w="9525">
              <a:noFill/>
              <a:miter lim="800000"/>
              <a:headEnd/>
              <a:tailEnd/>
            </a:ln>
            <a:effectLst/>
          </p:spPr>
        </p:pic>
        <p:sp>
          <p:nvSpPr>
            <p:cNvPr id="292870" name="Text Box 6"/>
            <p:cNvSpPr txBox="1">
              <a:spLocks noChangeArrowheads="1"/>
            </p:cNvSpPr>
            <p:nvPr/>
          </p:nvSpPr>
          <p:spPr bwMode="auto">
            <a:xfrm>
              <a:off x="2659054" y="240680"/>
              <a:ext cx="625492" cy="400110"/>
            </a:xfrm>
            <a:prstGeom prst="rect">
              <a:avLst/>
            </a:prstGeom>
            <a:noFill/>
            <a:ln w="9525">
              <a:noFill/>
              <a:miter lim="800000"/>
              <a:headEnd/>
              <a:tailEnd/>
            </a:ln>
            <a:effectLst/>
          </p:spPr>
          <p:txBody>
            <a:bodyPr wrap="none">
              <a:spAutoFit/>
            </a:bodyPr>
            <a:lstStyle/>
            <a:p>
              <a:r>
                <a:rPr lang="en-US" b="0" dirty="0" err="1"/>
                <a:t>mer</a:t>
              </a:r>
              <a:endParaRPr lang="en-US" b="0" dirty="0"/>
            </a:p>
          </p:txBody>
        </p:sp>
        <p:sp>
          <p:nvSpPr>
            <p:cNvPr id="9" name="TextBox 8">
              <a:extLst>
                <a:ext uri="{FF2B5EF4-FFF2-40B4-BE49-F238E27FC236}">
                  <a16:creationId xmlns:a16="http://schemas.microsoft.com/office/drawing/2014/main" id="{26A5E79B-2F2C-400D-B0F5-37AC8F26359B}"/>
                </a:ext>
              </a:extLst>
            </p:cNvPr>
            <p:cNvSpPr txBox="1"/>
            <p:nvPr/>
          </p:nvSpPr>
          <p:spPr>
            <a:xfrm>
              <a:off x="2438400" y="1716034"/>
              <a:ext cx="1223412" cy="400110"/>
            </a:xfrm>
            <a:prstGeom prst="rect">
              <a:avLst/>
            </a:prstGeom>
            <a:noFill/>
          </p:spPr>
          <p:txBody>
            <a:bodyPr wrap="none" rtlCol="0">
              <a:spAutoFit/>
            </a:bodyPr>
            <a:lstStyle/>
            <a:p>
              <a:r>
                <a:rPr lang="en-US" dirty="0"/>
                <a:t>28 g/mol</a:t>
              </a:r>
            </a:p>
          </p:txBody>
        </p:sp>
      </p:grpSp>
      <p:grpSp>
        <p:nvGrpSpPr>
          <p:cNvPr id="8" name="Group 7">
            <a:extLst>
              <a:ext uri="{FF2B5EF4-FFF2-40B4-BE49-F238E27FC236}">
                <a16:creationId xmlns:a16="http://schemas.microsoft.com/office/drawing/2014/main" id="{FAF9A899-907C-4DC2-ABB1-500BDEC14448}"/>
              </a:ext>
            </a:extLst>
          </p:cNvPr>
          <p:cNvGrpSpPr/>
          <p:nvPr/>
        </p:nvGrpSpPr>
        <p:grpSpPr>
          <a:xfrm>
            <a:off x="159096" y="2854717"/>
            <a:ext cx="8610600" cy="2362200"/>
            <a:chOff x="228600" y="2723886"/>
            <a:chExt cx="8610600" cy="2362200"/>
          </a:xfrm>
        </p:grpSpPr>
        <p:pic>
          <p:nvPicPr>
            <p:cNvPr id="292869" name="Picture 5" descr="c04f01"/>
            <p:cNvPicPr preferRelativeResize="0">
              <a:picLocks noChangeAspect="1" noChangeArrowheads="1"/>
            </p:cNvPicPr>
            <p:nvPr>
              <p:custDataLst>
                <p:tags r:id="rId2"/>
              </p:custDataLst>
            </p:nvPr>
          </p:nvPicPr>
          <p:blipFill>
            <a:blip r:embed="rId6" cstate="print"/>
            <a:srcRect l="-2777" t="43109" r="-1851" b="5492"/>
            <a:stretch>
              <a:fillRect/>
            </a:stretch>
          </p:blipFill>
          <p:spPr bwMode="auto">
            <a:xfrm>
              <a:off x="228600" y="2723886"/>
              <a:ext cx="8610600" cy="2362200"/>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A37F8E4B-1A44-4D46-A0E5-D4B0C77E92DA}"/>
                </a:ext>
              </a:extLst>
            </p:cNvPr>
            <p:cNvSpPr txBox="1"/>
            <p:nvPr/>
          </p:nvSpPr>
          <p:spPr>
            <a:xfrm>
              <a:off x="1604790" y="4359732"/>
              <a:ext cx="1268296" cy="400110"/>
            </a:xfrm>
            <a:prstGeom prst="rect">
              <a:avLst/>
            </a:prstGeom>
            <a:noFill/>
          </p:spPr>
          <p:txBody>
            <a:bodyPr wrap="none" rtlCol="0">
              <a:spAutoFit/>
            </a:bodyPr>
            <a:lstStyle/>
            <a:p>
              <a:r>
                <a:rPr lang="en-US" dirty="0"/>
                <a:t>Covalent</a:t>
              </a:r>
              <a:endParaRPr lang="en-US" b="0" dirty="0"/>
            </a:p>
          </p:txBody>
        </p:sp>
        <p:cxnSp>
          <p:nvCxnSpPr>
            <p:cNvPr id="4" name="Straight Arrow Connector 3">
              <a:extLst>
                <a:ext uri="{FF2B5EF4-FFF2-40B4-BE49-F238E27FC236}">
                  <a16:creationId xmlns:a16="http://schemas.microsoft.com/office/drawing/2014/main" id="{2638FF00-8A09-4AF4-97F3-BA2BC9FC2845}"/>
                </a:ext>
              </a:extLst>
            </p:cNvPr>
            <p:cNvCxnSpPr/>
            <p:nvPr/>
          </p:nvCxnSpPr>
          <p:spPr bwMode="auto">
            <a:xfrm flipV="1">
              <a:off x="2438400" y="3751990"/>
              <a:ext cx="533400" cy="6631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a:extLst>
                <a:ext uri="{FF2B5EF4-FFF2-40B4-BE49-F238E27FC236}">
                  <a16:creationId xmlns:a16="http://schemas.microsoft.com/office/drawing/2014/main" id="{F61EBDC4-17C3-4750-B83F-9E54F4389CCA}"/>
                </a:ext>
              </a:extLst>
            </p:cNvPr>
            <p:cNvSpPr txBox="1"/>
            <p:nvPr/>
          </p:nvSpPr>
          <p:spPr>
            <a:xfrm>
              <a:off x="6154152" y="4020524"/>
              <a:ext cx="798096" cy="400110"/>
            </a:xfrm>
            <a:prstGeom prst="rect">
              <a:avLst/>
            </a:prstGeom>
            <a:noFill/>
          </p:spPr>
          <p:txBody>
            <a:bodyPr wrap="square">
              <a:spAutoFit/>
            </a:bodyPr>
            <a:lstStyle/>
            <a:p>
              <a:r>
                <a:rPr lang="en-US" b="0" dirty="0"/>
                <a:t>109° </a:t>
              </a:r>
              <a:endParaRPr lang="en-US" dirty="0"/>
            </a:p>
          </p:txBody>
        </p:sp>
        <p:sp>
          <p:nvSpPr>
            <p:cNvPr id="6" name="Arc 5">
              <a:extLst>
                <a:ext uri="{FF2B5EF4-FFF2-40B4-BE49-F238E27FC236}">
                  <a16:creationId xmlns:a16="http://schemas.microsoft.com/office/drawing/2014/main" id="{75F1C0BD-908D-4A01-BCEA-53125074CA5E}"/>
                </a:ext>
              </a:extLst>
            </p:cNvPr>
            <p:cNvSpPr/>
            <p:nvPr/>
          </p:nvSpPr>
          <p:spPr bwMode="auto">
            <a:xfrm rot="8330912">
              <a:off x="6020025" y="3272804"/>
              <a:ext cx="798096" cy="707249"/>
            </a:xfrm>
            <a:prstGeom prst="arc">
              <a:avLst>
                <a:gd name="adj1" fmla="val 15208347"/>
                <a:gd name="adj2" fmla="val 76457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charset="0"/>
              </a:endParaRPr>
            </a:p>
          </p:txBody>
        </p:sp>
      </p:grpSp>
      <p:pic>
        <p:nvPicPr>
          <p:cNvPr id="18" name="Picture 3">
            <a:extLst>
              <a:ext uri="{FF2B5EF4-FFF2-40B4-BE49-F238E27FC236}">
                <a16:creationId xmlns:a16="http://schemas.microsoft.com/office/drawing/2014/main" id="{12BE22FD-895E-449B-A91F-6B5384E90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4416" y="4672919"/>
            <a:ext cx="2133600" cy="218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24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538A4F-E6CE-48AC-9B6B-898559F88354}"/>
              </a:ext>
            </a:extLst>
          </p:cNvPr>
          <p:cNvSpPr>
            <a:spLocks noGrp="1"/>
          </p:cNvSpPr>
          <p:nvPr>
            <p:ph type="sldNum" sz="quarter" idx="12"/>
          </p:nvPr>
        </p:nvSpPr>
        <p:spPr/>
        <p:txBody>
          <a:bodyPr/>
          <a:lstStyle/>
          <a:p>
            <a:fld id="{75E0EDE6-C5FC-41EE-9DEE-3073AAB6F71F}" type="slidenum">
              <a:rPr lang="en-US" smtClean="0"/>
              <a:pPr/>
              <a:t>3</a:t>
            </a:fld>
            <a:endParaRPr lang="en-US"/>
          </a:p>
        </p:txBody>
      </p:sp>
      <p:pic>
        <p:nvPicPr>
          <p:cNvPr id="5" name="Picture 2">
            <a:extLst>
              <a:ext uri="{FF2B5EF4-FFF2-40B4-BE49-F238E27FC236}">
                <a16:creationId xmlns:a16="http://schemas.microsoft.com/office/drawing/2014/main" id="{F34D9060-8C86-4FE8-8D70-B21380BD5B87}"/>
              </a:ext>
            </a:extLst>
          </p:cNvPr>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19200" y="618132"/>
            <a:ext cx="7277100" cy="621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A602A68C-034A-4493-99CE-D583525C0685}"/>
              </a:ext>
            </a:extLst>
          </p:cNvPr>
          <p:cNvSpPr txBox="1"/>
          <p:nvPr/>
        </p:nvSpPr>
        <p:spPr>
          <a:xfrm>
            <a:off x="132323" y="27709"/>
            <a:ext cx="9011677" cy="707886"/>
          </a:xfrm>
          <a:prstGeom prst="rect">
            <a:avLst/>
          </a:prstGeom>
          <a:noFill/>
        </p:spPr>
        <p:txBody>
          <a:bodyPr wrap="square" rtlCol="0">
            <a:spAutoFit/>
          </a:bodyPr>
          <a:lstStyle/>
          <a:p>
            <a:pPr algn="ctr"/>
            <a:r>
              <a:rPr lang="en-US" dirty="0"/>
              <a:t>Such a simple structure at first glance but this leads to many variations all of which drastically change the polymeric properties.</a:t>
            </a:r>
          </a:p>
        </p:txBody>
      </p:sp>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0A17329-7670-47DE-9D38-A39EE02BF4CB}"/>
                  </a:ext>
                </a:extLst>
              </p:cNvPr>
              <p:cNvGraphicFramePr>
                <a:graphicFrameLocks noChangeAspect="1"/>
              </p:cNvGraphicFramePr>
              <p:nvPr>
                <p:extLst>
                  <p:ext uri="{D42A27DB-BD31-4B8C-83A1-F6EECF244321}">
                    <p14:modId xmlns:p14="http://schemas.microsoft.com/office/powerpoint/2010/main" val="2452906093"/>
                  </p:ext>
                </p:extLst>
              </p:nvPr>
            </p:nvGraphicFramePr>
            <p:xfrm>
              <a:off x="2514600" y="1904771"/>
              <a:ext cx="1512455" cy="762229"/>
            </p:xfrm>
            <a:graphic>
              <a:graphicData uri="http://schemas.microsoft.com/office/powerpoint/2016/slidezoom">
                <pslz:sldZm>
                  <pslz:sldZmObj sldId="466" cId="4018933054">
                    <pslz:zmPr id="{03CDB73F-1D47-4DEC-B9E2-089F9A627A5C}"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12455" cy="762229"/>
                        </a:xfrm>
                        <a:prstGeom prst="rect">
                          <a:avLst/>
                        </a:prstGeom>
                        <a:ln w="3175">
                          <a:solidFill>
                            <a:prstClr val="ltGray"/>
                          </a:solidFill>
                        </a:ln>
                      </p166:spPr>
                    </pslz:zmPr>
                  </pslz:sldZmObj>
                </pslz:sldZm>
              </a:graphicData>
            </a:graphic>
          </p:graphicFrame>
        </mc:Choice>
        <mc:Fallback>
          <p:pic>
            <p:nvPicPr>
              <p:cNvPr id="18" name="Slide Zoom 17">
                <a:hlinkClick r:id="rId6" action="ppaction://hlinksldjump"/>
                <a:extLst>
                  <a:ext uri="{FF2B5EF4-FFF2-40B4-BE49-F238E27FC236}">
                    <a16:creationId xmlns:a16="http://schemas.microsoft.com/office/drawing/2014/main" id="{70A17329-7670-47DE-9D38-A39EE02BF4CB}"/>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2514600" y="1904771"/>
                <a:ext cx="1512455" cy="76222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A15C48A3-95F6-4290-A544-776C377A454B}"/>
                  </a:ext>
                </a:extLst>
              </p:cNvPr>
              <p:cNvGraphicFramePr>
                <a:graphicFrameLocks noChangeAspect="1"/>
              </p:cNvGraphicFramePr>
              <p:nvPr>
                <p:extLst>
                  <p:ext uri="{D42A27DB-BD31-4B8C-83A1-F6EECF244321}">
                    <p14:modId xmlns:p14="http://schemas.microsoft.com/office/powerpoint/2010/main" val="2783525843"/>
                  </p:ext>
                </p:extLst>
              </p:nvPr>
            </p:nvGraphicFramePr>
            <p:xfrm>
              <a:off x="4114800" y="1904770"/>
              <a:ext cx="1512456" cy="762230"/>
            </p:xfrm>
            <a:graphic>
              <a:graphicData uri="http://schemas.microsoft.com/office/powerpoint/2016/slidezoom">
                <pslz:sldZm>
                  <pslz:sldZmObj sldId="469" cId="609885121">
                    <pslz:zmPr id="{2DE896E2-D69A-48BB-80A3-D3D6CF868F07}"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12456" cy="762230"/>
                        </a:xfrm>
                        <a:prstGeom prst="rect">
                          <a:avLst/>
                        </a:prstGeom>
                        <a:ln w="3175">
                          <a:solidFill>
                            <a:prstClr val="ltGray"/>
                          </a:solidFill>
                        </a:ln>
                      </p166:spPr>
                    </pslz:zmPr>
                  </pslz:sldZmObj>
                </pslz:sldZm>
              </a:graphicData>
            </a:graphic>
          </p:graphicFrame>
        </mc:Choice>
        <mc:Fallback>
          <p:pic>
            <p:nvPicPr>
              <p:cNvPr id="20" name="Slide Zoom 19">
                <a:hlinkClick r:id="rId7" action="ppaction://hlinksldjump"/>
                <a:extLst>
                  <a:ext uri="{FF2B5EF4-FFF2-40B4-BE49-F238E27FC236}">
                    <a16:creationId xmlns:a16="http://schemas.microsoft.com/office/drawing/2014/main" id="{A15C48A3-95F6-4290-A544-776C377A454B}"/>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4114800" y="1904770"/>
                <a:ext cx="1512456" cy="76223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22C44141-C7E9-4127-85A3-33E08E29569B}"/>
                  </a:ext>
                </a:extLst>
              </p:cNvPr>
              <p:cNvGraphicFramePr>
                <a:graphicFrameLocks noChangeAspect="1"/>
              </p:cNvGraphicFramePr>
              <p:nvPr>
                <p:extLst>
                  <p:ext uri="{D42A27DB-BD31-4B8C-83A1-F6EECF244321}">
                    <p14:modId xmlns:p14="http://schemas.microsoft.com/office/powerpoint/2010/main" val="1097035075"/>
                  </p:ext>
                </p:extLst>
              </p:nvPr>
            </p:nvGraphicFramePr>
            <p:xfrm>
              <a:off x="945573" y="1929667"/>
              <a:ext cx="1512456" cy="762230"/>
            </p:xfrm>
            <a:graphic>
              <a:graphicData uri="http://schemas.microsoft.com/office/powerpoint/2016/slidezoom">
                <pslz:sldZm>
                  <pslz:sldZmObj sldId="472" cId="3293928082">
                    <pslz:zmPr id="{CCCD8A2A-8818-4070-958B-5C60406CEF9A}"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12456" cy="762230"/>
                        </a:xfrm>
                        <a:prstGeom prst="rect">
                          <a:avLst/>
                        </a:prstGeom>
                        <a:ln w="3175">
                          <a:solidFill>
                            <a:prstClr val="ltGray"/>
                          </a:solidFill>
                        </a:ln>
                      </p166:spPr>
                    </pslz:zmPr>
                  </pslz:sldZmObj>
                </pslz:sldZm>
              </a:graphicData>
            </a:graphic>
          </p:graphicFrame>
        </mc:Choice>
        <mc:Fallback>
          <p:pic>
            <p:nvPicPr>
              <p:cNvPr id="22" name="Slide Zoom 21">
                <a:hlinkClick r:id="rId8" action="ppaction://hlinksldjump"/>
                <a:extLst>
                  <a:ext uri="{FF2B5EF4-FFF2-40B4-BE49-F238E27FC236}">
                    <a16:creationId xmlns:a16="http://schemas.microsoft.com/office/drawing/2014/main" id="{22C44141-C7E9-4127-85A3-33E08E29569B}"/>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945573" y="1929667"/>
                <a:ext cx="1512456" cy="76223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CD85EA78-F5B8-4FCC-988D-F4FF7874F70E}"/>
                  </a:ext>
                </a:extLst>
              </p:cNvPr>
              <p:cNvGraphicFramePr>
                <a:graphicFrameLocks noChangeAspect="1"/>
              </p:cNvGraphicFramePr>
              <p:nvPr>
                <p:extLst>
                  <p:ext uri="{D42A27DB-BD31-4B8C-83A1-F6EECF244321}">
                    <p14:modId xmlns:p14="http://schemas.microsoft.com/office/powerpoint/2010/main" val="2662645935"/>
                  </p:ext>
                </p:extLst>
              </p:nvPr>
            </p:nvGraphicFramePr>
            <p:xfrm>
              <a:off x="4155208" y="3006719"/>
              <a:ext cx="4150592" cy="844561"/>
            </p:xfrm>
            <a:graphic>
              <a:graphicData uri="http://schemas.microsoft.com/office/powerpoint/2016/slidezoom">
                <pslz:sldZm>
                  <pslz:sldZmObj sldId="474" cId="521132449">
                    <pslz:zmPr id="{C8C0F98B-E80E-4D3E-A8B7-75DD9FF8970C}"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4150592" cy="844561"/>
                        </a:xfrm>
                        <a:prstGeom prst="rect">
                          <a:avLst/>
                        </a:prstGeom>
                        <a:ln w="3175">
                          <a:solidFill>
                            <a:prstClr val="ltGray"/>
                          </a:solidFill>
                        </a:ln>
                      </p166:spPr>
                    </pslz:zmPr>
                  </pslz:sldZmObj>
                </pslz:sldZm>
              </a:graphicData>
            </a:graphic>
          </p:graphicFrame>
        </mc:Choice>
        <mc:Fallback>
          <p:pic>
            <p:nvPicPr>
              <p:cNvPr id="24" name="Slide Zoom 23">
                <a:hlinkClick r:id="rId9" action="ppaction://hlinksldjump"/>
                <a:extLst>
                  <a:ext uri="{FF2B5EF4-FFF2-40B4-BE49-F238E27FC236}">
                    <a16:creationId xmlns:a16="http://schemas.microsoft.com/office/drawing/2014/main" id="{CD85EA78-F5B8-4FCC-988D-F4FF7874F70E}"/>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4155208" y="3006719"/>
                <a:ext cx="4150592" cy="844561"/>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E5C7D4BA-19D3-4CBA-981C-97AB0874BDD8}"/>
                  </a:ext>
                </a:extLst>
              </p:cNvPr>
              <p:cNvGraphicFramePr>
                <a:graphicFrameLocks noChangeAspect="1"/>
              </p:cNvGraphicFramePr>
              <p:nvPr>
                <p:extLst>
                  <p:ext uri="{D42A27DB-BD31-4B8C-83A1-F6EECF244321}">
                    <p14:modId xmlns:p14="http://schemas.microsoft.com/office/powerpoint/2010/main" val="542589808"/>
                  </p:ext>
                </p:extLst>
              </p:nvPr>
            </p:nvGraphicFramePr>
            <p:xfrm>
              <a:off x="6860886" y="5042318"/>
              <a:ext cx="1518228" cy="765139"/>
            </p:xfrm>
            <a:graphic>
              <a:graphicData uri="http://schemas.microsoft.com/office/powerpoint/2016/slidezoom">
                <pslz:sldZm>
                  <pslz:sldZmObj sldId="475" cId="495414093">
                    <pslz:zmPr id="{7AA34F82-7DC8-4609-A456-8481F3645EED}"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18228" cy="765139"/>
                        </a:xfrm>
                        <a:prstGeom prst="rect">
                          <a:avLst/>
                        </a:prstGeom>
                        <a:ln w="3175">
                          <a:solidFill>
                            <a:prstClr val="ltGray"/>
                          </a:solidFill>
                        </a:ln>
                      </p166:spPr>
                    </pslz:zmPr>
                  </pslz:sldZmObj>
                </pslz:sldZm>
              </a:graphicData>
            </a:graphic>
          </p:graphicFrame>
        </mc:Choice>
        <mc:Fallback>
          <p:pic>
            <p:nvPicPr>
              <p:cNvPr id="26" name="Slide Zoom 25">
                <a:hlinkClick r:id="rId10" action="ppaction://hlinksldjump"/>
                <a:extLst>
                  <a:ext uri="{FF2B5EF4-FFF2-40B4-BE49-F238E27FC236}">
                    <a16:creationId xmlns:a16="http://schemas.microsoft.com/office/drawing/2014/main" id="{E5C7D4BA-19D3-4CBA-981C-97AB0874BDD8}"/>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6860886" y="5042318"/>
                <a:ext cx="1518228" cy="76513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11BED4B0-3060-4EB6-AB29-52065B1A22ED}"/>
                  </a:ext>
                </a:extLst>
              </p:cNvPr>
              <p:cNvGraphicFramePr>
                <a:graphicFrameLocks noChangeAspect="1"/>
              </p:cNvGraphicFramePr>
              <p:nvPr>
                <p:extLst>
                  <p:ext uri="{D42A27DB-BD31-4B8C-83A1-F6EECF244321}">
                    <p14:modId xmlns:p14="http://schemas.microsoft.com/office/powerpoint/2010/main" val="3274009366"/>
                  </p:ext>
                </p:extLst>
              </p:nvPr>
            </p:nvGraphicFramePr>
            <p:xfrm>
              <a:off x="4098642" y="5042318"/>
              <a:ext cx="1528614" cy="770373"/>
            </p:xfrm>
            <a:graphic>
              <a:graphicData uri="http://schemas.microsoft.com/office/powerpoint/2016/slidezoom">
                <pslz:sldZm>
                  <pslz:sldZmObj sldId="477" cId="3654594108">
                    <pslz:zmPr id="{A5B590CC-39FA-445A-987C-7BCE7F8232A7}"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528614" cy="770373"/>
                        </a:xfrm>
                        <a:prstGeom prst="rect">
                          <a:avLst/>
                        </a:prstGeom>
                        <a:ln w="3175">
                          <a:solidFill>
                            <a:prstClr val="ltGray"/>
                          </a:solidFill>
                        </a:ln>
                      </p166:spPr>
                    </pslz:zmPr>
                  </pslz:sldZmObj>
                </pslz:sldZm>
              </a:graphicData>
            </a:graphic>
          </p:graphicFrame>
        </mc:Choice>
        <mc:Fallback>
          <p:pic>
            <p:nvPicPr>
              <p:cNvPr id="30" name="Slide Zoom 29">
                <a:hlinkClick r:id="rId11" action="ppaction://hlinksldjump"/>
                <a:extLst>
                  <a:ext uri="{FF2B5EF4-FFF2-40B4-BE49-F238E27FC236}">
                    <a16:creationId xmlns:a16="http://schemas.microsoft.com/office/drawing/2014/main" id="{11BED4B0-3060-4EB6-AB29-52065B1A22ED}"/>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4098642" y="5042318"/>
                <a:ext cx="1528614" cy="770373"/>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810EBA72-48FD-4B5D-B60E-61EB3294236E}"/>
                  </a:ext>
                </a:extLst>
              </p:cNvPr>
              <p:cNvGraphicFramePr>
                <a:graphicFrameLocks noChangeAspect="1"/>
              </p:cNvGraphicFramePr>
              <p:nvPr>
                <p:extLst>
                  <p:ext uri="{D42A27DB-BD31-4B8C-83A1-F6EECF244321}">
                    <p14:modId xmlns:p14="http://schemas.microsoft.com/office/powerpoint/2010/main" val="3955765134"/>
                  </p:ext>
                </p:extLst>
              </p:nvPr>
            </p:nvGraphicFramePr>
            <p:xfrm>
              <a:off x="207241" y="3428999"/>
              <a:ext cx="2023917" cy="1517938"/>
            </p:xfrm>
            <a:graphic>
              <a:graphicData uri="http://schemas.microsoft.com/office/powerpoint/2016/slidezoom">
                <pslz:sldZm>
                  <pslz:sldZmObj sldId="478" cId="3892373765">
                    <pslz:zmPr id="{4891B282-2C18-4232-9105-B1128FEC14C9}" transitionDur="1000">
                      <p166:blipFill xmlns:p166="http://schemas.microsoft.com/office/powerpoint/2016/6/main">
                        <a:blip r:embed="rId12"/>
                        <a:stretch>
                          <a:fillRect/>
                        </a:stretch>
                      </p166:blipFill>
                      <p166:spPr xmlns:p166="http://schemas.microsoft.com/office/powerpoint/2016/6/main">
                        <a:xfrm>
                          <a:off x="0" y="0"/>
                          <a:ext cx="2023917" cy="1517938"/>
                        </a:xfrm>
                        <a:prstGeom prst="rect">
                          <a:avLst/>
                        </a:prstGeom>
                        <a:ln w="3175">
                          <a:solidFill>
                            <a:prstClr val="ltGray"/>
                          </a:solidFill>
                        </a:ln>
                      </p166:spPr>
                    </pslz:zmPr>
                  </pslz:sldZmObj>
                </pslz:sldZm>
              </a:graphicData>
            </a:graphic>
          </p:graphicFrame>
        </mc:Choice>
        <mc:Fallback>
          <p:pic>
            <p:nvPicPr>
              <p:cNvPr id="32" name="Slide Zoom 31">
                <a:hlinkClick r:id="rId13" action="ppaction://hlinksldjump"/>
                <a:extLst>
                  <a:ext uri="{FF2B5EF4-FFF2-40B4-BE49-F238E27FC236}">
                    <a16:creationId xmlns:a16="http://schemas.microsoft.com/office/drawing/2014/main" id="{810EBA72-48FD-4B5D-B60E-61EB3294236E}"/>
                  </a:ext>
                </a:extLst>
              </p:cNvPr>
              <p:cNvPicPr>
                <a:picLocks noGrp="1" noRot="1" noChangeAspect="1" noMove="1" noResize="1" noEditPoints="1" noAdjustHandles="1" noChangeArrowheads="1" noChangeShapeType="1"/>
              </p:cNvPicPr>
              <p:nvPr/>
            </p:nvPicPr>
            <p:blipFill>
              <a:blip r:embed="rId12"/>
              <a:stretch>
                <a:fillRect/>
              </a:stretch>
            </p:blipFill>
            <p:spPr>
              <a:xfrm>
                <a:off x="207241" y="3428999"/>
                <a:ext cx="2023917" cy="1517938"/>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34" name="Section Zoom 33">
                <a:extLst>
                  <a:ext uri="{FF2B5EF4-FFF2-40B4-BE49-F238E27FC236}">
                    <a16:creationId xmlns:a16="http://schemas.microsoft.com/office/drawing/2014/main" id="{D1AF77F4-9A59-4F44-A71D-BC94CAFE8AE8}"/>
                  </a:ext>
                </a:extLst>
              </p:cNvPr>
              <p:cNvGraphicFramePr>
                <a:graphicFrameLocks noChangeAspect="1"/>
              </p:cNvGraphicFramePr>
              <p:nvPr>
                <p:extLst>
                  <p:ext uri="{D42A27DB-BD31-4B8C-83A1-F6EECF244321}">
                    <p14:modId xmlns:p14="http://schemas.microsoft.com/office/powerpoint/2010/main" val="3074411620"/>
                  </p:ext>
                </p:extLst>
              </p:nvPr>
            </p:nvGraphicFramePr>
            <p:xfrm>
              <a:off x="457200" y="5146297"/>
              <a:ext cx="1763092" cy="1322319"/>
            </p:xfrm>
            <a:graphic>
              <a:graphicData uri="http://schemas.microsoft.com/office/powerpoint/2016/sectionzoom">
                <psez:sectionZm>
                  <psez:sectionZmObj sectionId="{CCABF230-5474-4FB1-B285-EA8D1D0314AB}">
                    <psez:zmPr id="{00418A26-9125-4AAB-9113-FE09CEED4416}" transitionDur="1000">
                      <p166:blipFill xmlns:p166="http://schemas.microsoft.com/office/powerpoint/2016/6/main">
                        <a:blip r:embed="rId14"/>
                        <a:stretch>
                          <a:fillRect/>
                        </a:stretch>
                      </p166:blipFill>
                      <p166:spPr xmlns:p166="http://schemas.microsoft.com/office/powerpoint/2016/6/main">
                        <a:xfrm>
                          <a:off x="0" y="0"/>
                          <a:ext cx="1763092" cy="1322319"/>
                        </a:xfrm>
                        <a:prstGeom prst="rect">
                          <a:avLst/>
                        </a:prstGeom>
                        <a:ln w="3175">
                          <a:solidFill>
                            <a:prstClr val="ltGray"/>
                          </a:solidFill>
                        </a:ln>
                      </p166:spPr>
                    </psez:zmPr>
                  </psez:sectionZmObj>
                </psez:sectionZm>
              </a:graphicData>
            </a:graphic>
          </p:graphicFrame>
        </mc:Choice>
        <mc:Fallback>
          <p:pic>
            <p:nvPicPr>
              <p:cNvPr id="34" name="Section Zoom 33">
                <a:hlinkClick r:id="rId15" action="ppaction://hlinksldjump"/>
                <a:extLst>
                  <a:ext uri="{FF2B5EF4-FFF2-40B4-BE49-F238E27FC236}">
                    <a16:creationId xmlns:a16="http://schemas.microsoft.com/office/drawing/2014/main" id="{D1AF77F4-9A59-4F44-A71D-BC94CAFE8AE8}"/>
                  </a:ext>
                </a:extLst>
              </p:cNvPr>
              <p:cNvPicPr>
                <a:picLocks noGrp="1" noRot="1" noChangeAspect="1" noMove="1" noResize="1" noEditPoints="1" noAdjustHandles="1" noChangeArrowheads="1" noChangeShapeType="1"/>
              </p:cNvPicPr>
              <p:nvPr/>
            </p:nvPicPr>
            <p:blipFill>
              <a:blip r:embed="rId14"/>
              <a:stretch>
                <a:fillRect/>
              </a:stretch>
            </p:blipFill>
            <p:spPr>
              <a:xfrm>
                <a:off x="457200" y="5146297"/>
                <a:ext cx="1763092" cy="1322319"/>
              </a:xfrm>
              <a:prstGeom prst="rect">
                <a:avLst/>
              </a:prstGeom>
              <a:ln w="3175">
                <a:solidFill>
                  <a:prstClr val="ltGray"/>
                </a:solidFill>
              </a:ln>
            </p:spPr>
          </p:pic>
        </mc:Fallback>
      </mc:AlternateContent>
    </p:spTree>
    <p:extLst>
      <p:ext uri="{BB962C8B-B14F-4D97-AF65-F5344CB8AC3E}">
        <p14:creationId xmlns:p14="http://schemas.microsoft.com/office/powerpoint/2010/main" val="410567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E44E04-90EC-42F8-ADE4-35BAA31E11BB}" type="slidenum">
              <a:rPr lang="en-US" smtClean="0"/>
              <a:pPr/>
              <a:t>4</a:t>
            </a:fld>
            <a:endParaRPr lang="en-US" dirty="0"/>
          </a:p>
        </p:txBody>
      </p:sp>
      <p:pic>
        <p:nvPicPr>
          <p:cNvPr id="299010" name="Picture 2" descr="C:\Users\Sean\Documents\Teaching\Classes\Callister\ch14\images\t14_01_pg491.jpg"/>
          <p:cNvPicPr>
            <a:picLocks noChangeAspect="1" noChangeArrowheads="1"/>
          </p:cNvPicPr>
          <p:nvPr/>
        </p:nvPicPr>
        <p:blipFill>
          <a:blip r:embed="rId3" cstate="print"/>
          <a:srcRect/>
          <a:stretch>
            <a:fillRect/>
          </a:stretch>
        </p:blipFill>
        <p:spPr bwMode="auto">
          <a:xfrm>
            <a:off x="687219" y="533400"/>
            <a:ext cx="7985381" cy="5638800"/>
          </a:xfrm>
          <a:prstGeom prst="rect">
            <a:avLst/>
          </a:prstGeom>
          <a:noFill/>
        </p:spPr>
      </p:pic>
      <p:sp>
        <p:nvSpPr>
          <p:cNvPr id="3" name="TextBox 2"/>
          <p:cNvSpPr txBox="1"/>
          <p:nvPr/>
        </p:nvSpPr>
        <p:spPr>
          <a:xfrm>
            <a:off x="6168401" y="6200625"/>
            <a:ext cx="1526380" cy="400110"/>
          </a:xfrm>
          <a:prstGeom prst="rect">
            <a:avLst/>
          </a:prstGeom>
          <a:noFill/>
        </p:spPr>
        <p:txBody>
          <a:bodyPr wrap="none" rtlCol="0">
            <a:spAutoFit/>
          </a:bodyPr>
          <a:lstStyle/>
          <a:p>
            <a:r>
              <a:rPr lang="en-US" dirty="0" err="1"/>
              <a:t>T</a:t>
            </a:r>
            <a:r>
              <a:rPr lang="en-US" baseline="-25000" dirty="0" err="1"/>
              <a:t>melt</a:t>
            </a:r>
            <a:r>
              <a:rPr lang="en-US" dirty="0"/>
              <a:t> ~ 37 C</a:t>
            </a:r>
          </a:p>
        </p:txBody>
      </p:sp>
      <p:pic>
        <p:nvPicPr>
          <p:cNvPr id="296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6116370"/>
            <a:ext cx="2286000" cy="5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6183510"/>
            <a:ext cx="1678665" cy="400110"/>
          </a:xfrm>
          <a:prstGeom prst="rect">
            <a:avLst/>
          </a:prstGeom>
        </p:spPr>
        <p:txBody>
          <a:bodyPr wrap="none">
            <a:spAutoFit/>
          </a:bodyPr>
          <a:lstStyle/>
          <a:p>
            <a:r>
              <a:rPr lang="en-US" dirty="0"/>
              <a:t>paraffin wax</a:t>
            </a:r>
          </a:p>
        </p:txBody>
      </p:sp>
      <p:sp>
        <p:nvSpPr>
          <p:cNvPr id="4" name="TextBox 3">
            <a:extLst>
              <a:ext uri="{FF2B5EF4-FFF2-40B4-BE49-F238E27FC236}">
                <a16:creationId xmlns:a16="http://schemas.microsoft.com/office/drawing/2014/main" id="{3221DE8E-8DB2-4AC0-975B-5C1EDD4BF51C}"/>
              </a:ext>
            </a:extLst>
          </p:cNvPr>
          <p:cNvSpPr txBox="1"/>
          <p:nvPr/>
        </p:nvSpPr>
        <p:spPr>
          <a:xfrm>
            <a:off x="6354427" y="601384"/>
            <a:ext cx="1037463" cy="707886"/>
          </a:xfrm>
          <a:prstGeom prst="rect">
            <a:avLst/>
          </a:prstGeom>
          <a:noFill/>
        </p:spPr>
        <p:txBody>
          <a:bodyPr wrap="none" rtlCol="0">
            <a:spAutoFit/>
          </a:bodyPr>
          <a:lstStyle/>
          <a:p>
            <a:pPr algn="ctr"/>
            <a:r>
              <a:rPr lang="en-US" dirty="0"/>
              <a:t>MW </a:t>
            </a:r>
          </a:p>
          <a:p>
            <a:pPr algn="ctr"/>
            <a:r>
              <a:rPr lang="en-US" dirty="0"/>
              <a:t>(g/mol)</a:t>
            </a:r>
          </a:p>
        </p:txBody>
      </p:sp>
      <p:sp>
        <p:nvSpPr>
          <p:cNvPr id="6" name="TextBox 5">
            <a:extLst>
              <a:ext uri="{FF2B5EF4-FFF2-40B4-BE49-F238E27FC236}">
                <a16:creationId xmlns:a16="http://schemas.microsoft.com/office/drawing/2014/main" id="{CED5EDF0-3962-46F2-A1F8-4134FD7A8818}"/>
              </a:ext>
            </a:extLst>
          </p:cNvPr>
          <p:cNvSpPr txBox="1"/>
          <p:nvPr/>
        </p:nvSpPr>
        <p:spPr>
          <a:xfrm>
            <a:off x="6638159" y="1695510"/>
            <a:ext cx="470000" cy="400110"/>
          </a:xfrm>
          <a:prstGeom prst="rect">
            <a:avLst/>
          </a:prstGeom>
          <a:noFill/>
        </p:spPr>
        <p:txBody>
          <a:bodyPr wrap="none" rtlCol="0">
            <a:spAutoFit/>
          </a:bodyPr>
          <a:lstStyle/>
          <a:p>
            <a:r>
              <a:rPr lang="en-US" dirty="0"/>
              <a:t>16</a:t>
            </a:r>
          </a:p>
        </p:txBody>
      </p:sp>
      <p:sp>
        <p:nvSpPr>
          <p:cNvPr id="9" name="TextBox 8">
            <a:extLst>
              <a:ext uri="{FF2B5EF4-FFF2-40B4-BE49-F238E27FC236}">
                <a16:creationId xmlns:a16="http://schemas.microsoft.com/office/drawing/2014/main" id="{1D714741-06B0-40C7-A5AD-91D4BBE83982}"/>
              </a:ext>
            </a:extLst>
          </p:cNvPr>
          <p:cNvSpPr txBox="1"/>
          <p:nvPr/>
        </p:nvSpPr>
        <p:spPr>
          <a:xfrm>
            <a:off x="6638159" y="2952690"/>
            <a:ext cx="470000" cy="400110"/>
          </a:xfrm>
          <a:prstGeom prst="rect">
            <a:avLst/>
          </a:prstGeom>
          <a:noFill/>
        </p:spPr>
        <p:txBody>
          <a:bodyPr wrap="none" rtlCol="0">
            <a:spAutoFit/>
          </a:bodyPr>
          <a:lstStyle/>
          <a:p>
            <a:r>
              <a:rPr lang="en-US" dirty="0"/>
              <a:t>30</a:t>
            </a:r>
          </a:p>
        </p:txBody>
      </p:sp>
      <p:sp>
        <p:nvSpPr>
          <p:cNvPr id="10" name="TextBox 9">
            <a:extLst>
              <a:ext uri="{FF2B5EF4-FFF2-40B4-BE49-F238E27FC236}">
                <a16:creationId xmlns:a16="http://schemas.microsoft.com/office/drawing/2014/main" id="{BF828666-A93A-4AE3-AA33-184B937B5FD2}"/>
              </a:ext>
            </a:extLst>
          </p:cNvPr>
          <p:cNvSpPr txBox="1"/>
          <p:nvPr/>
        </p:nvSpPr>
        <p:spPr>
          <a:xfrm>
            <a:off x="6638159" y="4209870"/>
            <a:ext cx="470000" cy="400110"/>
          </a:xfrm>
          <a:prstGeom prst="rect">
            <a:avLst/>
          </a:prstGeom>
          <a:noFill/>
        </p:spPr>
        <p:txBody>
          <a:bodyPr wrap="none" rtlCol="0">
            <a:spAutoFit/>
          </a:bodyPr>
          <a:lstStyle/>
          <a:p>
            <a:r>
              <a:rPr lang="en-US" dirty="0"/>
              <a:t>44</a:t>
            </a:r>
          </a:p>
        </p:txBody>
      </p:sp>
      <p:cxnSp>
        <p:nvCxnSpPr>
          <p:cNvPr id="8" name="Straight Connector 7">
            <a:extLst>
              <a:ext uri="{FF2B5EF4-FFF2-40B4-BE49-F238E27FC236}">
                <a16:creationId xmlns:a16="http://schemas.microsoft.com/office/drawing/2014/main" id="{720471E6-14E1-444A-A1BC-4F70CB609067}"/>
              </a:ext>
            </a:extLst>
          </p:cNvPr>
          <p:cNvCxnSpPr/>
          <p:nvPr/>
        </p:nvCxnSpPr>
        <p:spPr bwMode="auto">
          <a:xfrm>
            <a:off x="687219" y="5396345"/>
            <a:ext cx="7618581"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sp>
        <p:nvSpPr>
          <p:cNvPr id="11" name="TextBox 10">
            <a:extLst>
              <a:ext uri="{FF2B5EF4-FFF2-40B4-BE49-F238E27FC236}">
                <a16:creationId xmlns:a16="http://schemas.microsoft.com/office/drawing/2014/main" id="{EA986DE1-057D-411A-B147-46FF53208DE2}"/>
              </a:ext>
            </a:extLst>
          </p:cNvPr>
          <p:cNvSpPr txBox="1"/>
          <p:nvPr/>
        </p:nvSpPr>
        <p:spPr>
          <a:xfrm>
            <a:off x="4756693" y="5524431"/>
            <a:ext cx="1010213" cy="400110"/>
          </a:xfrm>
          <a:prstGeom prst="rect">
            <a:avLst/>
          </a:prstGeom>
          <a:noFill/>
        </p:spPr>
        <p:txBody>
          <a:bodyPr wrap="none" rtlCol="0">
            <a:spAutoFit/>
          </a:bodyPr>
          <a:lstStyle/>
          <a:p>
            <a:r>
              <a:rPr lang="en-US" dirty="0"/>
              <a:t>liquids</a:t>
            </a:r>
          </a:p>
        </p:txBody>
      </p:sp>
      <p:sp>
        <p:nvSpPr>
          <p:cNvPr id="14" name="TextBox 13">
            <a:extLst>
              <a:ext uri="{FF2B5EF4-FFF2-40B4-BE49-F238E27FC236}">
                <a16:creationId xmlns:a16="http://schemas.microsoft.com/office/drawing/2014/main" id="{23294EE7-0CE3-4177-A62E-78801C297939}"/>
              </a:ext>
            </a:extLst>
          </p:cNvPr>
          <p:cNvSpPr txBox="1"/>
          <p:nvPr/>
        </p:nvSpPr>
        <p:spPr>
          <a:xfrm>
            <a:off x="6619109" y="5334000"/>
            <a:ext cx="470000" cy="400110"/>
          </a:xfrm>
          <a:prstGeom prst="rect">
            <a:avLst/>
          </a:prstGeom>
          <a:noFill/>
        </p:spPr>
        <p:txBody>
          <a:bodyPr wrap="none" rtlCol="0">
            <a:spAutoFit/>
          </a:bodyPr>
          <a:lstStyle/>
          <a:p>
            <a:r>
              <a:rPr lang="en-US" dirty="0"/>
              <a:t>72</a:t>
            </a:r>
          </a:p>
        </p:txBody>
      </p:sp>
      <p:sp>
        <p:nvSpPr>
          <p:cNvPr id="15" name="TextBox 14">
            <a:extLst>
              <a:ext uri="{FF2B5EF4-FFF2-40B4-BE49-F238E27FC236}">
                <a16:creationId xmlns:a16="http://schemas.microsoft.com/office/drawing/2014/main" id="{6F0714D4-5098-4976-9DF3-3130BBF8C013}"/>
              </a:ext>
            </a:extLst>
          </p:cNvPr>
          <p:cNvSpPr txBox="1"/>
          <p:nvPr/>
        </p:nvSpPr>
        <p:spPr>
          <a:xfrm>
            <a:off x="6638159" y="5658442"/>
            <a:ext cx="470000" cy="400110"/>
          </a:xfrm>
          <a:prstGeom prst="rect">
            <a:avLst/>
          </a:prstGeom>
          <a:noFill/>
        </p:spPr>
        <p:txBody>
          <a:bodyPr wrap="none" rtlCol="0">
            <a:spAutoFit/>
          </a:bodyPr>
          <a:lstStyle/>
          <a:p>
            <a:r>
              <a:rPr lang="en-US" dirty="0"/>
              <a:t>86</a:t>
            </a:r>
          </a:p>
        </p:txBody>
      </p:sp>
    </p:spTree>
    <p:extLst>
      <p:ext uri="{BB962C8B-B14F-4D97-AF65-F5344CB8AC3E}">
        <p14:creationId xmlns:p14="http://schemas.microsoft.com/office/powerpoint/2010/main" val="401893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96962"/>
                                        </p:tgtEl>
                                        <p:attrNameLst>
                                          <p:attrName>style.visibility</p:attrName>
                                        </p:attrNameLst>
                                      </p:cBhvr>
                                      <p:to>
                                        <p:strVal val="visible"/>
                                      </p:to>
                                    </p:set>
                                    <p:animEffect transition="in" filter="fade">
                                      <p:cBhvr>
                                        <p:cTn id="34" dur="500"/>
                                        <p:tgtEl>
                                          <p:spTgt spid="2969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0" grpId="0"/>
      <p:bldP spid="11"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86C3866-9EA6-46C6-AC51-5735A3D33C48}" type="slidenum">
              <a:rPr lang="en-US" smtClean="0"/>
              <a:pPr/>
              <a:t>5</a:t>
            </a:fld>
            <a:endParaRPr lang="en-US"/>
          </a:p>
        </p:txBody>
      </p:sp>
      <p:pic>
        <p:nvPicPr>
          <p:cNvPr id="296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415720"/>
            <a:ext cx="4337619" cy="444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01" y="707571"/>
            <a:ext cx="7926206" cy="195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0"/>
            <a:ext cx="445040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88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E44E04-90EC-42F8-ADE4-35BAA31E11BB}" type="slidenum">
              <a:rPr lang="en-US" smtClean="0"/>
              <a:pPr/>
              <a:t>6</a:t>
            </a:fld>
            <a:endParaRPr lang="en-US"/>
          </a:p>
        </p:txBody>
      </p:sp>
      <p:pic>
        <p:nvPicPr>
          <p:cNvPr id="297986" name="Picture 2" descr="C:\Users\Sean\Documents\Teaching\Classes\Callister\ch14\images\t14_03_pg496.jpg"/>
          <p:cNvPicPr>
            <a:picLocks noChangeAspect="1" noChangeArrowheads="1"/>
          </p:cNvPicPr>
          <p:nvPr/>
        </p:nvPicPr>
        <p:blipFill>
          <a:blip r:embed="rId3" cstate="print"/>
          <a:srcRect/>
          <a:stretch>
            <a:fillRect/>
          </a:stretch>
        </p:blipFill>
        <p:spPr bwMode="auto">
          <a:xfrm>
            <a:off x="685800" y="152399"/>
            <a:ext cx="6858000" cy="6631557"/>
          </a:xfrm>
          <a:prstGeom prst="rect">
            <a:avLst/>
          </a:prstGeom>
          <a:noFill/>
        </p:spPr>
      </p:pic>
      <p:sp>
        <p:nvSpPr>
          <p:cNvPr id="3" name="TextBox 2"/>
          <p:cNvSpPr txBox="1"/>
          <p:nvPr/>
        </p:nvSpPr>
        <p:spPr>
          <a:xfrm>
            <a:off x="3124200" y="29029"/>
            <a:ext cx="2329740" cy="400110"/>
          </a:xfrm>
          <a:prstGeom prst="rect">
            <a:avLst/>
          </a:prstGeom>
          <a:noFill/>
        </p:spPr>
        <p:txBody>
          <a:bodyPr wrap="none" rtlCol="0">
            <a:spAutoFit/>
          </a:bodyPr>
          <a:lstStyle/>
          <a:p>
            <a:r>
              <a:rPr lang="en-US" dirty="0"/>
              <a:t>1000’s to 10,000’s</a:t>
            </a:r>
          </a:p>
        </p:txBody>
      </p:sp>
    </p:spTree>
    <p:extLst>
      <p:ext uri="{BB962C8B-B14F-4D97-AF65-F5344CB8AC3E}">
        <p14:creationId xmlns:p14="http://schemas.microsoft.com/office/powerpoint/2010/main" val="329392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86C3866-9EA6-46C6-AC51-5735A3D33C48}" type="slidenum">
              <a:rPr lang="en-US" smtClean="0"/>
              <a:pPr/>
              <a:t>7</a:t>
            </a:fld>
            <a:endParaRPr lang="en-US"/>
          </a:p>
        </p:txBody>
      </p:sp>
      <p:pic>
        <p:nvPicPr>
          <p:cNvPr id="297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42542"/>
            <a:ext cx="8131235" cy="5610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9" y="107950"/>
            <a:ext cx="587778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13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E0EDE6-C5FC-41EE-9DEE-3073AAB6F71F}" type="slidenum">
              <a:rPr lang="en-US" smtClean="0"/>
              <a:pPr/>
              <a:t>8</a:t>
            </a:fld>
            <a:endParaRPr lang="en-US"/>
          </a:p>
        </p:txBody>
      </p:sp>
      <p:pic>
        <p:nvPicPr>
          <p:cNvPr id="296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157163"/>
            <a:ext cx="8448675" cy="654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a:extLst>
              <a:ext uri="{FF2B5EF4-FFF2-40B4-BE49-F238E27FC236}">
                <a16:creationId xmlns:a16="http://schemas.microsoft.com/office/drawing/2014/main" id="{5003E504-A94F-414B-93C7-1BD45A7EBFD0}"/>
              </a:ext>
            </a:extLst>
          </p:cNvPr>
          <p:cNvCxnSpPr/>
          <p:nvPr/>
        </p:nvCxnSpPr>
        <p:spPr bwMode="auto">
          <a:xfrm flipV="1">
            <a:off x="3124200" y="228600"/>
            <a:ext cx="0" cy="579120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761A90AD-2E33-463F-A50F-90407DE4E6EA}"/>
              </a:ext>
            </a:extLst>
          </p:cNvPr>
          <p:cNvCxnSpPr/>
          <p:nvPr/>
        </p:nvCxnSpPr>
        <p:spPr bwMode="auto">
          <a:xfrm flipV="1">
            <a:off x="6019800" y="228600"/>
            <a:ext cx="0" cy="579120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049CDBD0-5BD2-459A-AA8B-CBAD36659D6E}"/>
              </a:ext>
            </a:extLst>
          </p:cNvPr>
          <p:cNvCxnSpPr/>
          <p:nvPr/>
        </p:nvCxnSpPr>
        <p:spPr bwMode="auto">
          <a:xfrm>
            <a:off x="3124200" y="5943600"/>
            <a:ext cx="2895600" cy="0"/>
          </a:xfrm>
          <a:prstGeom prst="straightConnector1">
            <a:avLst/>
          </a:prstGeom>
          <a:solidFill>
            <a:schemeClr val="accent1"/>
          </a:solidFill>
          <a:ln w="28575" cap="flat" cmpd="sng" algn="ctr">
            <a:solidFill>
              <a:srgbClr val="FF0000"/>
            </a:solidFill>
            <a:prstDash val="solid"/>
            <a:round/>
            <a:headEnd type="triangle" w="lg" len="lg"/>
            <a:tailEnd type="triangle" w="lg" len="lg"/>
          </a:ln>
          <a:effectLst/>
        </p:spPr>
      </p:cxnSp>
      <p:sp>
        <p:nvSpPr>
          <p:cNvPr id="8" name="TextBox 7">
            <a:extLst>
              <a:ext uri="{FF2B5EF4-FFF2-40B4-BE49-F238E27FC236}">
                <a16:creationId xmlns:a16="http://schemas.microsoft.com/office/drawing/2014/main" id="{0E6BB2B2-C470-417B-821A-EB5B4B021C91}"/>
              </a:ext>
            </a:extLst>
          </p:cNvPr>
          <p:cNvSpPr txBox="1"/>
          <p:nvPr/>
        </p:nvSpPr>
        <p:spPr>
          <a:xfrm>
            <a:off x="3619655" y="5619690"/>
            <a:ext cx="1904689" cy="400110"/>
          </a:xfrm>
          <a:prstGeom prst="rect">
            <a:avLst/>
          </a:prstGeom>
          <a:noFill/>
        </p:spPr>
        <p:txBody>
          <a:bodyPr wrap="none" rtlCol="0">
            <a:spAutoFit/>
          </a:bodyPr>
          <a:lstStyle/>
          <a:p>
            <a:r>
              <a:rPr lang="en-US" dirty="0"/>
              <a:t>% crystallinity</a:t>
            </a:r>
          </a:p>
        </p:txBody>
      </p:sp>
    </p:spTree>
    <p:extLst>
      <p:ext uri="{BB962C8B-B14F-4D97-AF65-F5344CB8AC3E}">
        <p14:creationId xmlns:p14="http://schemas.microsoft.com/office/powerpoint/2010/main" val="389237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764667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0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1334"/>
            <a:ext cx="3310759"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016"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b="59864"/>
          <a:stretch/>
        </p:blipFill>
        <p:spPr bwMode="auto">
          <a:xfrm>
            <a:off x="1676400" y="2209800"/>
            <a:ext cx="2549666" cy="148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017"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t="62925"/>
          <a:stretch/>
        </p:blipFill>
        <p:spPr bwMode="auto">
          <a:xfrm>
            <a:off x="1676400" y="4220155"/>
            <a:ext cx="2573505" cy="138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B567CE6B-50D9-4816-8236-327E62DAA17C}"/>
              </a:ext>
            </a:extLst>
          </p:cNvPr>
          <p:cNvSpPr txBox="1"/>
          <p:nvPr/>
        </p:nvSpPr>
        <p:spPr>
          <a:xfrm>
            <a:off x="5029200" y="2950836"/>
            <a:ext cx="668773" cy="400110"/>
          </a:xfrm>
          <a:prstGeom prst="rect">
            <a:avLst/>
          </a:prstGeom>
          <a:noFill/>
        </p:spPr>
        <p:txBody>
          <a:bodyPr wrap="none" rtlCol="0">
            <a:spAutoFit/>
          </a:bodyPr>
          <a:lstStyle/>
          <a:p>
            <a:r>
              <a:rPr lang="en-US" dirty="0"/>
              <a:t>Cis-</a:t>
            </a:r>
          </a:p>
        </p:txBody>
      </p:sp>
      <p:sp>
        <p:nvSpPr>
          <p:cNvPr id="11" name="TextBox 10">
            <a:extLst>
              <a:ext uri="{FF2B5EF4-FFF2-40B4-BE49-F238E27FC236}">
                <a16:creationId xmlns:a16="http://schemas.microsoft.com/office/drawing/2014/main" id="{196A7D3A-2675-4724-B073-9FE0073FEA35}"/>
              </a:ext>
            </a:extLst>
          </p:cNvPr>
          <p:cNvSpPr txBox="1"/>
          <p:nvPr/>
        </p:nvSpPr>
        <p:spPr>
          <a:xfrm>
            <a:off x="5029200" y="4711016"/>
            <a:ext cx="954364" cy="400110"/>
          </a:xfrm>
          <a:prstGeom prst="rect">
            <a:avLst/>
          </a:prstGeom>
          <a:noFill/>
        </p:spPr>
        <p:txBody>
          <a:bodyPr wrap="none" rtlCol="0">
            <a:spAutoFit/>
          </a:bodyPr>
          <a:lstStyle/>
          <a:p>
            <a:r>
              <a:rPr lang="en-US" dirty="0"/>
              <a:t>Trans-</a:t>
            </a:r>
          </a:p>
        </p:txBody>
      </p:sp>
    </p:spTree>
    <p:extLst>
      <p:ext uri="{BB962C8B-B14F-4D97-AF65-F5344CB8AC3E}">
        <p14:creationId xmlns:p14="http://schemas.microsoft.com/office/powerpoint/2010/main" val="4954140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0A42B38915AC4EBAF791562DC92B4E" ma:contentTypeVersion="12" ma:contentTypeDescription="Create a new document." ma:contentTypeScope="" ma:versionID="4940a5bbaa78008d3a998d5d5aca4007">
  <xsd:schema xmlns:xsd="http://www.w3.org/2001/XMLSchema" xmlns:xs="http://www.w3.org/2001/XMLSchema" xmlns:p="http://schemas.microsoft.com/office/2006/metadata/properties" xmlns:ns2="5bbddf2c-15bd-4cee-88ee-4bb358fdb5d4" xmlns:ns3="0ffa7682-a752-4ec2-9b00-944c9a00bbe9" targetNamespace="http://schemas.microsoft.com/office/2006/metadata/properties" ma:root="true" ma:fieldsID="4658b3216de9186052934391234322c9" ns2:_="" ns3:_="">
    <xsd:import namespace="5bbddf2c-15bd-4cee-88ee-4bb358fdb5d4"/>
    <xsd:import namespace="0ffa7682-a752-4ec2-9b00-944c9a00bb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ddf2c-15bd-4cee-88ee-4bb358fdb5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86477d7-ad29-47e7-b319-eaa6f194967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fa7682-a752-4ec2-9b00-944c9a00bbe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f3b23a9-39ee-43d8-8bbd-bfe89c769496}" ma:internalName="TaxCatchAll" ma:showField="CatchAllData" ma:web="0ffa7682-a752-4ec2-9b00-944c9a00b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98DC15-748A-4CCB-B5E7-6AE749F12884}"/>
</file>

<file path=customXml/itemProps2.xml><?xml version="1.0" encoding="utf-8"?>
<ds:datastoreItem xmlns:ds="http://schemas.openxmlformats.org/officeDocument/2006/customXml" ds:itemID="{BE479BFF-FC9A-4761-A441-9BA02C2C7191}"/>
</file>

<file path=docProps/app.xml><?xml version="1.0" encoding="utf-8"?>
<Properties xmlns="http://schemas.openxmlformats.org/officeDocument/2006/extended-properties" xmlns:vt="http://schemas.openxmlformats.org/officeDocument/2006/docPropsVTypes">
  <TotalTime>5255</TotalTime>
  <Words>557</Words>
  <Application>Microsoft Office PowerPoint</Application>
  <PresentationFormat>On-screen Show (4:3)</PresentationFormat>
  <Paragraphs>92</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Default Design</vt:lpstr>
      <vt:lpstr>PowerPoint Presentation</vt:lpstr>
      <vt:lpstr>c04f01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 Legaspi</dc:creator>
  <cp:lastModifiedBy>Sean Corcoran</cp:lastModifiedBy>
  <cp:revision>185</cp:revision>
  <cp:lastPrinted>2020-12-02T15:12:04Z</cp:lastPrinted>
  <dcterms:created xsi:type="dcterms:W3CDTF">2007-11-09T19:08:25Z</dcterms:created>
  <dcterms:modified xsi:type="dcterms:W3CDTF">2020-12-03T17:07:21Z</dcterms:modified>
</cp:coreProperties>
</file>