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01" r:id="rId5"/>
    <p:sldId id="384" r:id="rId6"/>
    <p:sldId id="257" r:id="rId7"/>
    <p:sldId id="385" r:id="rId8"/>
    <p:sldId id="258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122" d="100"/>
          <a:sy n="122" d="100"/>
        </p:scale>
        <p:origin x="96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A5B9AE7E-7ACD-409F-973D-0C2057B17D7F}"/>
    <pc:docChg chg="delSld">
      <pc:chgData name="Corcoran, Sean" userId="3f12d0a3-3c97-4340-8007-c8fe7e07551f" providerId="ADAL" clId="{A5B9AE7E-7ACD-409F-973D-0C2057B17D7F}" dt="2025-01-16T15:12:33.189" v="1" actId="47"/>
      <pc:docMkLst>
        <pc:docMk/>
      </pc:docMkLst>
      <pc:sldChg chg="del">
        <pc:chgData name="Corcoran, Sean" userId="3f12d0a3-3c97-4340-8007-c8fe7e07551f" providerId="ADAL" clId="{A5B9AE7E-7ACD-409F-973D-0C2057B17D7F}" dt="2025-01-16T15:12:23.395" v="0" actId="47"/>
        <pc:sldMkLst>
          <pc:docMk/>
          <pc:sldMk cId="0" sldId="328"/>
        </pc:sldMkLst>
      </pc:sldChg>
      <pc:sldChg chg="del">
        <pc:chgData name="Corcoran, Sean" userId="3f12d0a3-3c97-4340-8007-c8fe7e07551f" providerId="ADAL" clId="{A5B9AE7E-7ACD-409F-973D-0C2057B17D7F}" dt="2025-01-16T15:12:23.395" v="0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A5B9AE7E-7ACD-409F-973D-0C2057B17D7F}" dt="2025-01-16T15:12:33.189" v="1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A5B9AE7E-7ACD-409F-973D-0C2057B17D7F}" dt="2025-01-16T15:12:33.189" v="1" actId="47"/>
        <pc:sldMkLst>
          <pc:docMk/>
          <pc:sldMk cId="1423323001" sldId="4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bottom</a:t>
            </a:r>
            <a:r>
              <a:rPr lang="en-US" baseline="0" dirty="0"/>
              <a:t> front corner atom of first unit cell and show how this is only 1/8 of an atom as the rest of the unit cells are added one by one.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APF</a:t>
            </a:r>
            <a:r>
              <a:rPr lang="en-US" baseline="0" dirty="0"/>
              <a:t> and </a:t>
            </a:r>
            <a:r>
              <a:rPr lang="en-US" baseline="0" dirty="0" err="1"/>
              <a:t>lattace</a:t>
            </a:r>
            <a:r>
              <a:rPr lang="en-US" baseline="0" dirty="0"/>
              <a:t> parameter relationship given on slide.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Counts the number of atoms.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derive these.  This</a:t>
            </a:r>
            <a:r>
              <a:rPr lang="en-US" baseline="0" dirty="0"/>
              <a:t> is homework.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Crystal Structures of Common Metals</a:t>
            </a:r>
          </a:p>
        </p:txBody>
      </p:sp>
      <p:pic>
        <p:nvPicPr>
          <p:cNvPr id="68610" name="Picture 2" descr="c03t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82600" y="1919638"/>
            <a:ext cx="8178799" cy="3905376"/>
          </a:xfrm>
          <a:prstGeom prst="rect">
            <a:avLst/>
          </a:prstGeom>
          <a:noFill/>
        </p:spPr>
      </p:pic>
      <p:sp>
        <p:nvSpPr>
          <p:cNvPr id="686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c03tf01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AD80A1E-72E0-3165-77D7-7C1373A0337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60960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Crystal Structure = Lattice + atoms</a:t>
            </a:r>
          </a:p>
        </p:txBody>
      </p:sp>
    </p:spTree>
    <p:extLst>
      <p:ext uri="{BB962C8B-B14F-4D97-AF65-F5344CB8AC3E}">
        <p14:creationId xmlns:p14="http://schemas.microsoft.com/office/powerpoint/2010/main" val="27302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66" y="304696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99" y="304696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8" t="27564" b="790"/>
          <a:stretch/>
        </p:blipFill>
        <p:spPr bwMode="auto">
          <a:xfrm>
            <a:off x="298023" y="2743200"/>
            <a:ext cx="3299602" cy="349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67" y="1390615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00" y="1390615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68" y="3521804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73" y="1843459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76" y="352180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81" y="1843458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27863B5B-EC73-4EFD-B599-B225491FA7C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Face-centered cubic (FCC) crystal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11DC4-0D88-38A8-AC17-86CA31D280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64286"/>
            <a:ext cx="2437044" cy="217672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FEB47A0-E1F7-5C81-D231-063A8839C0B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4633" y="6108605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Space Filling Model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E0F627-FC68-6125-F3E5-EAABE790BC1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6108604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Cut Sphere Model</a:t>
            </a:r>
          </a:p>
        </p:txBody>
      </p:sp>
    </p:spTree>
    <p:extLst>
      <p:ext uri="{BB962C8B-B14F-4D97-AF65-F5344CB8AC3E}">
        <p14:creationId xmlns:p14="http://schemas.microsoft.com/office/powerpoint/2010/main" val="13528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03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t="40741"/>
          <a:stretch/>
        </p:blipFill>
        <p:spPr bwMode="auto">
          <a:xfrm>
            <a:off x="609600" y="3881986"/>
            <a:ext cx="3505200" cy="289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Face-centered cubic (FCC) crystal structure</a:t>
            </a:r>
          </a:p>
        </p:txBody>
      </p:sp>
      <p:sp>
        <p:nvSpPr>
          <p:cNvPr id="30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c03f01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012163" y="4873690"/>
            <a:ext cx="30235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/>
              <a:t>APF</a:t>
            </a:r>
            <a:r>
              <a:rPr lang="en-US" sz="2800" dirty="0"/>
              <a:t> = 0.74</a:t>
            </a:r>
          </a:p>
          <a:p>
            <a:r>
              <a:rPr lang="en-US" sz="2800" dirty="0"/>
              <a:t>4 atoms/(unit cell)</a:t>
            </a:r>
          </a:p>
        </p:txBody>
      </p:sp>
      <p:pic>
        <p:nvPicPr>
          <p:cNvPr id="2058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8363" y="5788090"/>
            <a:ext cx="2247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4D5137-0E06-4872-AAAF-9FE4F3B48B7D}"/>
              </a:ext>
            </a:extLst>
          </p:cNvPr>
          <p:cNvSpPr txBox="1">
            <a:spLocks/>
          </p:cNvSpPr>
          <p:nvPr/>
        </p:nvSpPr>
        <p:spPr bwMode="auto">
          <a:xfrm>
            <a:off x="3097763" y="4114800"/>
            <a:ext cx="601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Close-Packed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24D7C-5729-7429-77E6-834DF4F0E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40433"/>
            <a:ext cx="7391400" cy="2988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46A1D-C05B-1E97-0117-6BDB68F8152A}"/>
              </a:ext>
            </a:extLst>
          </p:cNvPr>
          <p:cNvSpPr txBox="1"/>
          <p:nvPr/>
        </p:nvSpPr>
        <p:spPr>
          <a:xfrm>
            <a:off x="762000" y="2924145"/>
            <a:ext cx="815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(a) </a:t>
            </a:r>
            <a:r>
              <a:rPr lang="en-US" b="1" i="0" dirty="0">
                <a:effectLst/>
                <a:latin typeface="system-ui"/>
              </a:rPr>
              <a:t>space-filled model</a:t>
            </a:r>
            <a:r>
              <a:rPr lang="en-US" b="0" i="0" dirty="0">
                <a:effectLst/>
                <a:latin typeface="system-ui"/>
              </a:rPr>
              <a:t>, (b) </a:t>
            </a:r>
            <a:r>
              <a:rPr lang="en-US" b="1" i="0" dirty="0">
                <a:effectLst/>
                <a:latin typeface="system-ui"/>
              </a:rPr>
              <a:t>cut-sphere model</a:t>
            </a:r>
            <a:r>
              <a:rPr lang="en-US" b="0" i="0" dirty="0">
                <a:effectLst/>
                <a:latin typeface="system-ui"/>
              </a:rPr>
              <a:t>, and (c) </a:t>
            </a:r>
            <a:r>
              <a:rPr lang="en-US" b="1" i="0" dirty="0">
                <a:effectLst/>
                <a:latin typeface="system-ui"/>
              </a:rPr>
              <a:t>exploded-view model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3"/>
            <a:ext cx="8229600" cy="792162"/>
          </a:xfrm>
        </p:spPr>
        <p:txBody>
          <a:bodyPr/>
          <a:lstStyle/>
          <a:p>
            <a:r>
              <a:rPr lang="en-US" sz="3200" dirty="0"/>
              <a:t>Body Centered Cubic (BCC)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811" y="784606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Non close-packed structure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5" t="26052"/>
          <a:stretch/>
        </p:blipFill>
        <p:spPr bwMode="auto">
          <a:xfrm>
            <a:off x="308811" y="1770156"/>
            <a:ext cx="3633537" cy="401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6" y="3262961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37" y="3262961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48" y="1449246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969" y="1449246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4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689" y="0"/>
            <a:ext cx="77812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Body-centered cubic (BCC) crystal structure</a:t>
            </a:r>
          </a:p>
        </p:txBody>
      </p:sp>
      <p:sp>
        <p:nvSpPr>
          <p:cNvPr id="410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c03f02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26148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APF</a:t>
            </a:r>
            <a:r>
              <a:rPr lang="en-US" sz="2400" dirty="0"/>
              <a:t> = 0.68</a:t>
            </a:r>
          </a:p>
          <a:p>
            <a:r>
              <a:rPr lang="en-US" sz="2400" dirty="0"/>
              <a:t>2 atoms/(unit cell)</a:t>
            </a:r>
          </a:p>
        </p:txBody>
      </p:sp>
      <p:pic>
        <p:nvPicPr>
          <p:cNvPr id="1587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05400"/>
            <a:ext cx="1220269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3929C-ADF2-8148-4D63-F11B218FB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981075"/>
            <a:ext cx="2614818" cy="231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03A36-87EF-EC6D-6DAA-8CE5297F7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618" y="856891"/>
            <a:ext cx="6096851" cy="25721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2163F-B9BE-45EB-BC90-D1FC29F927BB}">
  <ds:schemaRefs>
    <ds:schemaRef ds:uri="http://schemas.microsoft.com/office/2006/metadata/properties"/>
    <ds:schemaRef ds:uri="http://schemas.microsoft.com/office/infopath/2007/PartnerControls"/>
    <ds:schemaRef ds:uri="0ffa7682-a752-4ec2-9b00-944c9a00bbe9"/>
    <ds:schemaRef ds:uri="5bbddf2c-15bd-4cee-88ee-4bb358fdb5d4"/>
  </ds:schemaRefs>
</ds:datastoreItem>
</file>

<file path=customXml/itemProps2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BAFD1-CF4D-4FEA-80EB-753B6C282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148</Words>
  <Application>Microsoft Office PowerPoint</Application>
  <PresentationFormat>On-screen Show (4:3)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system-ui</vt:lpstr>
      <vt:lpstr>Default Design</vt:lpstr>
      <vt:lpstr>c03tf01</vt:lpstr>
      <vt:lpstr>PowerPoint Presentation</vt:lpstr>
      <vt:lpstr>c03f01</vt:lpstr>
      <vt:lpstr>Body Centered Cubic (BCC)</vt:lpstr>
      <vt:lpstr>c03f02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13</cp:revision>
  <dcterms:created xsi:type="dcterms:W3CDTF">2020-05-20T16:59:48Z</dcterms:created>
  <dcterms:modified xsi:type="dcterms:W3CDTF">2025-01-16T15:12:33Z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