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415" r:id="rId4"/>
    <p:sldId id="413" r:id="rId5"/>
    <p:sldId id="416" r:id="rId6"/>
    <p:sldId id="414" r:id="rId7"/>
    <p:sldId id="420" r:id="rId8"/>
    <p:sldId id="276" r:id="rId9"/>
    <p:sldId id="326" r:id="rId10"/>
    <p:sldId id="339" r:id="rId11"/>
    <p:sldId id="261" r:id="rId12"/>
    <p:sldId id="262" r:id="rId13"/>
    <p:sldId id="338" r:id="rId14"/>
    <p:sldId id="263" r:id="rId15"/>
    <p:sldId id="264" r:id="rId16"/>
    <p:sldId id="265" r:id="rId17"/>
    <p:sldId id="272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2B2B8-F518-41F5-9B7E-E69A4651B305}" v="1" dt="2025-01-15T21:25:5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100" d="100"/>
          <a:sy n="100" d="100"/>
        </p:scale>
        <p:origin x="2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8192B2B8-F518-41F5-9B7E-E69A4651B305}"/>
    <pc:docChg chg="addSld delSld modSld">
      <pc:chgData name="Corcoran, Sean" userId="3f12d0a3-3c97-4340-8007-c8fe7e07551f" providerId="ADAL" clId="{8192B2B8-F518-41F5-9B7E-E69A4651B305}" dt="2025-01-15T21:26:06.961" v="1" actId="47"/>
      <pc:docMkLst>
        <pc:docMk/>
      </pc:docMkLst>
      <pc:sldChg chg="del">
        <pc:chgData name="Corcoran, Sean" userId="3f12d0a3-3c97-4340-8007-c8fe7e07551f" providerId="ADAL" clId="{8192B2B8-F518-41F5-9B7E-E69A4651B305}" dt="2025-01-15T21:26:06.961" v="1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8192B2B8-F518-41F5-9B7E-E69A4651B305}" dt="2025-01-15T21:26:06.961" v="1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8192B2B8-F518-41F5-9B7E-E69A4651B305}" dt="2025-01-15T21:26:06.961" v="1" actId="47"/>
        <pc:sldMkLst>
          <pc:docMk/>
          <pc:sldMk cId="2093982636" sldId="412"/>
        </pc:sldMkLst>
      </pc:sldChg>
      <pc:sldChg chg="add">
        <pc:chgData name="Corcoran, Sean" userId="3f12d0a3-3c97-4340-8007-c8fe7e07551f" providerId="ADAL" clId="{8192B2B8-F518-41F5-9B7E-E69A4651B305}" dt="2025-01-15T21:25:59.468" v="0"/>
        <pc:sldMkLst>
          <pc:docMk/>
          <pc:sldMk cId="4140278716" sldId="413"/>
        </pc:sldMkLst>
      </pc:sldChg>
      <pc:sldChg chg="add">
        <pc:chgData name="Corcoran, Sean" userId="3f12d0a3-3c97-4340-8007-c8fe7e07551f" providerId="ADAL" clId="{8192B2B8-F518-41F5-9B7E-E69A4651B305}" dt="2025-01-15T21:25:59.468" v="0"/>
        <pc:sldMkLst>
          <pc:docMk/>
          <pc:sldMk cId="2700213458" sldId="414"/>
        </pc:sldMkLst>
      </pc:sldChg>
      <pc:sldChg chg="add">
        <pc:chgData name="Corcoran, Sean" userId="3f12d0a3-3c97-4340-8007-c8fe7e07551f" providerId="ADAL" clId="{8192B2B8-F518-41F5-9B7E-E69A4651B305}" dt="2025-01-15T21:25:59.468" v="0"/>
        <pc:sldMkLst>
          <pc:docMk/>
          <pc:sldMk cId="3421443993" sldId="415"/>
        </pc:sldMkLst>
      </pc:sldChg>
      <pc:sldChg chg="add">
        <pc:chgData name="Corcoran, Sean" userId="3f12d0a3-3c97-4340-8007-c8fe7e07551f" providerId="ADAL" clId="{8192B2B8-F518-41F5-9B7E-E69A4651B305}" dt="2025-01-15T21:25:59.468" v="0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8192B2B8-F518-41F5-9B7E-E69A4651B305}" dt="2025-01-15T21:26:06.961" v="1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8192B2B8-F518-41F5-9B7E-E69A4651B305}" dt="2025-01-15T21:26:06.961" v="1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8192B2B8-F518-41F5-9B7E-E69A4651B305}" dt="2025-01-15T21:26:06.961" v="1" actId="47"/>
        <pc:sldMkLst>
          <pc:docMk/>
          <pc:sldMk cId="3588907942" sldId="4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773" r="52513" b="21052"/>
          <a:stretch/>
        </p:blipFill>
        <p:spPr>
          <a:xfrm>
            <a:off x="227450" y="1066799"/>
            <a:ext cx="3353950" cy="3971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450" y="304800"/>
            <a:ext cx="892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Sketch the atom placement on the (100) plane for FCC</a:t>
            </a:r>
          </a:p>
        </p:txBody>
      </p:sp>
    </p:spTree>
    <p:extLst>
      <p:ext uri="{BB962C8B-B14F-4D97-AF65-F5344CB8AC3E}">
        <p14:creationId xmlns:p14="http://schemas.microsoft.com/office/powerpoint/2010/main" val="34214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03f0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35650" y="884238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3.6  </a:t>
            </a:r>
          </a:p>
          <a:p>
            <a:r>
              <a:rPr lang="en-US" sz="2400" b="1">
                <a:solidFill>
                  <a:srgbClr val="272727"/>
                </a:solidFill>
              </a:rPr>
              <a:t>CsCl structure</a:t>
            </a:r>
          </a:p>
        </p:txBody>
      </p:sp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c03f06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867400" y="2362200"/>
            <a:ext cx="9810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CN</a:t>
            </a:r>
            <a:r>
              <a:rPr lang="en-US"/>
              <a:t> = 8</a:t>
            </a:r>
          </a:p>
          <a:p>
            <a:endParaRPr lang="en-US"/>
          </a:p>
          <a:p>
            <a:r>
              <a:rPr lang="en-US"/>
              <a:t>CsBr</a:t>
            </a:r>
          </a:p>
          <a:p>
            <a:r>
              <a:rPr lang="en-US"/>
              <a:t>AgZn</a:t>
            </a:r>
          </a:p>
          <a:p>
            <a:r>
              <a:rPr lang="en-US"/>
              <a:t>BeCu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c03f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762000"/>
            <a:ext cx="2574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3.16</a:t>
            </a:r>
          </a:p>
          <a:p>
            <a:r>
              <a:rPr lang="en-US" sz="2400" b="1">
                <a:solidFill>
                  <a:srgbClr val="272727"/>
                </a:solidFill>
              </a:rPr>
              <a:t>Diamond cubic </a:t>
            </a:r>
          </a:p>
          <a:p>
            <a:r>
              <a:rPr lang="en-US" sz="2400" b="1">
                <a:solidFill>
                  <a:srgbClr val="272727"/>
                </a:solidFill>
              </a:rPr>
              <a:t>crystal structure</a:t>
            </a:r>
          </a:p>
        </p:txBody>
      </p:sp>
      <p:sp>
        <p:nvSpPr>
          <p:cNvPr id="167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c03f16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6156325" y="2297113"/>
            <a:ext cx="1581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 (diamond)</a:t>
            </a:r>
          </a:p>
          <a:p>
            <a:r>
              <a:rPr lang="en-US"/>
              <a:t>Ge</a:t>
            </a:r>
          </a:p>
          <a:p>
            <a:r>
              <a:rPr lang="en-US"/>
              <a:t>Si</a:t>
            </a:r>
          </a:p>
          <a:p>
            <a:r>
              <a:rPr lang="en-US"/>
              <a:t>Sn (&lt;13.2</a:t>
            </a:r>
            <a:r>
              <a:rPr lang="en-US">
                <a:cs typeface="Arial" charset="0"/>
              </a:rPr>
              <a:t>°)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3f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655638"/>
            <a:ext cx="2165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3.7</a:t>
            </a:r>
          </a:p>
          <a:p>
            <a:r>
              <a:rPr lang="en-US" sz="2400" b="1">
                <a:solidFill>
                  <a:srgbClr val="272727"/>
                </a:solidFill>
              </a:rPr>
              <a:t>Zinc blende</a:t>
            </a:r>
          </a:p>
          <a:p>
            <a:r>
              <a:rPr lang="en-US" sz="2400" b="1">
                <a:solidFill>
                  <a:srgbClr val="272727"/>
                </a:solidFill>
              </a:rPr>
              <a:t>ZnS structure</a:t>
            </a:r>
          </a:p>
          <a:p>
            <a:endParaRPr lang="en-US" sz="2400" b="1">
              <a:solidFill>
                <a:srgbClr val="272727"/>
              </a:solidFill>
            </a:endParaRPr>
          </a:p>
        </p:txBody>
      </p:sp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c03f07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9800" y="2209800"/>
            <a:ext cx="981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CN</a:t>
            </a:r>
            <a:r>
              <a:rPr lang="en-US"/>
              <a:t> = 4</a:t>
            </a:r>
          </a:p>
          <a:p>
            <a:endParaRPr lang="en-US"/>
          </a:p>
          <a:p>
            <a:r>
              <a:rPr lang="en-US"/>
              <a:t>CdS</a:t>
            </a:r>
          </a:p>
          <a:p>
            <a:r>
              <a:rPr lang="en-US"/>
              <a:t>ZnTe</a:t>
            </a:r>
          </a:p>
          <a:p>
            <a:r>
              <a:rPr lang="en-US"/>
              <a:t>SiC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3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8600"/>
            <a:ext cx="49577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446088"/>
            <a:ext cx="2438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3.8 </a:t>
            </a:r>
          </a:p>
          <a:p>
            <a:r>
              <a:rPr lang="en-US" sz="2400" b="1">
                <a:solidFill>
                  <a:srgbClr val="272727"/>
                </a:solidFill>
              </a:rPr>
              <a:t>Fluorite</a:t>
            </a:r>
          </a:p>
          <a:p>
            <a:r>
              <a:rPr lang="en-US" sz="2400" b="1">
                <a:solidFill>
                  <a:srgbClr val="272727"/>
                </a:solidFill>
              </a:rPr>
              <a:t>CaF</a:t>
            </a:r>
            <a:r>
              <a:rPr lang="en-US" sz="2400" b="1" baseline="-25000">
                <a:solidFill>
                  <a:srgbClr val="272727"/>
                </a:solidFill>
              </a:rPr>
              <a:t>2 </a:t>
            </a:r>
            <a:r>
              <a:rPr lang="en-US" sz="2400" b="1">
                <a:solidFill>
                  <a:srgbClr val="272727"/>
                </a:solidFill>
              </a:rPr>
              <a:t>structure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c03f08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384925" y="2108200"/>
            <a:ext cx="2262188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i="1"/>
              <a:t>CN</a:t>
            </a:r>
            <a:r>
              <a:rPr lang="en-US"/>
              <a:t> = 8 (for cation)</a:t>
            </a:r>
          </a:p>
          <a:p>
            <a:pPr>
              <a:lnSpc>
                <a:spcPct val="115000"/>
              </a:lnSpc>
            </a:pPr>
            <a:endParaRPr lang="en-US"/>
          </a:p>
          <a:p>
            <a:pPr>
              <a:lnSpc>
                <a:spcPct val="115000"/>
              </a:lnSpc>
            </a:pPr>
            <a:r>
              <a:rPr lang="en-US"/>
              <a:t>ZrO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r>
              <a:rPr lang="en-US"/>
              <a:t>UO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r>
              <a:rPr lang="en-US"/>
              <a:t>PuO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r>
              <a:rPr lang="en-US"/>
              <a:t>ThO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03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8600"/>
            <a:ext cx="44227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5000" y="990600"/>
            <a:ext cx="2930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3.9  </a:t>
            </a:r>
          </a:p>
          <a:p>
            <a:r>
              <a:rPr lang="en-US" sz="2400" b="1">
                <a:solidFill>
                  <a:srgbClr val="272727"/>
                </a:solidFill>
              </a:rPr>
              <a:t>Perovskite</a:t>
            </a:r>
          </a:p>
          <a:p>
            <a:r>
              <a:rPr lang="en-US" sz="2400" b="1">
                <a:solidFill>
                  <a:srgbClr val="272727"/>
                </a:solidFill>
              </a:rPr>
              <a:t>BaTiO</a:t>
            </a:r>
            <a:r>
              <a:rPr lang="en-US" sz="2400" b="1" baseline="-25000">
                <a:solidFill>
                  <a:srgbClr val="272727"/>
                </a:solidFill>
              </a:rPr>
              <a:t>3</a:t>
            </a:r>
            <a:r>
              <a:rPr lang="en-US" sz="2400" b="1">
                <a:solidFill>
                  <a:srgbClr val="272727"/>
                </a:solidFill>
              </a:rPr>
              <a:t> structure</a:t>
            </a:r>
          </a:p>
        </p:txBody>
      </p:sp>
      <p:sp>
        <p:nvSpPr>
          <p:cNvPr id="112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c03f09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75325" y="2705100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SrZrO</a:t>
            </a:r>
            <a:r>
              <a:rPr lang="en-US" sz="2400" baseline="-25000"/>
              <a:t>3</a:t>
            </a:r>
          </a:p>
          <a:p>
            <a:pPr>
              <a:lnSpc>
                <a:spcPct val="120000"/>
              </a:lnSpc>
            </a:pPr>
            <a:r>
              <a:rPr lang="en-US"/>
              <a:t>SrSnO</a:t>
            </a:r>
            <a:r>
              <a:rPr lang="en-US" sz="2400" baseline="-25000"/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03f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762000"/>
            <a:ext cx="2574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/>
              <a:t>Fig. 3.16</a:t>
            </a:r>
          </a:p>
          <a:p>
            <a:r>
              <a:rPr lang="en-US" sz="2400" b="1"/>
              <a:t>Diamond cubic </a:t>
            </a:r>
          </a:p>
          <a:p>
            <a:r>
              <a:rPr lang="en-US" sz="2400" b="1"/>
              <a:t>crystal structure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c03f16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2100263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Forms of carbon: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diamond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graphite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buckyballs, C</a:t>
            </a:r>
            <a:r>
              <a:rPr lang="en-US" sz="2400" baseline="-25000"/>
              <a:t>60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nanotubes</a:t>
            </a:r>
          </a:p>
          <a:p>
            <a:pPr>
              <a:lnSpc>
                <a:spcPct val="120000"/>
              </a:lnSpc>
            </a:pPr>
            <a:endParaRPr lang="en-US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079" t="1754" r="8268" b="19298"/>
          <a:stretch/>
        </p:blipFill>
        <p:spPr>
          <a:xfrm>
            <a:off x="222968" y="1447800"/>
            <a:ext cx="8692432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450" y="304800"/>
            <a:ext cx="892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Sketch the atom placement on the (100) plane for FCC</a:t>
            </a:r>
          </a:p>
        </p:txBody>
      </p:sp>
    </p:spTree>
    <p:extLst>
      <p:ext uri="{BB962C8B-B14F-4D97-AF65-F5344CB8AC3E}">
        <p14:creationId xmlns:p14="http://schemas.microsoft.com/office/powerpoint/2010/main" val="414027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4867"/>
          <a:stretch/>
        </p:blipFill>
        <p:spPr>
          <a:xfrm>
            <a:off x="304800" y="1143000"/>
            <a:ext cx="3886200" cy="4258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23" y="304800"/>
            <a:ext cx="823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Sketch the (110) plane for the BCC structure</a:t>
            </a:r>
          </a:p>
        </p:txBody>
      </p:sp>
    </p:spTree>
    <p:extLst>
      <p:ext uri="{BB962C8B-B14F-4D97-AF65-F5344CB8AC3E}">
        <p14:creationId xmlns:p14="http://schemas.microsoft.com/office/powerpoint/2010/main" val="2652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610600" cy="4258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23" y="304800"/>
            <a:ext cx="823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Sketch the (110) plane for the BCC structure</a:t>
            </a:r>
          </a:p>
        </p:txBody>
      </p:sp>
    </p:spTree>
    <p:extLst>
      <p:ext uri="{BB962C8B-B14F-4D97-AF65-F5344CB8AC3E}">
        <p14:creationId xmlns:p14="http://schemas.microsoft.com/office/powerpoint/2010/main" val="27002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2ECFE-D3B9-BD45-7F47-6D85A965387F}"/>
              </a:ext>
            </a:extLst>
          </p:cNvPr>
          <p:cNvSpPr txBox="1"/>
          <p:nvPr/>
        </p:nvSpPr>
        <p:spPr>
          <a:xfrm>
            <a:off x="1752600" y="1905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23056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03f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3148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62525" y="884238"/>
            <a:ext cx="2754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3.20  Unit cell</a:t>
            </a:r>
          </a:p>
          <a:p>
            <a:r>
              <a:rPr lang="en-US" sz="2400" b="1">
                <a:solidFill>
                  <a:srgbClr val="272727"/>
                </a:solidFill>
              </a:rPr>
              <a:t>(general case)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c03tf06</a:t>
            </a:r>
          </a:p>
        </p:txBody>
      </p:sp>
      <p:pic>
        <p:nvPicPr>
          <p:cNvPr id="226307" name="Picture 3" descr="C:\Users\Sean\Documents\Teaching\Classes\Callister\ch03\images\t02_03_pg47.jpg"/>
          <p:cNvPicPr>
            <a:picLocks noChangeAspect="1" noChangeArrowheads="1"/>
          </p:cNvPicPr>
          <p:nvPr/>
        </p:nvPicPr>
        <p:blipFill>
          <a:blip r:embed="rId2" cstate="print"/>
          <a:srcRect b="51111"/>
          <a:stretch>
            <a:fillRect/>
          </a:stretch>
        </p:blipFill>
        <p:spPr bwMode="auto">
          <a:xfrm>
            <a:off x="533400" y="49400"/>
            <a:ext cx="8168945" cy="673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c03tf06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163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continued ....</a:t>
            </a:r>
          </a:p>
        </p:txBody>
      </p:sp>
      <p:pic>
        <p:nvPicPr>
          <p:cNvPr id="237569" name="Picture 1" descr="C:\Users\Sean\Documents\Teaching\Classes\Callister\ch03\images\t02_03_pg47.jpg"/>
          <p:cNvPicPr>
            <a:picLocks noChangeAspect="1" noChangeArrowheads="1"/>
          </p:cNvPicPr>
          <p:nvPr/>
        </p:nvPicPr>
        <p:blipFill>
          <a:blip r:embed="rId2" cstate="print"/>
          <a:srcRect t="50000"/>
          <a:stretch>
            <a:fillRect/>
          </a:stretch>
        </p:blipFill>
        <p:spPr bwMode="auto">
          <a:xfrm>
            <a:off x="1143000" y="609600"/>
            <a:ext cx="7395252" cy="62332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03f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8609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24600" y="7620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3.5</a:t>
            </a:r>
          </a:p>
          <a:p>
            <a:r>
              <a:rPr lang="en-US" sz="2400" b="1">
                <a:solidFill>
                  <a:srgbClr val="272727"/>
                </a:solidFill>
              </a:rPr>
              <a:t>NaCl structure</a:t>
            </a:r>
          </a:p>
        </p:txBody>
      </p:sp>
      <p:sp>
        <p:nvSpPr>
          <p:cNvPr id="71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c03f05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384925" y="2144713"/>
            <a:ext cx="9810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CN</a:t>
            </a:r>
            <a:r>
              <a:rPr lang="en-US"/>
              <a:t> = 6</a:t>
            </a:r>
          </a:p>
          <a:p>
            <a:endParaRPr lang="en-US"/>
          </a:p>
          <a:p>
            <a:r>
              <a:rPr lang="en-US"/>
              <a:t>MgO</a:t>
            </a:r>
          </a:p>
          <a:p>
            <a:r>
              <a:rPr lang="en-US"/>
              <a:t>FeO</a:t>
            </a:r>
          </a:p>
          <a:p>
            <a:r>
              <a:rPr lang="en-US"/>
              <a:t>TiC</a:t>
            </a:r>
          </a:p>
          <a:p>
            <a:r>
              <a:rPr lang="en-US"/>
              <a:t>ZrC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2FE360-DD53-4971-B121-EFA603416997}"/>
</file>

<file path=customXml/itemProps2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3164C3-0568-4B07-89AB-97D969420DFC}"/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166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c03f20</vt:lpstr>
      <vt:lpstr>c03tf06</vt:lpstr>
      <vt:lpstr>c03tf06</vt:lpstr>
      <vt:lpstr>c03f05</vt:lpstr>
      <vt:lpstr>c03f06</vt:lpstr>
      <vt:lpstr>c03f16</vt:lpstr>
      <vt:lpstr>c03f07</vt:lpstr>
      <vt:lpstr>c03f08</vt:lpstr>
      <vt:lpstr>c03f09</vt:lpstr>
      <vt:lpstr>c03f16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2025-01-15T21:26:10Z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