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handoutMasterIdLst>
    <p:handoutMasterId r:id="rId11"/>
  </p:handoutMasterIdLst>
  <p:sldIdLst>
    <p:sldId id="277" r:id="rId4"/>
    <p:sldId id="352" r:id="rId5"/>
    <p:sldId id="357" r:id="rId6"/>
    <p:sldId id="285" r:id="rId7"/>
    <p:sldId id="279" r:id="rId8"/>
    <p:sldId id="343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3366FF"/>
    <a:srgbClr val="AE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164" autoAdjust="0"/>
  </p:normalViewPr>
  <p:slideViewPr>
    <p:cSldViewPr>
      <p:cViewPr varScale="1">
        <p:scale>
          <a:sx n="30" d="100"/>
          <a:sy n="30" d="100"/>
        </p:scale>
        <p:origin x="116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89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849BC2AB-026C-4319-9517-B5115450A25C}"/>
    <pc:docChg chg="delSld">
      <pc:chgData name="Corcoran, Sean" userId="3f12d0a3-3c97-4340-8007-c8fe7e07551f" providerId="ADAL" clId="{849BC2AB-026C-4319-9517-B5115450A25C}" dt="2025-01-29T00:42:59.043" v="0" actId="47"/>
      <pc:docMkLst>
        <pc:docMk/>
      </pc:docMkLst>
      <pc:sldChg chg="del">
        <pc:chgData name="Corcoran, Sean" userId="3f12d0a3-3c97-4340-8007-c8fe7e07551f" providerId="ADAL" clId="{849BC2AB-026C-4319-9517-B5115450A25C}" dt="2025-01-29T00:42:59.043" v="0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849BC2AB-026C-4319-9517-B5115450A25C}" dt="2025-01-29T00:42:59.043" v="0" actId="47"/>
        <pc:sldMkLst>
          <pc:docMk/>
          <pc:sldMk cId="0" sldId="327"/>
        </pc:sldMkLst>
      </pc:sldChg>
      <pc:sldChg chg="del">
        <pc:chgData name="Corcoran, Sean" userId="3f12d0a3-3c97-4340-8007-c8fe7e07551f" providerId="ADAL" clId="{849BC2AB-026C-4319-9517-B5115450A25C}" dt="2025-01-29T00:42:59.043" v="0" actId="47"/>
        <pc:sldMkLst>
          <pc:docMk/>
          <pc:sldMk cId="0" sldId="329"/>
        </pc:sldMkLst>
      </pc:sldChg>
      <pc:sldChg chg="del">
        <pc:chgData name="Corcoran, Sean" userId="3f12d0a3-3c97-4340-8007-c8fe7e07551f" providerId="ADAL" clId="{849BC2AB-026C-4319-9517-B5115450A25C}" dt="2025-01-29T00:42:59.043" v="0" actId="47"/>
        <pc:sldMkLst>
          <pc:docMk/>
          <pc:sldMk cId="2198078673" sldId="356"/>
        </pc:sldMkLst>
      </pc:sldChg>
      <pc:sldChg chg="del">
        <pc:chgData name="Corcoran, Sean" userId="3f12d0a3-3c97-4340-8007-c8fe7e07551f" providerId="ADAL" clId="{849BC2AB-026C-4319-9517-B5115450A25C}" dt="2025-01-29T00:42:59.043" v="0" actId="47"/>
        <pc:sldMkLst>
          <pc:docMk/>
          <pc:sldMk cId="3334194665" sldId="358"/>
        </pc:sldMkLst>
      </pc:sldChg>
      <pc:sldChg chg="del">
        <pc:chgData name="Corcoran, Sean" userId="3f12d0a3-3c97-4340-8007-c8fe7e07551f" providerId="ADAL" clId="{849BC2AB-026C-4319-9517-B5115450A25C}" dt="2025-01-29T00:42:59.043" v="0" actId="47"/>
        <pc:sldMkLst>
          <pc:docMk/>
          <pc:sldMk cId="1507353024" sldId="359"/>
        </pc:sldMkLst>
      </pc:sldChg>
      <pc:sldChg chg="del">
        <pc:chgData name="Corcoran, Sean" userId="3f12d0a3-3c97-4340-8007-c8fe7e07551f" providerId="ADAL" clId="{849BC2AB-026C-4319-9517-B5115450A25C}" dt="2025-01-29T00:42:59.043" v="0" actId="47"/>
        <pc:sldMkLst>
          <pc:docMk/>
          <pc:sldMk cId="240556338" sldId="360"/>
        </pc:sldMkLst>
      </pc:sldChg>
    </pc:docChg>
  </pc:docChgLst>
  <pc:docChgLst>
    <pc:chgData name="Corcoran, Sean" userId="3f12d0a3-3c97-4340-8007-c8fe7e07551f" providerId="ADAL" clId="{D5470179-4D0B-45B9-B4D8-8DDA332282FD}"/>
    <pc:docChg chg="delSld">
      <pc:chgData name="Corcoran, Sean" userId="3f12d0a3-3c97-4340-8007-c8fe7e07551f" providerId="ADAL" clId="{D5470179-4D0B-45B9-B4D8-8DDA332282FD}" dt="2024-10-24T17:27:53.051" v="0" actId="47"/>
      <pc:docMkLst>
        <pc:docMk/>
      </pc:docMkLst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298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299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1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2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3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7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0" sldId="309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265253586" sldId="344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1006915575" sldId="350"/>
        </pc:sldMkLst>
      </pc:sldChg>
      <pc:sldChg chg="del">
        <pc:chgData name="Corcoran, Sean" userId="3f12d0a3-3c97-4340-8007-c8fe7e07551f" providerId="ADAL" clId="{D5470179-4D0B-45B9-B4D8-8DDA332282FD}" dt="2024-10-24T17:27:53.051" v="0" actId="47"/>
        <pc:sldMkLst>
          <pc:docMk/>
          <pc:sldMk cId="1788891208" sldId="35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F90E-C05B-49F7-A43B-B464C9611E7F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BFCF-C195-444E-A18F-500301992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18.676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1,'-14'0,"-1"0,0 1,1 0,-1 2,1 0,-1 0,1 1,0 1,0 1,9-4,0 1,0 0,0 0,1 0,-1 0,1 1,0 0,0 0,0 0,1 0,-1 1,1-1,0 1,1 0,-1 0,1 0,0 0,0 1,0-1,1 0,0 1,0-1,0 1,1-1,0 2,-2 14,1 1,2-1,0 1,1-1,1 1,5 15,-6-30,0-1,1 1,-1 0,2-1,-1 0,1 0,0 0,0 0,0-1,1 1,0-1,0 0,0 0,1-1,-1 0,1 0,0 0,1-1,-1 0,0 0,1 0,2 0,14 2,0-1,0-1,1-1,-1 0,1-2,-1-1,8-2,41 0,-68 3,1 0,0 0,-1 0,1-1,-1 1,1-1,-1 0,0-1,1 1,-1-1,0 1,0-1,0-1,0 1,0-1,0 0,-1 0,-1 0,1-1,-1 1,0-1,0 0,0 1,0-1,-1 0,1 0,-1 0,0 0,0 0,-1-1,1 1,-1 0,0 0,0-3,0-6,0 0,-1-1,-1 1,0 0,0 0,-2 0,1 0,-2 1,0-1,0 1,-1 0,0 1,-1-1,-1 1,0 0,0 1,-10-9,5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2:01.38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368 0,'-24'0,"-1"1,1 1,1 1,-1 2,0 0,-4 2,17-3,-1 0,1 1,0 0,1 1,-1 0,1 1,0 0,1 1,0 0,0 0,1 0,0 2,-2 1,3-1,0 1,0-1,1 2,1-1,0 0,0 1,1 0,-2 9,5-14,-1 1,1 0,1 0,-1 0,1 0,0 0,1 0,0-1,0 1,1 0,0 0,0-1,1 1,2 3,-2-7,0 0,0 0,0-1,1 1,-1-1,1 0,0 0,0 0,0 0,0-1,1 1,-1-1,1 0,-1-1,1 1,0-1,0 0,0 0,0 0,16 3,0-2,1 0,15-1,-14 0,0-2,0 0,1-2,-1 0,20-7,-37 9,0-1,-1 0,1 0,-1-1,1 1,-1-1,0 0,0 0,-1-1,1 0,-1 0,1 0,-1 0,0 0,-1-1,1 0,-1 0,0 0,0 0,0 0,-1-1,0 1,0-1,0 1,0-7,-2 10,1 0,-1-1,0 1,0-1,0 1,0-1,0 1,-1-1,1 1,-1 0,1-1,-1 1,0 0,0-1,-1 0,-8-11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2.14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408 52,'0'-1,"-1"-1,1 0,-1 1,0-1,0 1,0-1,0 1,0 0,0-1,0 1,0 0,-1 0,1 0,0 0,-1 0,1 0,-1 0,1 0,-1 0,1 1,-1-1,0 1,1-1,-2 1,-41-12,43 12,-19-4,0 0,-1 2,1 0,-15 2,30 0,1 0,0 0,-1 0,1 1,-1 0,1 0,0 0,-1 0,1 1,0 0,0 0,0 0,0 0,1 1,-1-1,1 1,-1 0,1 0,0 0,0 0,0 1,0-1,1 1,-1 1,-6 12,-2 0,0 0,-12 12,-26 43,46-67,0 1,1-1,-1 1,1 0,1 0,-1 0,1 0,0 0,1 0,-1 0,1 1,0-1,1 0,-1 0,2 3,-1-6,0 1,0-1,0 0,1 1,0-1,-1 0,1 0,0 0,1-1,-1 1,0 0,1-1,-1 1,1-1,0 0,0 0,0 0,0 0,0-1,0 1,1-1,-1 0,0 0,1 0,-1 0,1 0,0-1,53 12,44 5,-91-15,0-2,-1 0,1 0,0 0,0-1,-1-1,1 0,7-2,-13 2,0-1,0 1,0-1,0 1,-1-1,1-1,-1 1,0 0,0-1,0 0,0 1,-1-1,1 0,-1-1,0 1,0 0,-1 0,2-4,14-26,-6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5.68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1,'-37'0,"12"-1,-1 1,1 2,-24 4,40-4,0 0,1 0,-1 1,1 1,0 0,-1 0,2 0,-1 1,0 0,1 0,0 1,0 0,0 1,1 1,-1-1,1 2,1-1,-1 1,2-1,-1 1,1 1,0-1,1 1,0-1,1 1,0 0,0 0,1 0,0 0,1 0,0-5,0 0,0-1,0 1,1-1,0 1,0 0,0-1,1 1,-1-1,1 0,0 0,0 1,1-1,-1-1,1 1,0 0,0-1,0 1,0-1,1 0,-1 0,1 0,0 0,0-1,0 1,0-1,0 0,0-1,1 1,-1-1,1 0,-1 0,1 0,0 0,1-1,42 4,1-3,22-3,-8 0,-57 2,-1-1,0 1,1-1,-1 0,0 0,0-1,0 0,0 0,0 0,0 0,0-1,-1 0,1 0,-1 0,0 0,0-1,0 1,0-1,0 0,-1-1,0 1,0 0,0-1,-1 0,1 0,-1 0,0 0,0 0,-1 0,0 0,0 0,0-1,0-2,1-14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28.469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222 10,'-3'-1,"-1"1,1 0,-1 0,1 1,-1-1,1 1,-1 0,1 0,-1 0,1 0,0 0,0 1,0 0,-1-1,1 1,1 0,-1 1,0-1,1 0,-1 1,1-1,-2 3,-1 4,1 0,0 0,0 0,1 1,0 0,1-1,-1 4,2-7,-9 29,6-22,0-1,1 1,1-1,0 1,1 0,0 0,1 0,0-9,1-1,-1 1,1-1,0 1,0-1,0 1,1-1,-1 0,1 1,0-1,0 0,0 0,0 0,1-1,-1 1,1 0,-1-1,1 0,0 0,0 1,0-2,0 1,1 0,-1-1,0 1,1-1,1 1,12 2,0-1,1 0,-1-1,1-1,-1-1,1 0,0-1,0-1,36-1,-47 3,-1 0,0 0,1-1,-1 0,0 0,0 0,1-1,-1 0,0 0,-1-1,1 1,0-1,-1-1,1 1,-1-1,0-1,0 0,-1 0,0-1,0 1,0-1,-1 0,0 0,0 0,0 0,-1-1,0 1,0-1,1-6,1-3,-1 3,0 1,-1-1,0 0,-1 0,0-12,-1 21,-1-1,0 1,0-1,0 1,0 0,-1-1,0 1,0 0,0 0,0 0,-1 0,1 0,-1 1,0-1,0 1,0 0,-1 0,-2-3,-4 0,1 0,-1 1,0 0,0 1,0 0,0 1,-1 0,0 0,1 1,-1 0,0 1,0 0,0 1,0 1,0-1,0 2,0-1,-19 4,1 1,0 1,1 1,0 2,-21 9,-35 21,66-29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31.07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28,'-13'-5,"0"0,0 1,-1 0,1 1,-1 1,0 0,1 1,-11 0,16 1,0-1,0 2,0-1,0 1,0 1,1-1,-1 1,0 0,1 1,-1 0,1 0,0 1,0 0,0 0,-3 3,5-1,0 1,1-1,0 1,0-1,1 1,0 1,0-1,0 0,1 1,0-1,1 1,-1-1,2 1,-1 0,1 0,0-1,1 4,-1 1,1 0,0 0,1 0,1 0,-1 0,2-1,0 1,0-1,1 0,6 10,-6-15,1 0,-1-1,1 0,0 0,1 0,-1 0,1-1,0 0,0-1,6 3,0 0,1-1,-1-1,1 0,0-1,8 1,16 0,-1-2,23-2,-46 0,0-2,0 1,0-2,0 0,-1 0,1-1,-1-1,6-3,-12 4,0-1,0 0,-1 0,0-1,0 0,0 0,-1 0,0 0,0-1,0 0,-1 0,0 0,-1-1,1 1,-1-2,-1 3,1-1,-1 0,0 1,-1-1,0 0,0 0,0 0,-1 0,0 0,0 0,-1 0,0 1,0-1,0 0,-1 0,0 1,-3-7,-6-5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35.66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1,'-17'-1,"-1"2,1 0,0 1,-1 0,1 2,0 0,-13 5,22-5,0 0,1 0,-1 0,1 1,0 0,0 0,1 1,0 0,0 0,0 1,0-1,1 1,0 0,1 1,0-1,-3 8,2-4,0 1,0-1,2 1,-1 0,2 0,-1 0,2 1,-1 3,2-11,0-1,0 1,1 0,-1-1,1 1,0 0,1-1,-1 1,1-1,-1 0,1 1,0-1,1 0,-1 0,1 0,0-1,0 1,0-1,0 1,1-1,0 0,-1 0,2 0,9 7,2-1,-1 0,1-1,1-1,-1 0,1-1,0-1,18 3,-27-7,0 0,0 0,0-1,0-1,-1 1,1-1,0 0,0-1,-1 0,1 0,-1 0,1-1,-1 0,0-1,0 0,0 0,-1 0,1-1,-1 0,0 0,3-5,-2 3,-1 0,0 0,-1-1,0 0,0 0,-1 0,0-1,0 0,-1 1,0-1,-1 0,1-1,-2 1,2-12,-2-1,0 1,-1 0,-1 0,-2-6,2 24,1-1,-1 1,1 0,-1-1,0 1,0 0,-1 0,1 0,-1 0,1 0,-3-2,-7-7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0.70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315 24,'-1'-1,"1"1,-1-1,1 0,-1 0,0 0,0 1,1-1,-1 0,0 1,0-1,0 0,0 1,0-1,0 1,0-1,0 1,0 0,0 0,0-1,0 1,0 0,0 0,0 0,-32-5,29 4,-10-1,-1 0,0 1,0 1,0 0,0 1,11-1,0 1,0 0,0 0,0 0,-1 1,2-1,-1 1,0 0,0 0,0 0,1 1,-1-1,1 1,0 0,0 0,0 0,0 0,1 0,-2 3,-16 23,11-18,1 0,0 0,1 1,0 0,1 0,1 1,0 0,0 0,1 0,1 0,0 1,1-1,1 1,0 0,0 5,1-2,0-1,0 0,2 1,0-1,2 8,-2-18,0-1,0 0,0 1,1-1,0 0,0 0,0 0,0-1,1 1,0-1,0 0,0 0,0 0,1 0,0-1,-1 0,4 2,8 2,-1 0,1-1,0-1,0-1,1 0,-1-1,1-1,0 0,-1-1,1-1,0-1,0 0,0-1,-1-1,3-1,-13 2,1 0,-1-1,0 0,0 0,0 0,0-1,-1 0,1 0,-1-1,0 1,0-1,-1 0,1 0,-1-1,0 1,-1-1,1 0,0-3,1-3,0 1,-1-1,-1 0,0 0,-1 0,0 0,-1-1,0 1,-1-7,0-3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5.067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4,'-44'-2,"27"1,1 1,-1 0,0 1,0 0,1 2,-6 1,18-3,-1 1,1-1,0 1,0 0,0 0,0 1,1-1,-1 1,1-1,-1 1,1 0,0 1,0-1,0 0,1 1,-1 0,1 0,0-1,0 1,0 0,0 1,1-1,0 0,0 0,-1 5,-1 11,0 1,2 0,0-1,1 1,1 0,1-1,1 1,3 8,-4-24,-1-1,1 0,1 1,-1-1,0 0,1 0,0 0,0-1,0 1,1-1,-1 1,1-1,-1 0,1 0,0-1,0 1,1-1,-1 0,0 0,1 0,-1-1,1 0,0 0,-1 0,5 0,17 2,-1-1,1-1,-1-1,16-3,7 1,-35 2,0-1,0 1,1-2,-1 0,0-1,0 0,1-1,-10 2,0 1,0-1,-1 0,1-1,-1 1,1 0,-1-1,0 0,0 0,0 0,-1 0,1 0,-1 0,0-1,1 1,-1-1,-1 0,1 1,-1-1,1 0,-1 0,0 0,0 0,-1 0,1-1,1-65,-3 48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26T16:21:58.315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1,'-3'0,"-1"1,1 0,0 1,0-1,0 0,-1 1,1 0,1 0,-1 0,0 0,0 0,1 1,-1-1,1 1,0 0,0-1,0 1,-1 2,-4 5,1 0,0 1,0-1,-3 11,-20 43,17-41,2 0,0 0,0 7,8-25,0 0,1 1,0-1,0 1,1-1,-1 0,1 1,1-1,-1 1,1-1,-1 1,2-1,-1 0,0 1,1-1,2 3,-1-3,0-1,1 0,0 0,0-1,0 1,0-1,0 1,1-1,-1-1,1 1,0-1,0 1,0-2,0 1,0 0,1-1,-1 0,0 0,1-1,-1 1,2-1,19 1,0-1,-1-1,23-3,-41 2,0 0,0 0,-1-1,1 1,-1-1,0-1,0 1,0-1,0 0,0-1,-1 1,0-1,0 0,0 0,-1-1,0 0,0 1,0-1,0-1,-1 1,0-2,2-1,-1 0,0 0,-1 0,0-1,-1 0,0 1,0-1,-1 0,0 0,-1 0,0 0,0 0,-1 0,-2-9,1 15,1 0,-1 0,0 0,0 1,0-1,0 1,-1-1,0 1,1 0,-1 0,0 0,-1 1,1-1,0 1,-1-1,1 1,-1 0,0 0,0 1,1-1,-1 1,0 0,-1 0,1 0,0 0,-2 1,-18-2,0 0,1 2,-1 1,-11 2,-15 0,31-3,1 1,-1 1,0 1,-2 1,15-3,1 1,-1-1,1 1,-1 1,1-1,0 1,0-1,0 1,1 1,-1-1,1 1,-1 0,1 0,0 0,-2 4,-2 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07224-C24B-4742-97C5-BCCF79FAFC5A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965A8-693C-4A5A-A2C9-39477FD73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1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FF0B-4523-43D2-999E-FAD542732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1F72D-ADB3-4B40-9CDB-2ADE2862A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A599-4212-41E7-9BA5-D3FF4DC0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E575-255C-4596-8CDF-AAC8D2AB1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40571-B7E1-4ABA-91CA-6262D902C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089D-2771-4AC9-8559-8D68EE0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F8ACB-6E15-4D8A-ADC3-8D7579753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DCB0-B7B8-433E-A048-A5283FED19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7FD4-4993-4226-9AA4-F5989F9C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7131-7874-482A-ABA7-050154649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AB88-6886-4CDD-8667-EDB1F6A8A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46F0CD-00F2-48F1-814A-D234CB8769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3.png"/><Relationship Id="rId18" Type="http://schemas.openxmlformats.org/officeDocument/2006/relationships/customXml" Target="../ink/ink7.xml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4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12.png"/><Relationship Id="rId24" Type="http://schemas.openxmlformats.org/officeDocument/2006/relationships/customXml" Target="../ink/ink10.xml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10" Type="http://schemas.openxmlformats.org/officeDocument/2006/relationships/customXml" Target="../ink/ink3.xml"/><Relationship Id="rId19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4: Imperfections in Solids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7618C5-5B3E-4B84-93F0-6AA9E384ED8F}"/>
              </a:ext>
            </a:extLst>
          </p:cNvPr>
          <p:cNvSpPr txBox="1">
            <a:spLocks/>
          </p:cNvSpPr>
          <p:nvPr/>
        </p:nvSpPr>
        <p:spPr>
          <a:xfrm>
            <a:off x="381000" y="914400"/>
            <a:ext cx="8534400" cy="228915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800" kern="0" dirty="0"/>
              <a:t>  In Chap 3, we discussed “perfect” crystalline solids.  </a:t>
            </a:r>
          </a:p>
          <a:p>
            <a:pPr>
              <a:buFont typeface="Arial" pitchFamily="34" charset="0"/>
              <a:buChar char="•"/>
            </a:pPr>
            <a:r>
              <a:rPr lang="en-US" sz="2800" kern="0" dirty="0"/>
              <a:t>  In this chapter, we are going to learn about defects that exist in crystalline solids.  </a:t>
            </a:r>
          </a:p>
          <a:p>
            <a:pPr>
              <a:buFont typeface="Arial" pitchFamily="34" charset="0"/>
              <a:buChar char="•"/>
            </a:pPr>
            <a:endParaRPr lang="en-US" kern="0" dirty="0"/>
          </a:p>
          <a:p>
            <a:pPr>
              <a:buFont typeface="Arial" pitchFamily="34" charset="0"/>
              <a:buChar char="•"/>
            </a:pPr>
            <a:endParaRPr lang="en-US" kern="0" dirty="0"/>
          </a:p>
          <a:p>
            <a:endParaRPr lang="en-US" kern="0" dirty="0"/>
          </a:p>
          <a:p>
            <a:endParaRPr lang="en-US" sz="2400" kern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BE064CD-94C6-4475-92CB-1BC7E2CCA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3506" y="4000500"/>
            <a:ext cx="3601702" cy="228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7059F-C530-4267-AAB5-EFE175F221D8}"/>
              </a:ext>
            </a:extLst>
          </p:cNvPr>
          <p:cNvSpPr txBox="1"/>
          <p:nvPr/>
        </p:nvSpPr>
        <p:spPr>
          <a:xfrm>
            <a:off x="454326" y="3467819"/>
            <a:ext cx="4799162" cy="29854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</a:rPr>
              <a:t> Processing can change the number and types of defects in a solid.</a:t>
            </a:r>
          </a:p>
          <a:p>
            <a:pPr>
              <a:buFont typeface="Arial" pitchFamily="34" charset="0"/>
              <a:buChar char="•"/>
            </a:pPr>
            <a:endParaRPr lang="en-US" sz="2800" i="1" kern="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i="1" kern="0" dirty="0">
                <a:solidFill>
                  <a:schemeClr val="accent6">
                    <a:lumMod val="75000"/>
                  </a:schemeClr>
                </a:solidFill>
              </a:rPr>
              <a:t> Defects often control / alter material properties.  </a:t>
            </a:r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237EFA-C471-4347-861A-44085C516167}"/>
              </a:ext>
            </a:extLst>
          </p:cNvPr>
          <p:cNvCxnSpPr/>
          <p:nvPr/>
        </p:nvCxnSpPr>
        <p:spPr>
          <a:xfrm flipV="1">
            <a:off x="6172200" y="4267200"/>
            <a:ext cx="685800" cy="1143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E04E7-804E-40F0-8C73-BF954C0AC475}"/>
              </a:ext>
            </a:extLst>
          </p:cNvPr>
          <p:cNvCxnSpPr>
            <a:cxnSpLocks/>
          </p:cNvCxnSpPr>
          <p:nvPr/>
        </p:nvCxnSpPr>
        <p:spPr>
          <a:xfrm>
            <a:off x="7391400" y="4267200"/>
            <a:ext cx="609600" cy="76200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0"/>
            <a:ext cx="8229600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Chapter 4: Imperfections in Solids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248A6-ED5A-49A7-9988-419CA4B5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356479"/>
            <a:ext cx="6591300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/>
              <a:t>Types of imperfections in crystals</a:t>
            </a:r>
          </a:p>
          <a:p>
            <a:endParaRPr lang="en-US"/>
          </a:p>
          <a:p>
            <a:r>
              <a:rPr lang="en-US" sz="2400"/>
              <a:t>- </a:t>
            </a:r>
            <a:r>
              <a:rPr lang="en-US" sz="2400" u="sng"/>
              <a:t>Point (1D)</a:t>
            </a:r>
            <a:r>
              <a:rPr lang="en-US" sz="2400"/>
              <a:t>: vacancy, interstitial, substitutional</a:t>
            </a:r>
          </a:p>
          <a:p>
            <a:endParaRPr lang="en-US" sz="2400"/>
          </a:p>
          <a:p>
            <a:r>
              <a:rPr lang="en-US" sz="2400"/>
              <a:t>- </a:t>
            </a:r>
            <a:r>
              <a:rPr lang="en-US" sz="2400" u="sng"/>
              <a:t>Line (2D)</a:t>
            </a:r>
            <a:r>
              <a:rPr lang="en-US" sz="2400"/>
              <a:t>: dislocations</a:t>
            </a:r>
          </a:p>
          <a:p>
            <a:endParaRPr lang="en-US" sz="2400"/>
          </a:p>
          <a:p>
            <a:r>
              <a:rPr lang="en-US" sz="2400"/>
              <a:t>- </a:t>
            </a:r>
            <a:r>
              <a:rPr lang="en-US" sz="2400" u="sng"/>
              <a:t>Interfacial (3D)</a:t>
            </a:r>
            <a:r>
              <a:rPr lang="en-US" sz="2400"/>
              <a:t>: surface, grain boundary, twin boundary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357DD0D3-F869-46D0-944C-6EC60E19E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02612" cy="5254922"/>
          </a:xfrm>
          <a:custGeom>
            <a:avLst/>
            <a:gdLst>
              <a:gd name="connsiteX0" fmla="*/ 0 w 6136816"/>
              <a:gd name="connsiteY0" fmla="*/ 0 h 5254922"/>
              <a:gd name="connsiteX1" fmla="*/ 6136816 w 6136816"/>
              <a:gd name="connsiteY1" fmla="*/ 0 h 5254922"/>
              <a:gd name="connsiteX2" fmla="*/ 6134892 w 6136816"/>
              <a:gd name="connsiteY2" fmla="*/ 111520 h 5254922"/>
              <a:gd name="connsiteX3" fmla="*/ 6066513 w 6136816"/>
              <a:gd name="connsiteY3" fmla="*/ 752995 h 5254922"/>
              <a:gd name="connsiteX4" fmla="*/ 140712 w 6136816"/>
              <a:gd name="connsiteY4" fmla="*/ 5219363 h 5254922"/>
              <a:gd name="connsiteX5" fmla="*/ 0 w 6136816"/>
              <a:gd name="connsiteY5" fmla="*/ 5199534 h 525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6816" h="5254922">
                <a:moveTo>
                  <a:pt x="0" y="0"/>
                </a:moveTo>
                <a:lnTo>
                  <a:pt x="6136816" y="0"/>
                </a:lnTo>
                <a:lnTo>
                  <a:pt x="6134892" y="111520"/>
                </a:lnTo>
                <a:cubicBezTo>
                  <a:pt x="6124961" y="323936"/>
                  <a:pt x="6102367" y="538040"/>
                  <a:pt x="6066513" y="752995"/>
                </a:cubicBezTo>
                <a:cubicBezTo>
                  <a:pt x="5592281" y="3596146"/>
                  <a:pt x="2972232" y="5545369"/>
                  <a:pt x="140712" y="5219363"/>
                </a:cubicBezTo>
                <a:lnTo>
                  <a:pt x="0" y="5199534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2" descr="c05f01">
            <a:extLst>
              <a:ext uri="{FF2B5EF4-FFF2-40B4-BE49-F238E27FC236}">
                <a16:creationId xmlns:a16="http://schemas.microsoft.com/office/drawing/2014/main" id="{847C642E-B5A8-492F-8593-AE67F4C95C1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 cstate="print"/>
          <a:srcRect l="6249" r="10163" b="1"/>
          <a:stretch/>
        </p:blipFill>
        <p:spPr bwMode="auto">
          <a:xfrm>
            <a:off x="20" y="2"/>
            <a:ext cx="4397771" cy="4984915"/>
          </a:xfrm>
          <a:custGeom>
            <a:avLst/>
            <a:gdLst/>
            <a:ahLst/>
            <a:cxnLst/>
            <a:rect l="l" t="t" r="r" b="b"/>
            <a:pathLst>
              <a:path w="5863721" h="4984915">
                <a:moveTo>
                  <a:pt x="0" y="0"/>
                </a:moveTo>
                <a:lnTo>
                  <a:pt x="5863721" y="0"/>
                </a:lnTo>
                <a:lnTo>
                  <a:pt x="5844576" y="326138"/>
                </a:lnTo>
                <a:cubicBezTo>
                  <a:pt x="5833049" y="448313"/>
                  <a:pt x="5817094" y="570952"/>
                  <a:pt x="5796589" y="693884"/>
                </a:cubicBezTo>
                <a:cubicBezTo>
                  <a:pt x="5344573" y="3403845"/>
                  <a:pt x="2847261" y="5261756"/>
                  <a:pt x="148386" y="4951022"/>
                </a:cubicBezTo>
                <a:lnTo>
                  <a:pt x="0" y="4930112"/>
                </a:lnTo>
                <a:close/>
              </a:path>
            </a:pathLst>
          </a:cu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21E567-3F38-4329-BF69-6AAD7DED8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791" y="1447800"/>
            <a:ext cx="4628698" cy="3375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+mn-lt"/>
              </a:rPr>
              <a:t>Types of imperfections in crystals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point: vacancy, interstitial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line: dislocations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interfacial: grain boundary, twin boundary</a:t>
            </a:r>
          </a:p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5254922"/>
            <a:ext cx="2101884" cy="717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Point defects in a metal crystal</a:t>
            </a:r>
          </a:p>
        </p:txBody>
      </p:sp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C3DD9E-CECC-401A-9D0B-C354BFCE0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2604910"/>
            <a:ext cx="4733182" cy="442274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74725" y="801688"/>
            <a:ext cx="665956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Equilibrium number of vacancies</a:t>
            </a:r>
          </a:p>
          <a:p>
            <a:endParaRPr lang="en-US"/>
          </a:p>
          <a:p>
            <a:r>
              <a:rPr lang="en-US"/>
              <a:t>Vacancies spontaneously form in a solid, with the number</a:t>
            </a:r>
          </a:p>
          <a:p>
            <a:r>
              <a:rPr lang="en-US"/>
              <a:t>increasing with temperature.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210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0" y="210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143000" y="2362200"/>
          <a:ext cx="3235325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2641600" progId="Equation.3">
                  <p:embed/>
                </p:oleObj>
              </mc:Choice>
              <mc:Fallback>
                <p:oleObj name="Equation" r:id="rId2" imgW="3594100" imgH="2641600" progId="Equation.3">
                  <p:embed/>
                  <p:pic>
                    <p:nvPicPr>
                      <p:cNvPr id="53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3235325" cy="237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066800" y="5029200"/>
            <a:ext cx="72517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This is an example of the </a:t>
            </a:r>
            <a:r>
              <a:rPr lang="en-US" u="sng"/>
              <a:t>Arrhenius equation</a:t>
            </a:r>
            <a:r>
              <a:rPr lang="en-US"/>
              <a:t>, with this general </a:t>
            </a:r>
          </a:p>
          <a:p>
            <a:r>
              <a:rPr lang="en-US"/>
              <a:t>form applying to a variety of </a:t>
            </a:r>
            <a:r>
              <a:rPr lang="en-US" u="sng"/>
              <a:t>thermally activated</a:t>
            </a:r>
            <a:r>
              <a:rPr lang="en-US"/>
              <a:t> processes in </a:t>
            </a:r>
          </a:p>
          <a:p>
            <a:r>
              <a:rPr lang="en-US"/>
              <a:t>materials science and chemistry.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4587815" y="4595337"/>
            <a:ext cx="1676400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Interstitial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impurity</a:t>
            </a:r>
          </a:p>
        </p:txBody>
      </p:sp>
      <p:sp>
        <p:nvSpPr>
          <p:cNvPr id="46088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70118" y="228600"/>
            <a:ext cx="488306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Point defects in a metal or alloy</a:t>
            </a:r>
          </a:p>
          <a:p>
            <a:pPr algn="ctr"/>
            <a:r>
              <a:rPr lang="en-US" dirty="0">
                <a:solidFill>
                  <a:srgbClr val="272727"/>
                </a:solidFill>
              </a:rPr>
              <a:t>- the impurity atoms are in solid solution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 l="9813" t="32869" r="52804" b="10600"/>
          <a:stretch>
            <a:fillRect/>
          </a:stretch>
        </p:blipFill>
        <p:spPr bwMode="auto">
          <a:xfrm>
            <a:off x="5867400" y="1066800"/>
            <a:ext cx="3048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/>
          <a:srcRect l="57944" t="32548" r="10280" b="10921"/>
          <a:stretch>
            <a:fillRect/>
          </a:stretch>
        </p:blipFill>
        <p:spPr bwMode="auto">
          <a:xfrm>
            <a:off x="6096000" y="3962400"/>
            <a:ext cx="2590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52400" y="57150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big are the interstitial sites in a crystal?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1367336-E399-450F-9113-C63A4514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783" y="1734860"/>
            <a:ext cx="1847491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Substitutional</a:t>
            </a:r>
          </a:p>
          <a:p>
            <a:pPr algn="ctr">
              <a:spcBef>
                <a:spcPts val="0"/>
              </a:spcBef>
            </a:pPr>
            <a:r>
              <a:rPr lang="en-US" dirty="0"/>
              <a:t>impurity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82444-91F9-4A82-B0D0-29BF32008435}"/>
              </a:ext>
            </a:extLst>
          </p:cNvPr>
          <p:cNvCxnSpPr>
            <a:stCxn id="9" idx="0"/>
          </p:cNvCxnSpPr>
          <p:nvPr/>
        </p:nvCxnSpPr>
        <p:spPr>
          <a:xfrm flipV="1">
            <a:off x="5278529" y="1447800"/>
            <a:ext cx="1046071" cy="28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3C5B9-29E2-436B-A3C9-9FB4596B9205}"/>
              </a:ext>
            </a:extLst>
          </p:cNvPr>
          <p:cNvCxnSpPr>
            <a:cxnSpLocks/>
          </p:cNvCxnSpPr>
          <p:nvPr/>
        </p:nvCxnSpPr>
        <p:spPr>
          <a:xfrm flipV="1">
            <a:off x="5906401" y="4800600"/>
            <a:ext cx="646799" cy="273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Picture 2" descr="c05f01">
            <a:extLst>
              <a:ext uri="{FF2B5EF4-FFF2-40B4-BE49-F238E27FC236}">
                <a16:creationId xmlns:a16="http://schemas.microsoft.com/office/drawing/2014/main" id="{5759F266-7BCC-4153-961D-870868836986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6" cstate="print"/>
          <a:srcRect l="818" r="13207" b="51353"/>
          <a:stretch/>
        </p:blipFill>
        <p:spPr bwMode="auto">
          <a:xfrm>
            <a:off x="297951" y="2287861"/>
            <a:ext cx="3991368" cy="2137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2800" dirty="0"/>
              <a:t>Tetrahedral and Octahedral Interstitial Sites in FCC</a:t>
            </a: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" y="3051238"/>
            <a:ext cx="32956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0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636" y="3051238"/>
            <a:ext cx="29622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5942" y="6003987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Crystalline Solids Program to view interstitial sites in the FCC lattice.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3EF18-E9BD-4AC7-899A-A061CB3BF8CA}"/>
              </a:ext>
            </a:extLst>
          </p:cNvPr>
          <p:cNvGrpSpPr/>
          <p:nvPr/>
        </p:nvGrpSpPr>
        <p:grpSpPr>
          <a:xfrm>
            <a:off x="5772986" y="1009253"/>
            <a:ext cx="2962274" cy="2101975"/>
            <a:chOff x="4419600" y="854013"/>
            <a:chExt cx="2962274" cy="2101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305C31-762F-4BEA-A6F7-B1234A4BA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623" b="6500"/>
            <a:stretch/>
          </p:blipFill>
          <p:spPr>
            <a:xfrm>
              <a:off x="4419600" y="854013"/>
              <a:ext cx="2962274" cy="21019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E69B26-C8C9-4811-BA9C-1AD4A6DE9DD4}"/>
                    </a:ext>
                  </a:extLst>
                </p14:cNvPr>
                <p14:cNvContentPartPr/>
                <p14:nvPr/>
              </p14:nvContentPartPr>
              <p14:xfrm>
                <a:off x="5613276" y="1405671"/>
                <a:ext cx="176400" cy="15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E69B26-C8C9-4811-BA9C-1AD4A6DE9D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7276" y="1334031"/>
                  <a:ext cx="248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EF8972-A78E-43FA-AC41-6C9BDBB72B49}"/>
                    </a:ext>
                  </a:extLst>
                </p14:cNvPr>
                <p14:cNvContentPartPr/>
                <p14:nvPr/>
              </p14:nvContentPartPr>
              <p14:xfrm>
                <a:off x="6193236" y="1973391"/>
                <a:ext cx="148680" cy="14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EF8972-A78E-43FA-AC41-6C9BDBB72B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7236" y="1901751"/>
                  <a:ext cx="2203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274D07-B400-4273-9D67-F9E4E452E85A}"/>
                    </a:ext>
                  </a:extLst>
                </p14:cNvPr>
                <p14:cNvContentPartPr/>
                <p14:nvPr/>
              </p14:nvContentPartPr>
              <p14:xfrm>
                <a:off x="5460636" y="2129991"/>
                <a:ext cx="165600" cy="12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274D07-B400-4273-9D67-F9E4E452E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4996" y="2057991"/>
                  <a:ext cx="237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A5E626-AB51-4188-B1F7-BA9B5E3CE364}"/>
                    </a:ext>
                  </a:extLst>
                </p14:cNvPr>
                <p14:cNvContentPartPr/>
                <p14:nvPr/>
              </p14:nvContentPartPr>
              <p14:xfrm>
                <a:off x="5061036" y="1997871"/>
                <a:ext cx="189720" cy="126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A5E626-AB51-4188-B1F7-BA9B5E3CE3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25036" y="1925871"/>
                  <a:ext cx="261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8B9A74-8EED-4D1B-B078-5BD1618121E5}"/>
                    </a:ext>
                  </a:extLst>
                </p14:cNvPr>
                <p14:cNvContentPartPr/>
                <p14:nvPr/>
              </p14:nvContentPartPr>
              <p14:xfrm>
                <a:off x="5603196" y="2534271"/>
                <a:ext cx="203040" cy="142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8B9A74-8EED-4D1B-B078-5BD1618121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67556" y="2462271"/>
                  <a:ext cx="274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93782A-1C41-4879-BCDA-13848990C852}"/>
                    </a:ext>
                  </a:extLst>
                </p14:cNvPr>
                <p14:cNvContentPartPr/>
                <p14:nvPr/>
              </p14:nvContentPartPr>
              <p14:xfrm>
                <a:off x="5804796" y="1862871"/>
                <a:ext cx="15804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93782A-1C41-4879-BCDA-13848990C8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8796" y="1790871"/>
                  <a:ext cx="2296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43A72-902A-4DAA-B694-5B5078759495}"/>
              </a:ext>
            </a:extLst>
          </p:cNvPr>
          <p:cNvGrpSpPr/>
          <p:nvPr/>
        </p:nvGrpSpPr>
        <p:grpSpPr>
          <a:xfrm>
            <a:off x="99925" y="854013"/>
            <a:ext cx="2962274" cy="2101975"/>
            <a:chOff x="99925" y="854013"/>
            <a:chExt cx="2962274" cy="21019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A555B9-6A77-4A0C-BF71-486485598E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1623" b="6500"/>
            <a:stretch/>
          </p:blipFill>
          <p:spPr>
            <a:xfrm>
              <a:off x="99925" y="854013"/>
              <a:ext cx="2962274" cy="210197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B02BE9-F239-4FDC-A854-4A65D23440F2}"/>
                    </a:ext>
                  </a:extLst>
                </p14:cNvPr>
                <p14:cNvContentPartPr/>
                <p14:nvPr/>
              </p14:nvContentPartPr>
              <p14:xfrm>
                <a:off x="2025516" y="2380551"/>
                <a:ext cx="166320" cy="184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6B02BE9-F239-4FDC-A854-4A65D23440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89876" y="2308911"/>
                  <a:ext cx="237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868A2A-8C82-41D2-9885-D648F7C1FC55}"/>
                    </a:ext>
                  </a:extLst>
                </p14:cNvPr>
                <p14:cNvContentPartPr/>
                <p14:nvPr/>
              </p14:nvContentPartPr>
              <p14:xfrm>
                <a:off x="1842636" y="1982391"/>
                <a:ext cx="168480" cy="13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868A2A-8C82-41D2-9885-D648F7C1FC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06636" y="1910751"/>
                  <a:ext cx="24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D74C2E-3989-47D0-8CF8-72ED71AA29F4}"/>
                    </a:ext>
                  </a:extLst>
                </p14:cNvPr>
                <p14:cNvContentPartPr/>
                <p14:nvPr/>
              </p14:nvContentPartPr>
              <p14:xfrm>
                <a:off x="1492356" y="1845951"/>
                <a:ext cx="164160" cy="14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D74C2E-3989-47D0-8CF8-72ED71AA29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56716" y="1773951"/>
                  <a:ext cx="235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4F6DD29-1D4D-4083-A58E-B25579A432F1}"/>
                    </a:ext>
                  </a:extLst>
                </p14:cNvPr>
                <p14:cNvContentPartPr/>
                <p14:nvPr/>
              </p14:nvContentPartPr>
              <p14:xfrm>
                <a:off x="1316676" y="2527431"/>
                <a:ext cx="167400" cy="147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4F6DD29-1D4D-4083-A58E-B25579A432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80676" y="2455431"/>
                  <a:ext cx="23904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8279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3E8FF0B-9ACB-4B42-BFAF-4AC9F78B50AC}"/>
</file>

<file path=customXml/itemProps2.xml><?xml version="1.0" encoding="utf-8"?>
<ds:datastoreItem xmlns:ds="http://schemas.openxmlformats.org/officeDocument/2006/customXml" ds:itemID="{4CF2F30D-8F2F-493A-8A9D-B087E6186A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DB5712-C48F-437F-B73F-16C8665DE9D2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224</Words>
  <Application>Microsoft Office PowerPoint</Application>
  <PresentationFormat>On-screen Show (4:3)</PresentationFormat>
  <Paragraphs>44</Paragraphs>
  <Slides>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Default Design</vt:lpstr>
      <vt:lpstr>Equation</vt:lpstr>
      <vt:lpstr>PowerPoint Presentation</vt:lpstr>
      <vt:lpstr>PowerPoint Presentation</vt:lpstr>
      <vt:lpstr>c05f11</vt:lpstr>
      <vt:lpstr>PowerPoint Presentation</vt:lpstr>
      <vt:lpstr>PowerPoint Presentation</vt:lpstr>
      <vt:lpstr>Tetrahedral and Octahedral Interstitial Sites in FCC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Corcoran, Sean</dc:creator>
  <cp:lastModifiedBy>Corcoran, Sean</cp:lastModifiedBy>
  <cp:revision>12</cp:revision>
  <dcterms:created xsi:type="dcterms:W3CDTF">2020-05-26T20:51:00Z</dcterms:created>
  <dcterms:modified xsi:type="dcterms:W3CDTF">2025-01-29T00:43:01Z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