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handoutMasterIdLst>
    <p:handoutMasterId r:id="rId12"/>
  </p:handoutMasterIdLst>
  <p:sldIdLst>
    <p:sldId id="329" r:id="rId4"/>
    <p:sldId id="356" r:id="rId5"/>
    <p:sldId id="358" r:id="rId6"/>
    <p:sldId id="359" r:id="rId7"/>
    <p:sldId id="360" r:id="rId8"/>
    <p:sldId id="326" r:id="rId9"/>
    <p:sldId id="327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3366FF"/>
    <a:srgbClr val="AEC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164" autoAdjust="0"/>
  </p:normalViewPr>
  <p:slideViewPr>
    <p:cSldViewPr>
      <p:cViewPr varScale="1">
        <p:scale>
          <a:sx n="30" d="100"/>
          <a:sy n="30" d="100"/>
        </p:scale>
        <p:origin x="116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89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5459A468-163D-4B73-99D4-BFBFBBAFC711}"/>
    <pc:docChg chg="delSld">
      <pc:chgData name="Corcoran, Sean" userId="3f12d0a3-3c97-4340-8007-c8fe7e07551f" providerId="ADAL" clId="{5459A468-163D-4B73-99D4-BFBFBBAFC711}" dt="2025-01-29T00:42:36.671" v="0" actId="47"/>
      <pc:docMkLst>
        <pc:docMk/>
      </pc:docMkLst>
      <pc:sldChg chg="del">
        <pc:chgData name="Corcoran, Sean" userId="3f12d0a3-3c97-4340-8007-c8fe7e07551f" providerId="ADAL" clId="{5459A468-163D-4B73-99D4-BFBFBBAFC711}" dt="2025-01-29T00:42:36.671" v="0" actId="47"/>
        <pc:sldMkLst>
          <pc:docMk/>
          <pc:sldMk cId="0" sldId="277"/>
        </pc:sldMkLst>
      </pc:sldChg>
      <pc:sldChg chg="del">
        <pc:chgData name="Corcoran, Sean" userId="3f12d0a3-3c97-4340-8007-c8fe7e07551f" providerId="ADAL" clId="{5459A468-163D-4B73-99D4-BFBFBBAFC711}" dt="2025-01-29T00:42:36.671" v="0" actId="47"/>
        <pc:sldMkLst>
          <pc:docMk/>
          <pc:sldMk cId="0" sldId="279"/>
        </pc:sldMkLst>
      </pc:sldChg>
      <pc:sldChg chg="del">
        <pc:chgData name="Corcoran, Sean" userId="3f12d0a3-3c97-4340-8007-c8fe7e07551f" providerId="ADAL" clId="{5459A468-163D-4B73-99D4-BFBFBBAFC711}" dt="2025-01-29T00:42:36.671" v="0" actId="47"/>
        <pc:sldMkLst>
          <pc:docMk/>
          <pc:sldMk cId="0" sldId="285"/>
        </pc:sldMkLst>
      </pc:sldChg>
      <pc:sldChg chg="del">
        <pc:chgData name="Corcoran, Sean" userId="3f12d0a3-3c97-4340-8007-c8fe7e07551f" providerId="ADAL" clId="{5459A468-163D-4B73-99D4-BFBFBBAFC711}" dt="2025-01-29T00:42:36.671" v="0" actId="47"/>
        <pc:sldMkLst>
          <pc:docMk/>
          <pc:sldMk cId="2058279779" sldId="343"/>
        </pc:sldMkLst>
      </pc:sldChg>
      <pc:sldChg chg="del">
        <pc:chgData name="Corcoran, Sean" userId="3f12d0a3-3c97-4340-8007-c8fe7e07551f" providerId="ADAL" clId="{5459A468-163D-4B73-99D4-BFBFBBAFC711}" dt="2025-01-29T00:42:36.671" v="0" actId="47"/>
        <pc:sldMkLst>
          <pc:docMk/>
          <pc:sldMk cId="665011408" sldId="352"/>
        </pc:sldMkLst>
      </pc:sldChg>
      <pc:sldChg chg="del">
        <pc:chgData name="Corcoran, Sean" userId="3f12d0a3-3c97-4340-8007-c8fe7e07551f" providerId="ADAL" clId="{5459A468-163D-4B73-99D4-BFBFBBAFC711}" dt="2025-01-29T00:42:36.671" v="0" actId="47"/>
        <pc:sldMkLst>
          <pc:docMk/>
          <pc:sldMk cId="827475395" sldId="3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F90E-C05B-49F7-A43B-B464C9611E7F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BFCF-C195-444E-A18F-500301992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9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07224-C24B-4742-97C5-BCCF79FAFC5A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965A8-693C-4A5A-A2C9-39477FD73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1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</a:t>
            </a:r>
            <a:r>
              <a:rPr lang="en-US" dirty="0" err="1"/>
              <a:t>Kacher</a:t>
            </a:r>
            <a:r>
              <a:rPr lang="en-US" dirty="0"/>
              <a:t> Dislocation Glide https://youtu.be/EXbiEopDJ_g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Excerpt from a longer film on bubble rafts, possibly made in the 1940s by William Lawrence Bragg. https://youtu.be/P345p7A4IW8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7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FF0B-4523-43D2-999E-FAD542732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1F72D-ADB3-4B40-9CDB-2ADE2862A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A599-4212-41E7-9BA5-D3FF4DC0B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7E575-255C-4596-8CDF-AAC8D2AB1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40571-B7E1-4ABA-91CA-6262D902C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D089D-2771-4AC9-8559-8D68EE0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F8ACB-6E15-4D8A-ADC3-8D7579753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DCB0-B7B8-433E-A048-A5283FED19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07FD4-4993-4226-9AA4-F5989F9C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7131-7874-482A-ABA7-050154649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AAB88-6886-4CDD-8667-EDB1F6A8A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46F0CD-00F2-48F1-814A-D234CB8769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P345p7A4IW8?feature=oembed" TargetMode="External"/><Relationship Id="rId11" Type="http://schemas.openxmlformats.org/officeDocument/2006/relationships/image" Target="../media/image4.jpeg"/><Relationship Id="rId5" Type="http://schemas.openxmlformats.org/officeDocument/2006/relationships/video" Target="https://www.youtube.com/embed/EXbiEopDJ_g?feature=oembed" TargetMode="External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video" Target="https://www.youtube.com/embed/EXbiEopDJ_g?feature=oembed" TargetMode="Externa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P345p7A4IW8?feature=oembed" TargetMode="External"/><Relationship Id="rId11" Type="http://schemas.openxmlformats.org/officeDocument/2006/relationships/image" Target="../media/image3.png"/><Relationship Id="rId5" Type="http://schemas.openxmlformats.org/officeDocument/2006/relationships/video" Target="../media/media2.mp4"/><Relationship Id="rId10" Type="http://schemas.openxmlformats.org/officeDocument/2006/relationships/image" Target="../media/image4.jpeg"/><Relationship Id="rId4" Type="http://schemas.microsoft.com/office/2007/relationships/media" Target="../media/media2.mp4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EXbiEopDJ_g?feature=oembed" TargetMode="External"/><Relationship Id="rId11" Type="http://schemas.openxmlformats.org/officeDocument/2006/relationships/image" Target="../media/image5.jpeg"/><Relationship Id="rId5" Type="http://schemas.openxmlformats.org/officeDocument/2006/relationships/video" Target="https://www.youtube.com/embed/P345p7A4IW8?feature=oembed" TargetMode="External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microsoft.com/office/2007/relationships/media" Target="../media/media2.mp4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https://www.youtube.com/embed/EXbiEopDJ_g?feature=oembed" TargetMode="External"/><Relationship Id="rId11" Type="http://schemas.openxmlformats.org/officeDocument/2006/relationships/image" Target="../media/image5.jpeg"/><Relationship Id="rId5" Type="http://schemas.openxmlformats.org/officeDocument/2006/relationships/video" Target="https://www.youtube.com/embed/P345p7A4IW8?feature=oembed" TargetMode="External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384517" y="5257800"/>
            <a:ext cx="2101884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Dislocations in a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titanium alloy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at 51,500X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290" name="Picture 2" descr="c05f11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 cstate="print"/>
          <a:srcRect l="5824" r="15040"/>
          <a:stretch/>
        </p:blipFill>
        <p:spPr bwMode="auto"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21E567-3F38-4329-BF69-6AAD7DED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2" y="228600"/>
            <a:ext cx="402589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Types of imperfections in crystals</a:t>
            </a:r>
          </a:p>
          <a:p>
            <a:endParaRPr lang="en-US" sz="2400" dirty="0"/>
          </a:p>
          <a:p>
            <a:r>
              <a:rPr lang="en-US" sz="2400" dirty="0"/>
              <a:t>- point: vacancy, interstitial</a:t>
            </a:r>
          </a:p>
          <a:p>
            <a:endParaRPr lang="en-US" sz="2400" dirty="0"/>
          </a:p>
          <a:p>
            <a:r>
              <a:rPr lang="en-US" sz="2400" dirty="0"/>
              <a:t>- line: dislocations</a:t>
            </a:r>
          </a:p>
          <a:p>
            <a:endParaRPr lang="en-US" sz="2400" dirty="0"/>
          </a:p>
          <a:p>
            <a:r>
              <a:rPr lang="en-US" sz="2400" dirty="0"/>
              <a:t>- interfacial: grain boundary, twin boundary</a:t>
            </a:r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3DD9E-CECC-401A-9D0B-C354BFCE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430" y="2072326"/>
            <a:ext cx="3146769" cy="442274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304800" y="135748"/>
            <a:ext cx="7711673" cy="578375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120424" y="3810000"/>
            <a:ext cx="2781820" cy="20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867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0"/>
          <a:stretch>
            <a:fillRect/>
          </a:stretch>
        </p:blipFill>
        <p:spPr>
          <a:xfrm>
            <a:off x="5269409" y="3859205"/>
            <a:ext cx="2747064" cy="2060298"/>
          </a:xfrm>
          <a:prstGeom prst="rect">
            <a:avLst/>
          </a:prstGeom>
        </p:spPr>
      </p:pic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1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120424" y="1421733"/>
            <a:ext cx="5966176" cy="44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9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1120424" y="3859205"/>
            <a:ext cx="2716213" cy="2037160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1905000" y="1335898"/>
            <a:ext cx="6111473" cy="45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53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2" y="0"/>
            <a:ext cx="9144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6"/>
            <a:ext cx="4023191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643466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heoreticalStrength.mpg">
            <a:hlinkClick r:id="" action="ppaction://media"/>
            <a:extLst>
              <a:ext uri="{FF2B5EF4-FFF2-40B4-BE49-F238E27FC236}">
                <a16:creationId xmlns:a16="http://schemas.microsoft.com/office/drawing/2014/main" id="{D00487CB-E47C-496B-A767-4E667BC60C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9" cstate="print"/>
          <a:srcRect l="6266" t="11186" r="2689" b="17177"/>
          <a:stretch/>
        </p:blipFill>
        <p:spPr>
          <a:xfrm>
            <a:off x="893756" y="966713"/>
            <a:ext cx="3200400" cy="2060298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3514513"/>
            <a:ext cx="4023191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6441" y="3514513"/>
            <a:ext cx="403260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dge under shear.mpg">
            <a:hlinkClick r:id="" action="ppaction://media"/>
            <a:extLst>
              <a:ext uri="{FF2B5EF4-FFF2-40B4-BE49-F238E27FC236}">
                <a16:creationId xmlns:a16="http://schemas.microsoft.com/office/drawing/2014/main" id="{0C0F8B3E-54AA-4F60-BB26-FDE496C6343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5272612" y="831710"/>
            <a:ext cx="2848151" cy="2330305"/>
          </a:xfrm>
          <a:prstGeom prst="rect">
            <a:avLst/>
          </a:prstGeom>
        </p:spPr>
      </p:pic>
      <p:pic>
        <p:nvPicPr>
          <p:cNvPr id="4" name="Online Media 1" title="Bubble Raft Model - part 1">
            <a:hlinkClick r:id="" action="ppaction://media"/>
            <a:extLst>
              <a:ext uri="{FF2B5EF4-FFF2-40B4-BE49-F238E27FC236}">
                <a16:creationId xmlns:a16="http://schemas.microsoft.com/office/drawing/2014/main" id="{7C9C8180-0FA4-4A6A-818D-07E82D35ED37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1"/>
          <a:stretch>
            <a:fillRect/>
          </a:stretch>
        </p:blipFill>
        <p:spPr>
          <a:xfrm>
            <a:off x="1120424" y="3859205"/>
            <a:ext cx="2716213" cy="2037160"/>
          </a:xfrm>
          <a:prstGeom prst="rect">
            <a:avLst/>
          </a:prstGeom>
        </p:spPr>
      </p:pic>
      <p:pic>
        <p:nvPicPr>
          <p:cNvPr id="2" name="Online Media 1" title="Dislocation glide">
            <a:hlinkClick r:id="" action="ppaction://media"/>
            <a:extLst>
              <a:ext uri="{FF2B5EF4-FFF2-40B4-BE49-F238E27FC236}">
                <a16:creationId xmlns:a16="http://schemas.microsoft.com/office/drawing/2014/main" id="{4BE029CA-7D88-4D8C-AEBA-DC117C83BE0C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2"/>
          <a:stretch>
            <a:fillRect/>
          </a:stretch>
        </p:blipFill>
        <p:spPr>
          <a:xfrm>
            <a:off x="5203802" y="3810000"/>
            <a:ext cx="2812671" cy="21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>
                <p:cTn id="4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video>
              <p:cMediaNode>
                <p:cTn id="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05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838200"/>
            <a:ext cx="66294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59363" y="228600"/>
            <a:ext cx="261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Edge dislocation</a:t>
            </a:r>
          </a:p>
        </p:txBody>
      </p:sp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c05f08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05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r="296" b="44444"/>
          <a:stretch>
            <a:fillRect/>
          </a:stretch>
        </p:blipFill>
        <p:spPr bwMode="auto">
          <a:xfrm>
            <a:off x="1257795" y="1295400"/>
            <a:ext cx="5334000" cy="489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838200"/>
            <a:ext cx="277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Screw dislocation</a:t>
            </a:r>
          </a:p>
        </p:txBody>
      </p:sp>
      <p:sp>
        <p:nvSpPr>
          <p:cNvPr id="102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c05f09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1E9B10D-E2F8-4731-8FA5-3624088450A8}"/>
</file>

<file path=customXml/itemProps2.xml><?xml version="1.0" encoding="utf-8"?>
<ds:datastoreItem xmlns:ds="http://schemas.openxmlformats.org/officeDocument/2006/customXml" ds:itemID="{4CF2F30D-8F2F-493A-8A9D-B087E6186A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0F4A18-4E6B-4098-901B-A5AE5C67608A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202</Words>
  <Application>Microsoft Office PowerPoint</Application>
  <PresentationFormat>On-screen Show (4:3)</PresentationFormat>
  <Paragraphs>36</Paragraphs>
  <Slides>7</Slides>
  <Notes>5</Notes>
  <HiddenSlides>0</HiddenSlides>
  <MMClips>16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Design</vt:lpstr>
      <vt:lpstr>c05f11</vt:lpstr>
      <vt:lpstr>PowerPoint Presentation</vt:lpstr>
      <vt:lpstr>PowerPoint Presentation</vt:lpstr>
      <vt:lpstr>PowerPoint Presentation</vt:lpstr>
      <vt:lpstr>PowerPoint Presentation</vt:lpstr>
      <vt:lpstr>c05f08</vt:lpstr>
      <vt:lpstr>c05f09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Corcoran, Sean</dc:creator>
  <cp:lastModifiedBy>Corcoran, Sean</cp:lastModifiedBy>
  <cp:revision>13</cp:revision>
  <dcterms:created xsi:type="dcterms:W3CDTF">2020-05-26T20:51:00Z</dcterms:created>
  <dcterms:modified xsi:type="dcterms:W3CDTF">2025-01-29T00:42:39Z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