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2"/>
  </p:notesMasterIdLst>
  <p:handoutMasterIdLst>
    <p:handoutMasterId r:id="rId13"/>
  </p:handoutMasterIdLst>
  <p:sldIdLst>
    <p:sldId id="298" r:id="rId4"/>
    <p:sldId id="299" r:id="rId5"/>
    <p:sldId id="301" r:id="rId6"/>
    <p:sldId id="302" r:id="rId7"/>
    <p:sldId id="303" r:id="rId8"/>
    <p:sldId id="307" r:id="rId9"/>
    <p:sldId id="309" r:id="rId10"/>
    <p:sldId id="350" r:id="rId1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99FF"/>
    <a:srgbClr val="3366FF"/>
    <a:srgbClr val="AEC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3164" autoAdjust="0"/>
  </p:normalViewPr>
  <p:slideViewPr>
    <p:cSldViewPr>
      <p:cViewPr varScale="1">
        <p:scale>
          <a:sx n="85" d="100"/>
          <a:sy n="85" d="100"/>
        </p:scale>
        <p:origin x="66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896" y="-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customXml" Target="../customXml/item3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rcoran, Sean" userId="3f12d0a3-3c97-4340-8007-c8fe7e07551f" providerId="ADAL" clId="{CAF40A65-3561-467C-AC5A-76411BDA9292}"/>
    <pc:docChg chg="custSel addSld modSld">
      <pc:chgData name="Corcoran, Sean" userId="3f12d0a3-3c97-4340-8007-c8fe7e07551f" providerId="ADAL" clId="{CAF40A65-3561-467C-AC5A-76411BDA9292}" dt="2024-09-11T12:50:58.655" v="89" actId="20577"/>
      <pc:docMkLst>
        <pc:docMk/>
      </pc:docMkLst>
      <pc:sldChg chg="delSp mod">
        <pc:chgData name="Corcoran, Sean" userId="3f12d0a3-3c97-4340-8007-c8fe7e07551f" providerId="ADAL" clId="{CAF40A65-3561-467C-AC5A-76411BDA9292}" dt="2024-09-09T13:04:11.384" v="1" actId="478"/>
        <pc:sldMkLst>
          <pc:docMk/>
          <pc:sldMk cId="0" sldId="285"/>
        </pc:sldMkLst>
        <pc:spChg chg="del">
          <ac:chgData name="Corcoran, Sean" userId="3f12d0a3-3c97-4340-8007-c8fe7e07551f" providerId="ADAL" clId="{CAF40A65-3561-467C-AC5A-76411BDA9292}" dt="2024-09-09T13:04:11.384" v="1" actId="478"/>
          <ac:spMkLst>
            <pc:docMk/>
            <pc:sldMk cId="0" sldId="285"/>
            <ac:spMk id="2" creationId="{5947D770-88EC-454D-AD07-95C9FB0C518E}"/>
          </ac:spMkLst>
        </pc:spChg>
      </pc:sldChg>
      <pc:sldChg chg="addSp modSp mod">
        <pc:chgData name="Corcoran, Sean" userId="3f12d0a3-3c97-4340-8007-c8fe7e07551f" providerId="ADAL" clId="{CAF40A65-3561-467C-AC5A-76411BDA9292}" dt="2024-09-11T12:50:58.655" v="89" actId="20577"/>
        <pc:sldMkLst>
          <pc:docMk/>
          <pc:sldMk cId="0" sldId="298"/>
        </pc:sldMkLst>
        <pc:spChg chg="add mod">
          <ac:chgData name="Corcoran, Sean" userId="3f12d0a3-3c97-4340-8007-c8fe7e07551f" providerId="ADAL" clId="{CAF40A65-3561-467C-AC5A-76411BDA9292}" dt="2024-09-11T12:50:58.655" v="89" actId="20577"/>
          <ac:spMkLst>
            <pc:docMk/>
            <pc:sldMk cId="0" sldId="298"/>
            <ac:spMk id="2" creationId="{96D5FF53-1184-541A-B6E0-6B5083BB0543}"/>
          </ac:spMkLst>
        </pc:spChg>
      </pc:sldChg>
      <pc:sldChg chg="addSp delSp mod">
        <pc:chgData name="Corcoran, Sean" userId="3f12d0a3-3c97-4340-8007-c8fe7e07551f" providerId="ADAL" clId="{CAF40A65-3561-467C-AC5A-76411BDA9292}" dt="2024-09-11T12:42:17.551" v="46" actId="478"/>
        <pc:sldMkLst>
          <pc:docMk/>
          <pc:sldMk cId="0" sldId="302"/>
        </pc:sldMkLst>
        <pc:cxnChg chg="add del">
          <ac:chgData name="Corcoran, Sean" userId="3f12d0a3-3c97-4340-8007-c8fe7e07551f" providerId="ADAL" clId="{CAF40A65-3561-467C-AC5A-76411BDA9292}" dt="2024-09-11T12:42:17.551" v="46" actId="478"/>
          <ac:cxnSpMkLst>
            <pc:docMk/>
            <pc:sldMk cId="0" sldId="302"/>
            <ac:cxnSpMk id="3" creationId="{C8BB4AAB-ED97-6A1E-23A3-005BD029822C}"/>
          </ac:cxnSpMkLst>
        </pc:cxnChg>
      </pc:sldChg>
      <pc:sldChg chg="modSp mod">
        <pc:chgData name="Corcoran, Sean" userId="3f12d0a3-3c97-4340-8007-c8fe7e07551f" providerId="ADAL" clId="{CAF40A65-3561-467C-AC5A-76411BDA9292}" dt="2024-09-11T12:40:49.884" v="44" actId="14100"/>
        <pc:sldMkLst>
          <pc:docMk/>
          <pc:sldMk cId="1788891208" sldId="354"/>
        </pc:sldMkLst>
        <pc:spChg chg="mod">
          <ac:chgData name="Corcoran, Sean" userId="3f12d0a3-3c97-4340-8007-c8fe7e07551f" providerId="ADAL" clId="{CAF40A65-3561-467C-AC5A-76411BDA9292}" dt="2024-09-11T12:40:49.884" v="44" actId="14100"/>
          <ac:spMkLst>
            <pc:docMk/>
            <pc:sldMk cId="1788891208" sldId="354"/>
            <ac:spMk id="2" creationId="{F812FB7A-D98E-45CE-8F80-49A7C97667A7}"/>
          </ac:spMkLst>
        </pc:spChg>
      </pc:sldChg>
      <pc:sldChg chg="modSp mod">
        <pc:chgData name="Corcoran, Sean" userId="3f12d0a3-3c97-4340-8007-c8fe7e07551f" providerId="ADAL" clId="{CAF40A65-3561-467C-AC5A-76411BDA9292}" dt="2024-09-09T13:52:52.508" v="4" actId="14100"/>
        <pc:sldMkLst>
          <pc:docMk/>
          <pc:sldMk cId="2198078673" sldId="356"/>
        </pc:sldMkLst>
        <pc:picChg chg="mod">
          <ac:chgData name="Corcoran, Sean" userId="3f12d0a3-3c97-4340-8007-c8fe7e07551f" providerId="ADAL" clId="{CAF40A65-3561-467C-AC5A-76411BDA9292}" dt="2024-09-09T13:52:52.508" v="4" actId="14100"/>
          <ac:picMkLst>
            <pc:docMk/>
            <pc:sldMk cId="2198078673" sldId="356"/>
            <ac:picMk id="2" creationId="{4BE029CA-7D88-4D8C-AEBA-DC117C83BE0C}"/>
          </ac:picMkLst>
        </pc:picChg>
        <pc:picChg chg="mod">
          <ac:chgData name="Corcoran, Sean" userId="3f12d0a3-3c97-4340-8007-c8fe7e07551f" providerId="ADAL" clId="{CAF40A65-3561-467C-AC5A-76411BDA9292}" dt="2024-09-09T13:52:47.058" v="3" actId="14100"/>
          <ac:picMkLst>
            <pc:docMk/>
            <pc:sldMk cId="2198078673" sldId="356"/>
            <ac:picMk id="4" creationId="{7C9C8180-0FA4-4A6A-818D-07E82D35ED37}"/>
          </ac:picMkLst>
        </pc:picChg>
      </pc:sldChg>
      <pc:sldChg chg="add">
        <pc:chgData name="Corcoran, Sean" userId="3f12d0a3-3c97-4340-8007-c8fe7e07551f" providerId="ADAL" clId="{CAF40A65-3561-467C-AC5A-76411BDA9292}" dt="2024-09-09T12:37:14.577" v="0"/>
        <pc:sldMkLst>
          <pc:docMk/>
          <pc:sldMk cId="2700213458" sldId="414"/>
        </pc:sldMkLst>
      </pc:sldChg>
    </pc:docChg>
  </pc:docChgLst>
  <pc:docChgLst>
    <pc:chgData name="Corcoran, Sean" userId="3f12d0a3-3c97-4340-8007-c8fe7e07551f" providerId="ADAL" clId="{7A8166D5-C54C-44D0-AED6-FAF708623ED8}"/>
    <pc:docChg chg="delSld">
      <pc:chgData name="Corcoran, Sean" userId="3f12d0a3-3c97-4340-8007-c8fe7e07551f" providerId="ADAL" clId="{7A8166D5-C54C-44D0-AED6-FAF708623ED8}" dt="2024-10-24T17:28:33.773" v="3" actId="47"/>
      <pc:docMkLst>
        <pc:docMk/>
      </pc:docMkLst>
      <pc:sldChg chg="del">
        <pc:chgData name="Corcoran, Sean" userId="3f12d0a3-3c97-4340-8007-c8fe7e07551f" providerId="ADAL" clId="{7A8166D5-C54C-44D0-AED6-FAF708623ED8}" dt="2024-10-24T17:28:21.378" v="2" actId="47"/>
        <pc:sldMkLst>
          <pc:docMk/>
          <pc:sldMk cId="0" sldId="277"/>
        </pc:sldMkLst>
      </pc:sldChg>
      <pc:sldChg chg="del">
        <pc:chgData name="Corcoran, Sean" userId="3f12d0a3-3c97-4340-8007-c8fe7e07551f" providerId="ADAL" clId="{7A8166D5-C54C-44D0-AED6-FAF708623ED8}" dt="2024-10-24T17:28:21.378" v="2" actId="47"/>
        <pc:sldMkLst>
          <pc:docMk/>
          <pc:sldMk cId="0" sldId="279"/>
        </pc:sldMkLst>
      </pc:sldChg>
      <pc:sldChg chg="del">
        <pc:chgData name="Corcoran, Sean" userId="3f12d0a3-3c97-4340-8007-c8fe7e07551f" providerId="ADAL" clId="{7A8166D5-C54C-44D0-AED6-FAF708623ED8}" dt="2024-10-24T17:28:21.378" v="2" actId="47"/>
        <pc:sldMkLst>
          <pc:docMk/>
          <pc:sldMk cId="0" sldId="285"/>
        </pc:sldMkLst>
      </pc:sldChg>
      <pc:sldChg chg="del">
        <pc:chgData name="Corcoran, Sean" userId="3f12d0a3-3c97-4340-8007-c8fe7e07551f" providerId="ADAL" clId="{7A8166D5-C54C-44D0-AED6-FAF708623ED8}" dt="2024-10-24T17:28:21.378" v="2" actId="47"/>
        <pc:sldMkLst>
          <pc:docMk/>
          <pc:sldMk cId="0" sldId="326"/>
        </pc:sldMkLst>
      </pc:sldChg>
      <pc:sldChg chg="del">
        <pc:chgData name="Corcoran, Sean" userId="3f12d0a3-3c97-4340-8007-c8fe7e07551f" providerId="ADAL" clId="{7A8166D5-C54C-44D0-AED6-FAF708623ED8}" dt="2024-10-24T17:28:21.378" v="2" actId="47"/>
        <pc:sldMkLst>
          <pc:docMk/>
          <pc:sldMk cId="0" sldId="327"/>
        </pc:sldMkLst>
      </pc:sldChg>
      <pc:sldChg chg="del">
        <pc:chgData name="Corcoran, Sean" userId="3f12d0a3-3c97-4340-8007-c8fe7e07551f" providerId="ADAL" clId="{7A8166D5-C54C-44D0-AED6-FAF708623ED8}" dt="2024-10-24T17:28:21.378" v="2" actId="47"/>
        <pc:sldMkLst>
          <pc:docMk/>
          <pc:sldMk cId="0" sldId="329"/>
        </pc:sldMkLst>
      </pc:sldChg>
      <pc:sldChg chg="del">
        <pc:chgData name="Corcoran, Sean" userId="3f12d0a3-3c97-4340-8007-c8fe7e07551f" providerId="ADAL" clId="{7A8166D5-C54C-44D0-AED6-FAF708623ED8}" dt="2024-10-24T17:28:21.378" v="2" actId="47"/>
        <pc:sldMkLst>
          <pc:docMk/>
          <pc:sldMk cId="2058279779" sldId="343"/>
        </pc:sldMkLst>
      </pc:sldChg>
      <pc:sldChg chg="del">
        <pc:chgData name="Corcoran, Sean" userId="3f12d0a3-3c97-4340-8007-c8fe7e07551f" providerId="ADAL" clId="{7A8166D5-C54C-44D0-AED6-FAF708623ED8}" dt="2024-10-24T17:28:33.773" v="3" actId="47"/>
        <pc:sldMkLst>
          <pc:docMk/>
          <pc:sldMk cId="265253586" sldId="344"/>
        </pc:sldMkLst>
      </pc:sldChg>
      <pc:sldChg chg="del">
        <pc:chgData name="Corcoran, Sean" userId="3f12d0a3-3c97-4340-8007-c8fe7e07551f" providerId="ADAL" clId="{7A8166D5-C54C-44D0-AED6-FAF708623ED8}" dt="2024-10-24T17:28:21.378" v="2" actId="47"/>
        <pc:sldMkLst>
          <pc:docMk/>
          <pc:sldMk cId="665011408" sldId="352"/>
        </pc:sldMkLst>
      </pc:sldChg>
      <pc:sldChg chg="del">
        <pc:chgData name="Corcoran, Sean" userId="3f12d0a3-3c97-4340-8007-c8fe7e07551f" providerId="ADAL" clId="{7A8166D5-C54C-44D0-AED6-FAF708623ED8}" dt="2024-10-24T17:27:06.855" v="1" actId="47"/>
        <pc:sldMkLst>
          <pc:docMk/>
          <pc:sldMk cId="2637792102" sldId="353"/>
        </pc:sldMkLst>
      </pc:sldChg>
      <pc:sldChg chg="del">
        <pc:chgData name="Corcoran, Sean" userId="3f12d0a3-3c97-4340-8007-c8fe7e07551f" providerId="ADAL" clId="{7A8166D5-C54C-44D0-AED6-FAF708623ED8}" dt="2024-10-24T17:28:21.378" v="2" actId="47"/>
        <pc:sldMkLst>
          <pc:docMk/>
          <pc:sldMk cId="1788891208" sldId="354"/>
        </pc:sldMkLst>
      </pc:sldChg>
      <pc:sldChg chg="del">
        <pc:chgData name="Corcoran, Sean" userId="3f12d0a3-3c97-4340-8007-c8fe7e07551f" providerId="ADAL" clId="{7A8166D5-C54C-44D0-AED6-FAF708623ED8}" dt="2024-10-24T17:28:21.378" v="2" actId="47"/>
        <pc:sldMkLst>
          <pc:docMk/>
          <pc:sldMk cId="2198078673" sldId="356"/>
        </pc:sldMkLst>
      </pc:sldChg>
      <pc:sldChg chg="del">
        <pc:chgData name="Corcoran, Sean" userId="3f12d0a3-3c97-4340-8007-c8fe7e07551f" providerId="ADAL" clId="{7A8166D5-C54C-44D0-AED6-FAF708623ED8}" dt="2024-10-24T17:28:21.378" v="2" actId="47"/>
        <pc:sldMkLst>
          <pc:docMk/>
          <pc:sldMk cId="827475395" sldId="357"/>
        </pc:sldMkLst>
      </pc:sldChg>
      <pc:sldChg chg="del">
        <pc:chgData name="Corcoran, Sean" userId="3f12d0a3-3c97-4340-8007-c8fe7e07551f" providerId="ADAL" clId="{7A8166D5-C54C-44D0-AED6-FAF708623ED8}" dt="2024-10-24T17:28:21.378" v="2" actId="47"/>
        <pc:sldMkLst>
          <pc:docMk/>
          <pc:sldMk cId="3334194665" sldId="358"/>
        </pc:sldMkLst>
      </pc:sldChg>
      <pc:sldChg chg="del">
        <pc:chgData name="Corcoran, Sean" userId="3f12d0a3-3c97-4340-8007-c8fe7e07551f" providerId="ADAL" clId="{7A8166D5-C54C-44D0-AED6-FAF708623ED8}" dt="2024-10-24T17:28:21.378" v="2" actId="47"/>
        <pc:sldMkLst>
          <pc:docMk/>
          <pc:sldMk cId="1507353024" sldId="359"/>
        </pc:sldMkLst>
      </pc:sldChg>
      <pc:sldChg chg="del">
        <pc:chgData name="Corcoran, Sean" userId="3f12d0a3-3c97-4340-8007-c8fe7e07551f" providerId="ADAL" clId="{7A8166D5-C54C-44D0-AED6-FAF708623ED8}" dt="2024-10-24T17:28:21.378" v="2" actId="47"/>
        <pc:sldMkLst>
          <pc:docMk/>
          <pc:sldMk cId="240556338" sldId="360"/>
        </pc:sldMkLst>
      </pc:sldChg>
      <pc:sldChg chg="del">
        <pc:chgData name="Corcoran, Sean" userId="3f12d0a3-3c97-4340-8007-c8fe7e07551f" providerId="ADAL" clId="{7A8166D5-C54C-44D0-AED6-FAF708623ED8}" dt="2024-10-24T17:26:18.251" v="0" actId="47"/>
        <pc:sldMkLst>
          <pc:docMk/>
          <pc:sldMk cId="2700213458" sldId="41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AF90E-C05B-49F7-A43B-B464C9611E7F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4BFCF-C195-444E-A18F-500301992D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619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07224-C24B-4742-97C5-BCCF79FAFC5A}" type="datetimeFigureOut">
              <a:rPr lang="en-US" smtClean="0"/>
              <a:pPr/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965A8-693C-4A5A-A2C9-39477FD733A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70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P.G. </a:t>
            </a:r>
            <a:r>
              <a:rPr lang="en-US" dirty="0" err="1"/>
              <a:t>Shewmon</a:t>
            </a:r>
            <a:r>
              <a:rPr lang="en-US" dirty="0"/>
              <a:t>, </a:t>
            </a:r>
            <a:r>
              <a:rPr lang="en-US" dirty="0" err="1"/>
              <a:t>Tranformations</a:t>
            </a:r>
            <a:r>
              <a:rPr lang="en-US" dirty="0"/>
              <a:t> in Metals, McGraw-Hill, New York, 1969, from C.S. Smith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965A8-693C-4A5A-A2C9-39477FD733A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670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Berkels</a:t>
            </a:r>
            <a:r>
              <a:rPr lang="en-US" dirty="0"/>
              <a:t>, Benjamin &amp; </a:t>
            </a:r>
            <a:r>
              <a:rPr lang="en-US" dirty="0" err="1"/>
              <a:t>Rätz</a:t>
            </a:r>
            <a:r>
              <a:rPr lang="en-US" dirty="0"/>
              <a:t>, Andreas &amp; </a:t>
            </a:r>
            <a:r>
              <a:rPr lang="en-US" dirty="0" err="1"/>
              <a:t>Rumpf</a:t>
            </a:r>
            <a:r>
              <a:rPr lang="en-US" dirty="0"/>
              <a:t>, Martin &amp; Voigt, Axel. (2007). Identification of Grain Boundary Contours at Atomic Scale. 4485. 765-776. 10.1007/978-3-540-72823-8_66. </a:t>
            </a:r>
          </a:p>
          <a:p>
            <a:endParaRPr lang="en-US" dirty="0"/>
          </a:p>
          <a:p>
            <a:r>
              <a:rPr lang="en-US" dirty="0"/>
              <a:t>Fig 4-15 from Shackelford, James G. Intro to materials science for engineers, 5</a:t>
            </a:r>
            <a:r>
              <a:rPr lang="en-US" baseline="30000" dirty="0"/>
              <a:t>th</a:t>
            </a:r>
            <a:r>
              <a:rPr lang="en-US" dirty="0"/>
              <a:t> 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965A8-693C-4A5A-A2C9-39477FD733A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34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7EFF0B-4523-43D2-999E-FAD5427321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81F72D-ADB3-4B40-9CDB-2ADE2862A1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02A599-4212-41E7-9BA5-D3FF4DC0BDA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67E575-255C-4596-8CDF-AAC8D2AB16F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540571-B7E1-4ABA-91CA-6262D902C9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5D089D-2771-4AC9-8559-8D68EE0ABAF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BF8ACB-6E15-4D8A-ADC3-8D7579753A6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6BDCB0-B7B8-433E-A048-A5283FED19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807FD4-4993-4226-9AA4-F5989F9C158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087131-7874-482A-ABA7-0501546499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7AAB88-6886-4CDD-8667-EDB1F6A8A8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E46F0CD-00F2-48F1-814A-D234CB87698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5" Type="http://schemas.openxmlformats.org/officeDocument/2006/relationships/image" Target="../media/image2.jpeg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1295400" y="609600"/>
            <a:ext cx="6172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/>
              <a:t>Types of imperfections in crystals</a:t>
            </a:r>
          </a:p>
          <a:p>
            <a:endParaRPr lang="en-US"/>
          </a:p>
          <a:p>
            <a:r>
              <a:rPr lang="en-US"/>
              <a:t>- point: vacancy, interstitial</a:t>
            </a:r>
          </a:p>
          <a:p>
            <a:endParaRPr lang="en-US"/>
          </a:p>
          <a:p>
            <a:r>
              <a:rPr lang="en-US"/>
              <a:t>- line: dislocations</a:t>
            </a:r>
          </a:p>
          <a:p>
            <a:endParaRPr lang="en-US"/>
          </a:p>
          <a:p>
            <a:r>
              <a:rPr lang="en-US"/>
              <a:t>- interfacial: grain boundary, twin boundary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49155" name="Rectangle 3"/>
          <p:cNvSpPr>
            <a:spLocks noChangeArrowheads="1"/>
          </p:cNvSpPr>
          <p:nvPr/>
        </p:nvSpPr>
        <p:spPr bwMode="auto">
          <a:xfrm>
            <a:off x="1295400" y="2514600"/>
            <a:ext cx="5029200" cy="381000"/>
          </a:xfrm>
          <a:prstGeom prst="rect">
            <a:avLst/>
          </a:prstGeom>
          <a:noFill/>
          <a:ln w="25400">
            <a:solidFill>
              <a:srgbClr val="00FFFF"/>
            </a:solidFill>
            <a:prstDash val="lgDash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D5FF53-1184-541A-B6E0-6B5083BB0543}"/>
              </a:ext>
            </a:extLst>
          </p:cNvPr>
          <p:cNvSpPr txBox="1"/>
          <p:nvPr/>
        </p:nvSpPr>
        <p:spPr>
          <a:xfrm>
            <a:off x="914400" y="4419600"/>
            <a:ext cx="5234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Correction on homework problem (110) bcc.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Text Box 3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7760" y="104395"/>
            <a:ext cx="304424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72727"/>
                </a:solidFill>
              </a:rPr>
              <a:t>Grain </a:t>
            </a:r>
          </a:p>
          <a:p>
            <a:r>
              <a:rPr lang="en-US" sz="2400" b="1" dirty="0">
                <a:solidFill>
                  <a:srgbClr val="272727"/>
                </a:solidFill>
              </a:rPr>
              <a:t>boundaries</a:t>
            </a:r>
          </a:p>
        </p:txBody>
      </p:sp>
      <p:sp>
        <p:nvSpPr>
          <p:cNvPr id="1331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c05f12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4D8381-D763-4B92-B660-F433F1F4D8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1372978"/>
            <a:ext cx="6934785" cy="52010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693AD5-B9F1-466D-85E9-92E06B0F560A}"/>
              </a:ext>
            </a:extLst>
          </p:cNvPr>
          <p:cNvSpPr txBox="1"/>
          <p:nvPr/>
        </p:nvSpPr>
        <p:spPr>
          <a:xfrm>
            <a:off x="514212" y="838200"/>
            <a:ext cx="3522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 angle grain boundaries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7B51B7-CE4E-4861-919A-2E4BEC8C5C17}"/>
              </a:ext>
            </a:extLst>
          </p:cNvPr>
          <p:cNvSpPr txBox="1"/>
          <p:nvPr/>
        </p:nvSpPr>
        <p:spPr>
          <a:xfrm>
            <a:off x="7163385" y="4724400"/>
            <a:ext cx="19044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angle grain boundary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59CFC4-F79F-43D1-9E73-C2B9686F5B60}"/>
              </a:ext>
            </a:extLst>
          </p:cNvPr>
          <p:cNvCxnSpPr/>
          <p:nvPr/>
        </p:nvCxnSpPr>
        <p:spPr>
          <a:xfrm flipH="1">
            <a:off x="5486400" y="3505200"/>
            <a:ext cx="76200" cy="13716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0769B0A-536F-4228-A932-71737A8C0361}"/>
              </a:ext>
            </a:extLst>
          </p:cNvPr>
          <p:cNvCxnSpPr>
            <a:cxnSpLocks/>
          </p:cNvCxnSpPr>
          <p:nvPr/>
        </p:nvCxnSpPr>
        <p:spPr>
          <a:xfrm flipH="1">
            <a:off x="5196254" y="4876800"/>
            <a:ext cx="290146" cy="13305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6038429-E62F-4591-9629-F6603F2D42FD}"/>
              </a:ext>
            </a:extLst>
          </p:cNvPr>
          <p:cNvCxnSpPr>
            <a:cxnSpLocks/>
          </p:cNvCxnSpPr>
          <p:nvPr/>
        </p:nvCxnSpPr>
        <p:spPr>
          <a:xfrm flipH="1">
            <a:off x="5400736" y="4853353"/>
            <a:ext cx="94456" cy="1700199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6E6DAF8-5648-4147-AB49-136DFA256999}"/>
              </a:ext>
            </a:extLst>
          </p:cNvPr>
          <p:cNvCxnSpPr>
            <a:cxnSpLocks/>
          </p:cNvCxnSpPr>
          <p:nvPr/>
        </p:nvCxnSpPr>
        <p:spPr>
          <a:xfrm flipH="1">
            <a:off x="1752600" y="1600200"/>
            <a:ext cx="457200" cy="1447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45C909-D11E-4CA0-8CB3-C9B247690E70}"/>
              </a:ext>
            </a:extLst>
          </p:cNvPr>
          <p:cNvCxnSpPr>
            <a:cxnSpLocks/>
          </p:cNvCxnSpPr>
          <p:nvPr/>
        </p:nvCxnSpPr>
        <p:spPr>
          <a:xfrm flipH="1">
            <a:off x="762000" y="3352800"/>
            <a:ext cx="838200" cy="12192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CBC6D6A-9837-432F-A49D-F9F97B1178E1}"/>
              </a:ext>
            </a:extLst>
          </p:cNvPr>
          <p:cNvCxnSpPr>
            <a:cxnSpLocks/>
          </p:cNvCxnSpPr>
          <p:nvPr/>
        </p:nvCxnSpPr>
        <p:spPr>
          <a:xfrm flipH="1">
            <a:off x="1295400" y="3056461"/>
            <a:ext cx="457200" cy="1447800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c05f19ab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 r="238" b="55556"/>
          <a:stretch>
            <a:fillRect/>
          </a:stretch>
        </p:blipFill>
        <p:spPr bwMode="auto">
          <a:xfrm>
            <a:off x="304800" y="1143000"/>
            <a:ext cx="437197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483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95400" y="381000"/>
            <a:ext cx="63103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400" b="1">
                <a:solidFill>
                  <a:srgbClr val="272727"/>
                </a:solidFill>
              </a:rPr>
              <a:t>Grain boundaries in an Fe-Cr alloy at 100X</a:t>
            </a:r>
          </a:p>
        </p:txBody>
      </p:sp>
      <p:sp>
        <p:nvSpPr>
          <p:cNvPr id="20484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c05f19ab</a:t>
            </a:r>
          </a:p>
        </p:txBody>
      </p:sp>
      <p:pic>
        <p:nvPicPr>
          <p:cNvPr id="20485" name="Picture 5" descr="c05f19ab"/>
          <p:cNvPicPr preferRelativeResize="0"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5" cstate="print"/>
          <a:srcRect l="-2850" t="48148" b="2469"/>
          <a:stretch>
            <a:fillRect/>
          </a:stretch>
        </p:blipFill>
        <p:spPr bwMode="auto">
          <a:xfrm>
            <a:off x="4800600" y="1066800"/>
            <a:ext cx="3987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Text Box 4"/>
          <p:cNvSpPr txBox="1">
            <a:spLocks noChangeArrowheads="1"/>
          </p:cNvSpPr>
          <p:nvPr/>
        </p:nvSpPr>
        <p:spPr bwMode="auto">
          <a:xfrm>
            <a:off x="762000" y="685800"/>
            <a:ext cx="5708614" cy="153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ASTM grain size number, </a:t>
            </a:r>
            <a:r>
              <a:rPr lang="en-US" sz="2400" b="1" i="1" dirty="0"/>
              <a:t>G</a:t>
            </a:r>
            <a:endParaRPr lang="en-US" sz="2400" b="1" dirty="0"/>
          </a:p>
          <a:p>
            <a:endParaRPr lang="en-US" sz="1800" b="1" dirty="0"/>
          </a:p>
          <a:p>
            <a:r>
              <a:rPr lang="en-US" i="1" dirty="0"/>
              <a:t>G</a:t>
            </a:r>
            <a:r>
              <a:rPr lang="en-US" dirty="0"/>
              <a:t> varies 1 to 10, with 10 being very small grains </a:t>
            </a:r>
            <a:endParaRPr lang="en-US" sz="2400" dirty="0"/>
          </a:p>
          <a:p>
            <a:endParaRPr lang="en-US" sz="1200" dirty="0"/>
          </a:p>
          <a:p>
            <a:r>
              <a:rPr lang="en-US" i="1" dirty="0"/>
              <a:t>n </a:t>
            </a:r>
            <a:r>
              <a:rPr lang="en-US" dirty="0"/>
              <a:t>= average number of grains/inch</a:t>
            </a:r>
            <a:r>
              <a:rPr lang="en-US" baseline="30000" dirty="0"/>
              <a:t>2</a:t>
            </a:r>
            <a:r>
              <a:rPr lang="en-US" dirty="0"/>
              <a:t> at 100X</a:t>
            </a: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0" y="30368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5939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037195"/>
              </p:ext>
            </p:extLst>
          </p:nvPr>
        </p:nvGraphicFramePr>
        <p:xfrm>
          <a:off x="1676400" y="2464394"/>
          <a:ext cx="422258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50960" imgH="419040" progId="Equation.3">
                  <p:embed/>
                </p:oleObj>
              </mc:Choice>
              <mc:Fallback>
                <p:oleObj name="Equation" r:id="rId2" imgW="1650960" imgH="419040" progId="Equation.3">
                  <p:embed/>
                  <p:pic>
                    <p:nvPicPr>
                      <p:cNvPr id="593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464394"/>
                        <a:ext cx="4222587" cy="1066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914400" y="714375"/>
            <a:ext cx="145103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/>
              <a:t>Example</a:t>
            </a: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898525" y="1333500"/>
            <a:ext cx="725487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If 62.6 grains/in</a:t>
            </a:r>
            <a:r>
              <a:rPr lang="en-US" sz="2400" baseline="30000" dirty="0"/>
              <a:t>2</a:t>
            </a:r>
            <a:r>
              <a:rPr lang="en-US" dirty="0"/>
              <a:t> are counted on a photograph at 85X, what is </a:t>
            </a:r>
          </a:p>
          <a:p>
            <a:pPr>
              <a:lnSpc>
                <a:spcPct val="120000"/>
              </a:lnSpc>
            </a:pPr>
            <a:r>
              <a:rPr lang="en-US" dirty="0"/>
              <a:t>the ASTM grain size number?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We first need </a:t>
            </a:r>
            <a:r>
              <a:rPr lang="en-US" i="1" dirty="0"/>
              <a:t>N</a:t>
            </a:r>
            <a:r>
              <a:rPr lang="en-US" dirty="0"/>
              <a:t>, the number of grains/in</a:t>
            </a:r>
            <a:r>
              <a:rPr lang="en-US" sz="2400" baseline="30000" dirty="0"/>
              <a:t>2</a:t>
            </a:r>
            <a:r>
              <a:rPr lang="en-US" dirty="0"/>
              <a:t> at 100X. Compared </a:t>
            </a:r>
          </a:p>
          <a:p>
            <a:pPr>
              <a:lnSpc>
                <a:spcPct val="120000"/>
              </a:lnSpc>
            </a:pPr>
            <a:r>
              <a:rPr lang="en-US" dirty="0"/>
              <a:t>to 85X, at 100X there are fewer grains by the ratio (85/100)</a:t>
            </a:r>
            <a:r>
              <a:rPr lang="en-US" sz="2400" baseline="30000" dirty="0"/>
              <a:t>2</a:t>
            </a:r>
            <a:r>
              <a:rPr lang="en-US" dirty="0"/>
              <a:t>.</a:t>
            </a:r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0" y="24653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04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344359"/>
              </p:ext>
            </p:extLst>
          </p:nvPr>
        </p:nvGraphicFramePr>
        <p:xfrm>
          <a:off x="1447800" y="3733800"/>
          <a:ext cx="6139906" cy="221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9800" imgH="914400" progId="Equation.3">
                  <p:embed/>
                </p:oleObj>
              </mc:Choice>
              <mc:Fallback>
                <p:oleObj name="Equation" r:id="rId2" imgW="2539800" imgH="914400" progId="Equation.3">
                  <p:embed/>
                  <p:pic>
                    <p:nvPicPr>
                      <p:cNvPr id="604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733800"/>
                        <a:ext cx="6139906" cy="22113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advClick="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020" name="Rectangle 75">
            <a:extLst>
              <a:ext uri="{FF2B5EF4-FFF2-40B4-BE49-F238E27FC236}">
                <a16:creationId xmlns:a16="http://schemas.microsoft.com/office/drawing/2014/main" id="{F0FAE728-C5A9-4B0F-B89E-F4BED8250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6021" name="Group 77">
            <a:extLst>
              <a:ext uri="{FF2B5EF4-FFF2-40B4-BE49-F238E27FC236}">
                <a16:creationId xmlns:a16="http://schemas.microsoft.com/office/drawing/2014/main" id="{F938B951-7EFC-40A2-B198-E73D39DFB3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2E4506E-6A0E-49A0-BC31-8CADBFF3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022" name="Rectangle 79">
              <a:extLst>
                <a:ext uri="{FF2B5EF4-FFF2-40B4-BE49-F238E27FC236}">
                  <a16:creationId xmlns:a16="http://schemas.microsoft.com/office/drawing/2014/main" id="{EEED4D51-65BF-4AEE-B596-7CB61A70B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413147" y="366639"/>
            <a:ext cx="8317705" cy="67544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3700" b="1" dirty="0">
                <a:latin typeface="+mj-lt"/>
                <a:ea typeface="+mj-ea"/>
                <a:cs typeface="+mj-cs"/>
              </a:rPr>
              <a:t>Twin boundaries </a:t>
            </a:r>
          </a:p>
        </p:txBody>
      </p:sp>
      <p:pic>
        <p:nvPicPr>
          <p:cNvPr id="47108" name="Picture 4" descr="twin boundary"/>
          <p:cNvPicPr>
            <a:picLocks noChangeAspect="1" noChangeArrowheads="1"/>
          </p:cNvPicPr>
          <p:nvPr/>
        </p:nvPicPr>
        <p:blipFill rotWithShape="1">
          <a:blip r:embed="rId4" cstate="print"/>
          <a:srcRect l="2469" t="6967" r="4938" b="19765"/>
          <a:stretch/>
        </p:blipFill>
        <p:spPr bwMode="auto">
          <a:xfrm>
            <a:off x="4750715" y="3159505"/>
            <a:ext cx="4405317" cy="3088896"/>
          </a:xfrm>
          <a:prstGeom prst="rect">
            <a:avLst/>
          </a:prstGeom>
          <a:noFill/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86018" name="Picture 2" descr="Two results of grain boundary detection on TEM-images: input ...">
            <a:extLst>
              <a:ext uri="{FF2B5EF4-FFF2-40B4-BE49-F238E27FC236}">
                <a16:creationId xmlns:a16="http://schemas.microsoft.com/office/drawing/2014/main" id="{7208A407-56DB-463A-8487-31126AC5C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73593" y="476568"/>
            <a:ext cx="2175889" cy="2175889"/>
          </a:xfrm>
          <a:prstGeom prst="rect">
            <a:avLst/>
          </a:prstGeom>
          <a:noFill/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c05f18abc">
            <a:extLst>
              <a:ext uri="{FF2B5EF4-FFF2-40B4-BE49-F238E27FC236}">
                <a16:creationId xmlns:a16="http://schemas.microsoft.com/office/drawing/2014/main" id="{4DFA9FBB-CBB8-4EF5-861D-2A12539BDD77}"/>
              </a:ext>
            </a:extLst>
          </p:cNvPr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 l="6544" t="54321" r="15576" b="2042"/>
          <a:stretch>
            <a:fillRect/>
          </a:stretch>
        </p:blipFill>
        <p:spPr bwMode="auto">
          <a:xfrm>
            <a:off x="209318" y="1219200"/>
            <a:ext cx="4461889" cy="4878137"/>
          </a:xfrm>
          <a:prstGeom prst="rect">
            <a:avLst/>
          </a:prstGeom>
          <a:noFill/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741327-5347-41B8-8089-E8A9A2FB1B58}"/>
              </a:ext>
            </a:extLst>
          </p:cNvPr>
          <p:cNvSpPr txBox="1"/>
          <p:nvPr/>
        </p:nvSpPr>
        <p:spPr>
          <a:xfrm>
            <a:off x="209318" y="114300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Brass at 60x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c05f1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854200"/>
            <a:ext cx="8229600" cy="3144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387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76400" y="381000"/>
            <a:ext cx="533832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272727"/>
                </a:solidFill>
              </a:rPr>
              <a:t>Free surface</a:t>
            </a:r>
          </a:p>
          <a:p>
            <a:r>
              <a:rPr lang="en-US" dirty="0">
                <a:solidFill>
                  <a:srgbClr val="272727"/>
                </a:solidFill>
              </a:rPr>
              <a:t>- Is also considered to be an interfacial defect</a:t>
            </a:r>
          </a:p>
        </p:txBody>
      </p:sp>
      <p:sp>
        <p:nvSpPr>
          <p:cNvPr id="16388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c05f15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5715000"/>
            <a:ext cx="838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energy of a free surface is directly related to the planar density of atoms. 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dirty="0"/>
              <a:t>Surfaces</a:t>
            </a:r>
          </a:p>
        </p:txBody>
      </p:sp>
      <p:pic>
        <p:nvPicPr>
          <p:cNvPr id="1034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977875"/>
            <a:ext cx="5257800" cy="48840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49F5AC-0F62-496C-9CDB-EE89A6FE1C36}"/>
              </a:ext>
            </a:extLst>
          </p:cNvPr>
          <p:cNvSpPr txBox="1"/>
          <p:nvPr/>
        </p:nvSpPr>
        <p:spPr>
          <a:xfrm>
            <a:off x="609600" y="12954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considering the energy of a surface, higher planar density equals lower surface energy.</a:t>
            </a:r>
          </a:p>
        </p:txBody>
      </p:sp>
    </p:spTree>
    <p:extLst>
      <p:ext uri="{BB962C8B-B14F-4D97-AF65-F5344CB8AC3E}">
        <p14:creationId xmlns:p14="http://schemas.microsoft.com/office/powerpoint/2010/main" val="100691557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42B38915AC4EBAF791562DC92B4E" ma:contentTypeVersion="13" ma:contentTypeDescription="Create a new document." ma:contentTypeScope="" ma:versionID="45dcb3ee8ab16e94e9ce11f52f3ef1c8">
  <xsd:schema xmlns:xsd="http://www.w3.org/2001/XMLSchema" xmlns:xs="http://www.w3.org/2001/XMLSchema" xmlns:p="http://schemas.microsoft.com/office/2006/metadata/properties" xmlns:ns2="5bbddf2c-15bd-4cee-88ee-4bb358fdb5d4" xmlns:ns3="0ffa7682-a752-4ec2-9b00-944c9a00bbe9" targetNamespace="http://schemas.microsoft.com/office/2006/metadata/properties" ma:root="true" ma:fieldsID="ee4a90daa14cdc5725b57d2c9b788eb1" ns2:_="" ns3:_="">
    <xsd:import namespace="5bbddf2c-15bd-4cee-88ee-4bb358fdb5d4"/>
    <xsd:import namespace="0ffa7682-a752-4ec2-9b00-944c9a00bb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bddf2c-15bd-4cee-88ee-4bb358fdb5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86477d7-ad29-47e7-b319-eaa6f19496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fa7682-a752-4ec2-9b00-944c9a00bbe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f3b23a9-39ee-43d8-8bbd-bfe89c769496}" ma:internalName="TaxCatchAll" ma:showField="CatchAllData" ma:web="0ffa7682-a752-4ec2-9b00-944c9a00bb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ffa7682-a752-4ec2-9b00-944c9a00bbe9" xsi:nil="true"/>
    <lcf76f155ced4ddcb4097134ff3c332f xmlns="5bbddf2c-15bd-4cee-88ee-4bb358fdb5d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CF2F30D-8F2F-493A-8A9D-B087E6186A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313C00-F34C-49BB-BF82-B7F0A9D270EC}"/>
</file>

<file path=customXml/itemProps3.xml><?xml version="1.0" encoding="utf-8"?>
<ds:datastoreItem xmlns:ds="http://schemas.openxmlformats.org/officeDocument/2006/customXml" ds:itemID="{00D6D3EF-9046-47BC-A0D3-AE6E0B5FFF7C}"/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260</Words>
  <Application>Microsoft Office PowerPoint</Application>
  <PresentationFormat>On-screen Show (4:3)</PresentationFormat>
  <Paragraphs>40</Paragraphs>
  <Slides>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Default Design</vt:lpstr>
      <vt:lpstr>Equation</vt:lpstr>
      <vt:lpstr>PowerPoint Presentation</vt:lpstr>
      <vt:lpstr>c05f12</vt:lpstr>
      <vt:lpstr>c05f19ab</vt:lpstr>
      <vt:lpstr>PowerPoint Presentation</vt:lpstr>
      <vt:lpstr>PowerPoint Presentation</vt:lpstr>
      <vt:lpstr>PowerPoint Presentation</vt:lpstr>
      <vt:lpstr>c05f15</vt:lpstr>
      <vt:lpstr>Surfaces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Corcoran, Sean</dc:creator>
  <cp:lastModifiedBy>Corcoran, Sean</cp:lastModifiedBy>
  <cp:revision>11</cp:revision>
  <dcterms:created xsi:type="dcterms:W3CDTF">2020-05-26T20:51:00Z</dcterms:created>
  <dcterms:modified xsi:type="dcterms:W3CDTF">2024-10-24T17:28:36Z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0x010100140A42B38915AC4EBAF791562DC92B4E</vt:lpwstr>
  </property>
</Properties>
</file>