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4" r:id="rId2"/>
    <p:sldId id="277" r:id="rId3"/>
    <p:sldId id="352" r:id="rId4"/>
    <p:sldId id="357" r:id="rId5"/>
    <p:sldId id="285" r:id="rId6"/>
    <p:sldId id="279" r:id="rId7"/>
    <p:sldId id="343" r:id="rId8"/>
    <p:sldId id="353" r:id="rId9"/>
    <p:sldId id="329" r:id="rId10"/>
    <p:sldId id="356" r:id="rId11"/>
    <p:sldId id="358" r:id="rId12"/>
    <p:sldId id="359" r:id="rId13"/>
    <p:sldId id="360" r:id="rId14"/>
    <p:sldId id="326" r:id="rId15"/>
    <p:sldId id="327" r:id="rId16"/>
    <p:sldId id="354" r:id="rId17"/>
    <p:sldId id="298" r:id="rId18"/>
    <p:sldId id="299" r:id="rId19"/>
    <p:sldId id="301" r:id="rId20"/>
    <p:sldId id="302" r:id="rId21"/>
    <p:sldId id="303" r:id="rId22"/>
    <p:sldId id="307" r:id="rId23"/>
    <p:sldId id="309" r:id="rId24"/>
    <p:sldId id="350" r:id="rId25"/>
    <p:sldId id="344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3366FF"/>
    <a:srgbClr val="AE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40A65-3561-467C-AC5A-76411BDA9292}" v="2" dt="2024-09-11T12:50:4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164" autoAdjust="0"/>
  </p:normalViewPr>
  <p:slideViewPr>
    <p:cSldViewPr>
      <p:cViewPr varScale="1">
        <p:scale>
          <a:sx n="94" d="100"/>
          <a:sy n="94" d="100"/>
        </p:scale>
        <p:origin x="6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89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CAF40A65-3561-467C-AC5A-76411BDA9292}"/>
    <pc:docChg chg="custSel addSld modSld">
      <pc:chgData name="Corcoran, Sean" userId="3f12d0a3-3c97-4340-8007-c8fe7e07551f" providerId="ADAL" clId="{CAF40A65-3561-467C-AC5A-76411BDA9292}" dt="2024-09-11T12:50:58.655" v="89" actId="20577"/>
      <pc:docMkLst>
        <pc:docMk/>
      </pc:docMkLst>
      <pc:sldChg chg="delSp mod">
        <pc:chgData name="Corcoran, Sean" userId="3f12d0a3-3c97-4340-8007-c8fe7e07551f" providerId="ADAL" clId="{CAF40A65-3561-467C-AC5A-76411BDA9292}" dt="2024-09-09T13:04:11.384" v="1" actId="478"/>
        <pc:sldMkLst>
          <pc:docMk/>
          <pc:sldMk cId="0" sldId="285"/>
        </pc:sldMkLst>
        <pc:spChg chg="del">
          <ac:chgData name="Corcoran, Sean" userId="3f12d0a3-3c97-4340-8007-c8fe7e07551f" providerId="ADAL" clId="{CAF40A65-3561-467C-AC5A-76411BDA9292}" dt="2024-09-09T13:04:11.384" v="1" actId="478"/>
          <ac:spMkLst>
            <pc:docMk/>
            <pc:sldMk cId="0" sldId="285"/>
            <ac:spMk id="2" creationId="{5947D770-88EC-454D-AD07-95C9FB0C518E}"/>
          </ac:spMkLst>
        </pc:spChg>
      </pc:sldChg>
      <pc:sldChg chg="addSp modSp mod">
        <pc:chgData name="Corcoran, Sean" userId="3f12d0a3-3c97-4340-8007-c8fe7e07551f" providerId="ADAL" clId="{CAF40A65-3561-467C-AC5A-76411BDA9292}" dt="2024-09-11T12:50:58.655" v="89" actId="20577"/>
        <pc:sldMkLst>
          <pc:docMk/>
          <pc:sldMk cId="0" sldId="298"/>
        </pc:sldMkLst>
        <pc:spChg chg="add mod">
          <ac:chgData name="Corcoran, Sean" userId="3f12d0a3-3c97-4340-8007-c8fe7e07551f" providerId="ADAL" clId="{CAF40A65-3561-467C-AC5A-76411BDA9292}" dt="2024-09-11T12:50:58.655" v="89" actId="20577"/>
          <ac:spMkLst>
            <pc:docMk/>
            <pc:sldMk cId="0" sldId="298"/>
            <ac:spMk id="2" creationId="{96D5FF53-1184-541A-B6E0-6B5083BB0543}"/>
          </ac:spMkLst>
        </pc:spChg>
      </pc:sldChg>
      <pc:sldChg chg="addSp delSp mod">
        <pc:chgData name="Corcoran, Sean" userId="3f12d0a3-3c97-4340-8007-c8fe7e07551f" providerId="ADAL" clId="{CAF40A65-3561-467C-AC5A-76411BDA9292}" dt="2024-09-11T12:42:17.551" v="46" actId="478"/>
        <pc:sldMkLst>
          <pc:docMk/>
          <pc:sldMk cId="0" sldId="302"/>
        </pc:sldMkLst>
        <pc:cxnChg chg="add del">
          <ac:chgData name="Corcoran, Sean" userId="3f12d0a3-3c97-4340-8007-c8fe7e07551f" providerId="ADAL" clId="{CAF40A65-3561-467C-AC5A-76411BDA9292}" dt="2024-09-11T12:42:17.551" v="46" actId="478"/>
          <ac:cxnSpMkLst>
            <pc:docMk/>
            <pc:sldMk cId="0" sldId="302"/>
            <ac:cxnSpMk id="3" creationId="{C8BB4AAB-ED97-6A1E-23A3-005BD029822C}"/>
          </ac:cxnSpMkLst>
        </pc:cxnChg>
      </pc:sldChg>
      <pc:sldChg chg="modSp mod">
        <pc:chgData name="Corcoran, Sean" userId="3f12d0a3-3c97-4340-8007-c8fe7e07551f" providerId="ADAL" clId="{CAF40A65-3561-467C-AC5A-76411BDA9292}" dt="2024-09-11T12:40:49.884" v="44" actId="14100"/>
        <pc:sldMkLst>
          <pc:docMk/>
          <pc:sldMk cId="1788891208" sldId="354"/>
        </pc:sldMkLst>
        <pc:spChg chg="mod">
          <ac:chgData name="Corcoran, Sean" userId="3f12d0a3-3c97-4340-8007-c8fe7e07551f" providerId="ADAL" clId="{CAF40A65-3561-467C-AC5A-76411BDA9292}" dt="2024-09-11T12:40:49.884" v="44" actId="14100"/>
          <ac:spMkLst>
            <pc:docMk/>
            <pc:sldMk cId="1788891208" sldId="354"/>
            <ac:spMk id="2" creationId="{F812FB7A-D98E-45CE-8F80-49A7C97667A7}"/>
          </ac:spMkLst>
        </pc:spChg>
      </pc:sldChg>
      <pc:sldChg chg="modSp mod">
        <pc:chgData name="Corcoran, Sean" userId="3f12d0a3-3c97-4340-8007-c8fe7e07551f" providerId="ADAL" clId="{CAF40A65-3561-467C-AC5A-76411BDA9292}" dt="2024-09-09T13:52:52.508" v="4" actId="14100"/>
        <pc:sldMkLst>
          <pc:docMk/>
          <pc:sldMk cId="2198078673" sldId="356"/>
        </pc:sldMkLst>
        <pc:picChg chg="mod">
          <ac:chgData name="Corcoran, Sean" userId="3f12d0a3-3c97-4340-8007-c8fe7e07551f" providerId="ADAL" clId="{CAF40A65-3561-467C-AC5A-76411BDA9292}" dt="2024-09-09T13:52:52.508" v="4" actId="14100"/>
          <ac:picMkLst>
            <pc:docMk/>
            <pc:sldMk cId="2198078673" sldId="356"/>
            <ac:picMk id="2" creationId="{4BE029CA-7D88-4D8C-AEBA-DC117C83BE0C}"/>
          </ac:picMkLst>
        </pc:picChg>
        <pc:picChg chg="mod">
          <ac:chgData name="Corcoran, Sean" userId="3f12d0a3-3c97-4340-8007-c8fe7e07551f" providerId="ADAL" clId="{CAF40A65-3561-467C-AC5A-76411BDA9292}" dt="2024-09-09T13:52:47.058" v="3" actId="14100"/>
          <ac:picMkLst>
            <pc:docMk/>
            <pc:sldMk cId="2198078673" sldId="356"/>
            <ac:picMk id="4" creationId="{7C9C8180-0FA4-4A6A-818D-07E82D35ED37}"/>
          </ac:picMkLst>
        </pc:picChg>
      </pc:sldChg>
      <pc:sldChg chg="add">
        <pc:chgData name="Corcoran, Sean" userId="3f12d0a3-3c97-4340-8007-c8fe7e07551f" providerId="ADAL" clId="{CAF40A65-3561-467C-AC5A-76411BDA9292}" dt="2024-09-09T12:37:14.577" v="0"/>
        <pc:sldMkLst>
          <pc:docMk/>
          <pc:sldMk cId="2700213458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F90E-C05B-49F7-A43B-B464C9611E7F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FCF-C195-444E-A18F-50030199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18.6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1,'-14'0,"-1"0,0 1,1 0,-1 2,1 0,-1 0,1 1,0 1,0 1,9-4,0 1,0 0,0 0,1 0,-1 0,1 1,0 0,0 0,0 0,1 0,-1 1,1-1,0 1,1 0,-1 0,1 0,0 0,0 1,0-1,1 0,0 1,0-1,0 1,1-1,0 2,-2 14,1 1,2-1,0 1,1-1,1 1,5 15,-6-30,0-1,1 1,-1 0,2-1,-1 0,1 0,0 0,0 0,0-1,1 1,0-1,0 0,0 0,1-1,-1 0,1 0,0 0,1-1,-1 0,0 0,1 0,2 0,14 2,0-1,0-1,1-1,-1 0,1-2,-1-1,8-2,41 0,-68 3,1 0,0 0,-1 0,1-1,-1 1,1-1,-1 0,0-1,1 1,-1-1,0 1,0-1,0-1,0 1,0-1,0 0,-1 0,-1 0,1-1,-1 1,0-1,0 0,0 1,0-1,-1 0,1 0,-1 0,0 0,0 0,-1-1,1 1,-1 0,0 0,0-3,0-6,0 0,-1-1,-1 1,0 0,0 0,-2 0,1 0,-2 1,0-1,0 1,-1 0,0 1,-1-1,-1 1,0 0,0 1,-10-9,5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2:01.38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0,'-24'0,"-1"1,1 1,1 1,-1 2,0 0,-4 2,17-3,-1 0,1 1,0 0,1 1,-1 0,1 1,0 0,1 1,0 0,0 0,1 0,0 2,-2 1,3-1,0 1,0-1,1 2,1-1,0 0,0 1,1 0,-2 9,5-14,-1 1,1 0,1 0,-1 0,1 0,0 0,1 0,0-1,0 1,1 0,0 0,0-1,1 1,2 3,-2-7,0 0,0 0,0-1,1 1,-1-1,1 0,0 0,0 0,0 0,0-1,1 1,-1-1,1 0,-1-1,1 1,0-1,0 0,0 0,0 0,16 3,0-2,1 0,15-1,-14 0,0-2,0 0,1-2,-1 0,20-7,-37 9,0-1,-1 0,1 0,-1-1,1 1,-1-1,0 0,0 0,-1-1,1 0,-1 0,1 0,-1 0,0 0,-1-1,1 0,-1 0,0 0,0 0,0 0,-1-1,0 1,0-1,0 1,0-7,-2 10,1 0,-1-1,0 1,0-1,0 1,0-1,0 1,-1-1,1 1,-1 0,1-1,-1 1,0 0,0-1,-1 0,-8-11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2.1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52,'0'-1,"-1"-1,1 0,-1 1,0-1,0 1,0-1,0 1,0 0,0-1,0 1,0 0,-1 0,1 0,0 0,-1 0,1 0,-1 0,1 0,-1 0,1 1,-1-1,0 1,1-1,-2 1,-41-12,43 12,-19-4,0 0,-1 2,1 0,-15 2,30 0,1 0,0 0,-1 0,1 1,-1 0,1 0,0 0,-1 0,1 1,0 0,0 0,0 0,0 0,1 1,-1-1,1 1,-1 0,1 0,0 0,0 0,0 1,0-1,1 1,-1 1,-6 12,-2 0,0 0,-12 12,-26 43,46-67,0 1,1-1,-1 1,1 0,1 0,-1 0,1 0,0 0,1 0,-1 0,1 1,0-1,1 0,-1 0,2 3,-1-6,0 1,0-1,0 0,1 1,0-1,-1 0,1 0,0 0,1-1,-1 1,0 0,1-1,-1 1,1-1,0 0,0 0,0 0,0 0,0-1,0 1,1-1,-1 0,0 0,1 0,-1 0,1 0,0-1,53 12,44 5,-91-15,0-2,-1 0,1 0,0 0,0-1,-1-1,1 0,7-2,-13 2,0-1,0 1,0-1,0 1,-1-1,1-1,-1 1,0 0,0-1,0 0,0 1,-1-1,1 0,-1-1,0 1,0 0,-1 0,2-4,14-26,-6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5.68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1,'-37'0,"12"-1,-1 1,1 2,-24 4,40-4,0 0,1 0,-1 1,1 1,0 0,-1 0,2 0,-1 1,0 0,1 0,0 1,0 0,0 1,1 1,-1-1,1 2,1-1,-1 1,2-1,-1 1,1 1,0-1,1 1,0-1,1 1,0 0,0 0,1 0,0 0,1 0,0-5,0 0,0-1,0 1,1-1,0 1,0 0,0-1,1 1,-1-1,1 0,0 0,0 1,1-1,-1-1,1 1,0 0,0-1,0 1,0-1,1 0,-1 0,1 0,0 0,0-1,0 1,0-1,0 0,0-1,1 1,-1-1,1 0,-1 0,1 0,0 0,1-1,42 4,1-3,22-3,-8 0,-57 2,-1-1,0 1,1-1,-1 0,0 0,0-1,0 0,0 0,0 0,0 0,0-1,-1 0,1 0,-1 0,0 0,0-1,0 1,0-1,0 0,-1-1,0 1,0 0,0-1,-1 0,1 0,-1 0,0 0,0 0,-1 0,0 0,0 0,0-1,0-2,1-14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8.46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10,'-3'-1,"-1"1,1 0,-1 0,1 1,-1-1,1 1,-1 0,1 0,-1 0,1 0,0 0,0 1,0 0,-1-1,1 1,1 0,-1 1,0-1,1 0,-1 1,1-1,-2 3,-1 4,1 0,0 0,0 0,1 1,0 0,1-1,-1 4,2-7,-9 29,6-22,0-1,1 1,1-1,0 1,1 0,0 0,1 0,0-9,1-1,-1 1,1-1,0 1,0-1,0 1,1-1,-1 0,1 1,0-1,0 0,0 0,0 0,1-1,-1 1,1 0,-1-1,1 0,0 0,0 1,0-2,0 1,1 0,-1-1,0 1,1-1,1 1,12 2,0-1,1 0,-1-1,1-1,-1-1,1 0,0-1,0-1,36-1,-47 3,-1 0,0 0,1-1,-1 0,0 0,0 0,1-1,-1 0,0 0,-1-1,1 1,0-1,-1-1,1 1,-1-1,0-1,0 0,-1 0,0-1,0 1,0-1,-1 0,0 0,0 0,0 0,-1-1,0 1,0-1,1-6,1-3,-1 3,0 1,-1-1,0 0,-1 0,0-12,-1 21,-1-1,0 1,0-1,0 1,0 0,-1-1,0 1,0 0,0 0,0 0,-1 0,1 0,-1 1,0-1,0 1,0 0,-1 0,-2-3,-4 0,1 0,-1 1,0 0,0 1,0 0,0 1,-1 0,0 0,1 1,-1 0,0 1,0 0,0 1,0 1,0-1,0 2,0-1,-19 4,1 1,0 1,1 1,0 2,-21 9,-35 21,66-29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31.07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28,'-13'-5,"0"0,0 1,-1 0,1 1,-1 1,0 0,1 1,-11 0,16 1,0-1,0 2,0-1,0 1,0 1,1-1,-1 1,0 0,1 1,-1 0,1 0,0 1,0 0,0 0,-3 3,5-1,0 1,1-1,0 1,0-1,1 1,0 1,0-1,0 0,1 1,0-1,1 1,-1-1,2 1,-1 0,1 0,0-1,1 4,-1 1,1 0,0 0,1 0,1 0,-1 0,2-1,0 1,0-1,1 0,6 10,-6-15,1 0,-1-1,1 0,0 0,1 0,-1 0,1-1,0 0,0-1,6 3,0 0,1-1,-1-1,1 0,0-1,8 1,16 0,-1-2,23-2,-46 0,0-2,0 1,0-2,0 0,-1 0,1-1,-1-1,6-3,-12 4,0-1,0 0,-1 0,0-1,0 0,0 0,-1 0,0 0,0-1,0 0,-1 0,0 0,-1-1,1 1,-1-2,-1 3,1-1,-1 0,0 1,-1-1,0 0,0 0,0 0,-1 0,0 0,0 0,-1 0,0 1,0-1,0 0,-1 0,0 1,-3-7,-6-5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35.66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1,'-17'-1,"-1"2,1 0,0 1,-1 0,1 2,0 0,-13 5,22-5,0 0,1 0,-1 0,1 1,0 0,0 0,1 1,0 0,0 0,0 1,0-1,1 1,0 0,1 1,0-1,-3 8,2-4,0 1,0-1,2 1,-1 0,2 0,-1 0,2 1,-1 3,2-11,0-1,0 1,1 0,-1-1,1 1,0 0,1-1,-1 1,1-1,-1 0,1 1,0-1,1 0,-1 0,1 0,0-1,0 1,0-1,0 1,1-1,0 0,-1 0,2 0,9 7,2-1,-1 0,1-1,1-1,-1 0,1-1,0-1,18 3,-27-7,0 0,0 0,0-1,0-1,-1 1,1-1,0 0,0-1,-1 0,1 0,-1 0,1-1,-1 0,0-1,0 0,0 0,-1 0,1-1,-1 0,0 0,3-5,-2 3,-1 0,0 0,-1-1,0 0,0 0,-1 0,0-1,0 0,-1 1,0-1,-1 0,1-1,-2 1,2-12,-2-1,0 1,-1 0,-1 0,-2-6,2 24,1-1,-1 1,1 0,-1-1,0 1,0 0,-1 0,1 0,-1 0,1 0,-3-2,-7-7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0.70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24,'-1'-1,"1"1,-1-1,1 0,-1 0,0 0,0 1,1-1,-1 0,0 1,0-1,0 0,0 1,0-1,0 1,0-1,0 1,0 0,0 0,0-1,0 1,0 0,0 0,0 0,-32-5,29 4,-10-1,-1 0,0 1,0 1,0 0,0 1,11-1,0 1,0 0,0 0,0 0,-1 1,2-1,-1 1,0 0,0 0,0 0,1 1,-1-1,1 1,0 0,0 0,0 0,0 0,1 0,-2 3,-16 23,11-18,1 0,0 0,1 1,0 0,1 0,1 1,0 0,0 0,1 0,1 0,0 1,1-1,1 1,0 0,0 5,1-2,0-1,0 0,2 1,0-1,2 8,-2-18,0-1,0 0,0 1,1-1,0 0,0 0,0 0,0-1,1 1,0-1,0 0,0 0,0 0,1 0,0-1,-1 0,4 2,8 2,-1 0,1-1,0-1,0-1,1 0,-1-1,1-1,0 0,-1-1,1-1,0-1,0 0,0-1,-1-1,3-1,-13 2,1 0,-1-1,0 0,0 0,0 0,0-1,-1 0,1 0,-1-1,0 1,0-1,-1 0,1 0,-1-1,0 1,-1-1,1 0,0-3,1-3,0 1,-1-1,-1 0,0 0,-1 0,0 0,-1-1,0 1,-1-7,0-3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5.0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4,'-44'-2,"27"1,1 1,-1 0,0 1,0 0,1 2,-6 1,18-3,-1 1,1-1,0 1,0 0,0 0,0 1,1-1,-1 1,1-1,-1 1,1 0,0 1,0-1,0 0,1 1,-1 0,1 0,0-1,0 1,0 0,0 1,1-1,0 0,0 0,-1 5,-1 11,0 1,2 0,0-1,1 1,1 0,1-1,1 1,3 8,-4-24,-1-1,1 0,1 1,-1-1,0 0,1 0,0 0,0-1,0 1,1-1,-1 1,1-1,-1 0,1 0,0-1,0 1,1-1,-1 0,0 0,1 0,-1-1,1 0,0 0,-1 0,5 0,17 2,-1-1,1-1,-1-1,16-3,7 1,-35 2,0-1,0 1,1-2,-1 0,0-1,0 0,1-1,-10 2,0 1,0-1,-1 0,1-1,-1 1,1 0,-1-1,0 0,0 0,0 0,-1 0,1 0,-1 0,0-1,1 1,-1-1,-1 0,1 1,-1-1,1 0,-1 0,0 0,0 0,-1 0,1-1,1-65,-3 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8.31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1,'-3'0,"-1"1,1 0,0 1,0-1,0 0,-1 1,1 0,1 0,-1 0,0 0,0 0,1 1,-1-1,1 1,0 0,0-1,0 1,-1 2,-4 5,1 0,0 1,0-1,-3 11,-20 43,17-41,2 0,0 0,0 7,8-25,0 0,1 1,0-1,0 1,1-1,-1 0,1 1,1-1,-1 1,1-1,-1 1,2-1,-1 0,0 1,1-1,2 3,-1-3,0-1,1 0,0 0,0-1,0 1,0-1,0 1,1-1,-1-1,1 1,0-1,0 1,0-2,0 1,0 0,1-1,-1 0,0 0,1-1,-1 1,2-1,19 1,0-1,-1-1,23-3,-41 2,0 0,0 0,-1-1,1 1,-1-1,0-1,0 1,0-1,0 0,0-1,-1 1,0-1,0 0,0 0,-1-1,0 0,0 1,0-1,0-1,-1 1,0-2,2-1,-1 0,0 0,-1 0,0-1,-1 0,0 1,0-1,-1 0,0 0,-1 0,0 0,0 0,-1 0,-2-9,1 15,1 0,-1 0,0 0,0 1,0-1,0 1,-1-1,0 1,1 0,-1 0,0 0,-1 1,1-1,0 1,-1-1,1 1,-1 0,0 0,0 1,1-1,-1 1,0 0,-1 0,1 0,0 0,-2 1,-18-2,0 0,1 2,-1 1,-11 2,-15 0,31-3,1 1,-1 1,0 1,-2 1,15-3,1 1,-1-1,1 1,-1 1,1-1,0 1,0-1,0 1,1 1,-1-1,1 1,-1 0,1 0,0 0,-2 4,-2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7224-C24B-4742-97C5-BCCF79FAFC5A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65A8-693C-4A5A-A2C9-39477FD73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Berkels</a:t>
            </a:r>
            <a:r>
              <a:rPr lang="en-US" dirty="0"/>
              <a:t>, Benjamin &amp; </a:t>
            </a:r>
            <a:r>
              <a:rPr lang="en-US" dirty="0" err="1"/>
              <a:t>Rätz</a:t>
            </a:r>
            <a:r>
              <a:rPr lang="en-US" dirty="0"/>
              <a:t>, Andreas &amp; </a:t>
            </a:r>
            <a:r>
              <a:rPr lang="en-US" dirty="0" err="1"/>
              <a:t>Rumpf</a:t>
            </a:r>
            <a:r>
              <a:rPr lang="en-US" dirty="0"/>
              <a:t>, Martin &amp; Voigt, Axel. (2007). Identification of Grain Boundary Contours at Atomic Scale. 4485. 765-776. 10.1007/978-3-540-72823-8_66. </a:t>
            </a:r>
          </a:p>
          <a:p>
            <a:endParaRPr lang="en-US" dirty="0"/>
          </a:p>
          <a:p>
            <a:r>
              <a:rPr lang="en-US" dirty="0"/>
              <a:t>Fig 4-15 from Shackelford, James G. Intro to materials science for engineers, 5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P.G. </a:t>
            </a:r>
            <a:r>
              <a:rPr lang="en-US" dirty="0" err="1"/>
              <a:t>Shewmon</a:t>
            </a:r>
            <a:r>
              <a:rPr lang="en-US" dirty="0"/>
              <a:t>, </a:t>
            </a:r>
            <a:r>
              <a:rPr lang="en-US" dirty="0" err="1"/>
              <a:t>Tranformations</a:t>
            </a:r>
            <a:r>
              <a:rPr lang="en-US" dirty="0"/>
              <a:t> in Metals, McGraw-Hill, New York, 1969, from C.S.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FF0B-4523-43D2-999E-FAD542732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F72D-ADB3-4B40-9CDB-2ADE2862A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A599-4212-41E7-9BA5-D3FF4DC0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E575-255C-4596-8CDF-AAC8D2AB1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0571-B7E1-4ABA-91CA-6262D902C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089D-2771-4AC9-8559-8D68EE0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F8ACB-6E15-4D8A-ADC3-8D7579753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DCB0-B7B8-433E-A048-A5283FED19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7FD4-4993-4226-9AA4-F5989F9C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7131-7874-482A-ABA7-050154649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AB88-6886-4CDD-8667-EDB1F6A8A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46F0CD-00F2-48F1-814A-D234CB8769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3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P345p7A4IW8?feature=oembed" TargetMode="External"/><Relationship Id="rId11" Type="http://schemas.openxmlformats.org/officeDocument/2006/relationships/image" Target="../media/image22.jpeg"/><Relationship Id="rId5" Type="http://schemas.openxmlformats.org/officeDocument/2006/relationships/video" Target="https://www.youtube.com/embed/EXbiEopDJ_g?feature=oembed" TargetMode="External"/><Relationship Id="rId10" Type="http://schemas.openxmlformats.org/officeDocument/2006/relationships/image" Target="../media/image21.png"/><Relationship Id="rId4" Type="http://schemas.openxmlformats.org/officeDocument/2006/relationships/video" Target="../media/media2.mp4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video" Target="https://www.youtube.com/embed/EXbiEopDJ_g?feature=oembed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3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P345p7A4IW8?feature=oembed" TargetMode="External"/><Relationship Id="rId11" Type="http://schemas.openxmlformats.org/officeDocument/2006/relationships/image" Target="../media/image21.png"/><Relationship Id="rId5" Type="http://schemas.openxmlformats.org/officeDocument/2006/relationships/video" Target="../media/media2.mp4"/><Relationship Id="rId10" Type="http://schemas.openxmlformats.org/officeDocument/2006/relationships/image" Target="../media/image22.jpeg"/><Relationship Id="rId4" Type="http://schemas.microsoft.com/office/2007/relationships/media" Target="../media/media2.mp4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2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EXbiEopDJ_g?feature=oembed" TargetMode="External"/><Relationship Id="rId11" Type="http://schemas.openxmlformats.org/officeDocument/2006/relationships/image" Target="../media/image23.jpeg"/><Relationship Id="rId5" Type="http://schemas.openxmlformats.org/officeDocument/2006/relationships/video" Target="https://www.youtube.com/embed/P345p7A4IW8?feature=oembed" TargetMode="External"/><Relationship Id="rId10" Type="http://schemas.openxmlformats.org/officeDocument/2006/relationships/image" Target="../media/image21.png"/><Relationship Id="rId4" Type="http://schemas.openxmlformats.org/officeDocument/2006/relationships/video" Target="../media/media2.mp4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2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EXbiEopDJ_g?feature=oembed" TargetMode="External"/><Relationship Id="rId11" Type="http://schemas.openxmlformats.org/officeDocument/2006/relationships/image" Target="../media/image23.jpeg"/><Relationship Id="rId5" Type="http://schemas.openxmlformats.org/officeDocument/2006/relationships/video" Target="https://www.youtube.com/embed/P345p7A4IW8?feature=oembed" TargetMode="External"/><Relationship Id="rId10" Type="http://schemas.openxmlformats.org/officeDocument/2006/relationships/image" Target="../media/image21.png"/><Relationship Id="rId4" Type="http://schemas.openxmlformats.org/officeDocument/2006/relationships/video" Target="../media/media2.mp4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7.jpeg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3" Type="http://schemas.openxmlformats.org/officeDocument/2006/relationships/image" Target="../media/image6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610600" cy="4258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23" y="304800"/>
            <a:ext cx="823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Sketch the (110) plane for the BCC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021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304800" y="135748"/>
            <a:ext cx="7711673" cy="578375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120424" y="3810000"/>
            <a:ext cx="2781820" cy="20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867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5269409" y="3859205"/>
            <a:ext cx="2747064" cy="2060298"/>
          </a:xfrm>
          <a:prstGeom prst="rect">
            <a:avLst/>
          </a:prstGeom>
        </p:spPr>
      </p:pic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120424" y="1421733"/>
            <a:ext cx="5966176" cy="4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1120424" y="3859205"/>
            <a:ext cx="2716213" cy="2037160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905000" y="1335898"/>
            <a:ext cx="6111473" cy="45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1120424" y="3859205"/>
            <a:ext cx="2716213" cy="2037160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5203802" y="3810000"/>
            <a:ext cx="2812671" cy="21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5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838200"/>
            <a:ext cx="66294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9363" y="228600"/>
            <a:ext cx="261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Edge dislocation</a:t>
            </a:r>
          </a:p>
        </p:txBody>
      </p:sp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5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r="296" b="44444"/>
          <a:stretch>
            <a:fillRect/>
          </a:stretch>
        </p:blipFill>
        <p:spPr bwMode="auto">
          <a:xfrm>
            <a:off x="1257795" y="1295400"/>
            <a:ext cx="5334000" cy="489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838200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Screw dislocation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c05f09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FB7A-D98E-45CE-8F80-49A7C976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1162"/>
          </a:xfrm>
        </p:spPr>
        <p:txBody>
          <a:bodyPr/>
          <a:lstStyle/>
          <a:p>
            <a:r>
              <a:rPr lang="en-US" dirty="0"/>
              <a:t>Here lecture 1</a:t>
            </a:r>
            <a:br>
              <a:rPr lang="en-US" dirty="0"/>
            </a:br>
            <a:r>
              <a:rPr lang="en-US" dirty="0"/>
              <a:t>Start lecture 2</a:t>
            </a:r>
            <a:br>
              <a:rPr lang="en-US" dirty="0"/>
            </a:br>
            <a:r>
              <a:rPr lang="en-US" dirty="0"/>
              <a:t>(50 min)</a:t>
            </a:r>
          </a:p>
        </p:txBody>
      </p:sp>
    </p:spTree>
    <p:extLst>
      <p:ext uri="{BB962C8B-B14F-4D97-AF65-F5344CB8AC3E}">
        <p14:creationId xmlns:p14="http://schemas.microsoft.com/office/powerpoint/2010/main" val="178889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95400" y="609600"/>
            <a:ext cx="6172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Types of imperfections in crystals</a:t>
            </a:r>
          </a:p>
          <a:p>
            <a:endParaRPr lang="en-US"/>
          </a:p>
          <a:p>
            <a:r>
              <a:rPr lang="en-US"/>
              <a:t>- point: vacancy, interstitial</a:t>
            </a:r>
          </a:p>
          <a:p>
            <a:endParaRPr lang="en-US"/>
          </a:p>
          <a:p>
            <a:r>
              <a:rPr lang="en-US"/>
              <a:t>- line: dislocations</a:t>
            </a:r>
          </a:p>
          <a:p>
            <a:endParaRPr lang="en-US"/>
          </a:p>
          <a:p>
            <a:r>
              <a:rPr lang="en-US"/>
              <a:t>- interfacial: grain boundary, twin boundary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295400" y="2514600"/>
            <a:ext cx="5029200" cy="381000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5FF53-1184-541A-B6E0-6B5083BB0543}"/>
              </a:ext>
            </a:extLst>
          </p:cNvPr>
          <p:cNvSpPr txBox="1"/>
          <p:nvPr/>
        </p:nvSpPr>
        <p:spPr>
          <a:xfrm>
            <a:off x="914400" y="4419600"/>
            <a:ext cx="5234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on homework problem (110) bcc.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7760" y="104395"/>
            <a:ext cx="3044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Grain </a:t>
            </a:r>
          </a:p>
          <a:p>
            <a:r>
              <a:rPr lang="en-US" sz="2400" b="1" dirty="0">
                <a:solidFill>
                  <a:srgbClr val="272727"/>
                </a:solidFill>
              </a:rPr>
              <a:t>boundaries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D8381-D763-4B92-B660-F433F1F4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72978"/>
            <a:ext cx="6934785" cy="5201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93AD5-B9F1-466D-85E9-92E06B0F560A}"/>
              </a:ext>
            </a:extLst>
          </p:cNvPr>
          <p:cNvSpPr txBox="1"/>
          <p:nvPr/>
        </p:nvSpPr>
        <p:spPr>
          <a:xfrm>
            <a:off x="514212" y="838200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angle grain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B51B7-CE4E-4861-919A-2E4BEC8C5C17}"/>
              </a:ext>
            </a:extLst>
          </p:cNvPr>
          <p:cNvSpPr txBox="1"/>
          <p:nvPr/>
        </p:nvSpPr>
        <p:spPr>
          <a:xfrm>
            <a:off x="7163385" y="4724400"/>
            <a:ext cx="190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angle grain boundary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9CFC4-F79F-43D1-9E73-C2B9686F5B60}"/>
              </a:ext>
            </a:extLst>
          </p:cNvPr>
          <p:cNvCxnSpPr/>
          <p:nvPr/>
        </p:nvCxnSpPr>
        <p:spPr>
          <a:xfrm flipH="1">
            <a:off x="5486400" y="3505200"/>
            <a:ext cx="762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769B0A-536F-4228-A932-71737A8C0361}"/>
              </a:ext>
            </a:extLst>
          </p:cNvPr>
          <p:cNvCxnSpPr>
            <a:cxnSpLocks/>
          </p:cNvCxnSpPr>
          <p:nvPr/>
        </p:nvCxnSpPr>
        <p:spPr>
          <a:xfrm flipH="1">
            <a:off x="5196254" y="4876800"/>
            <a:ext cx="290146" cy="133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38429-E62F-4591-9629-F6603F2D42FD}"/>
              </a:ext>
            </a:extLst>
          </p:cNvPr>
          <p:cNvCxnSpPr>
            <a:cxnSpLocks/>
          </p:cNvCxnSpPr>
          <p:nvPr/>
        </p:nvCxnSpPr>
        <p:spPr>
          <a:xfrm flipH="1">
            <a:off x="5400736" y="4853353"/>
            <a:ext cx="94456" cy="17001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6DAF8-5648-4147-AB49-136DFA256999}"/>
              </a:ext>
            </a:extLst>
          </p:cNvPr>
          <p:cNvCxnSpPr>
            <a:cxnSpLocks/>
          </p:cNvCxnSpPr>
          <p:nvPr/>
        </p:nvCxnSpPr>
        <p:spPr>
          <a:xfrm flipH="1">
            <a:off x="1752600" y="1600200"/>
            <a:ext cx="4572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45C909-D11E-4CA0-8CB3-C9B247690E70}"/>
              </a:ext>
            </a:extLst>
          </p:cNvPr>
          <p:cNvCxnSpPr>
            <a:cxnSpLocks/>
          </p:cNvCxnSpPr>
          <p:nvPr/>
        </p:nvCxnSpPr>
        <p:spPr>
          <a:xfrm flipH="1">
            <a:off x="762000" y="3352800"/>
            <a:ext cx="838200" cy="12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BC6D6A-9837-432F-A49D-F9F97B1178E1}"/>
              </a:ext>
            </a:extLst>
          </p:cNvPr>
          <p:cNvCxnSpPr>
            <a:cxnSpLocks/>
          </p:cNvCxnSpPr>
          <p:nvPr/>
        </p:nvCxnSpPr>
        <p:spPr>
          <a:xfrm flipH="1">
            <a:off x="1295400" y="3056461"/>
            <a:ext cx="457200" cy="14478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05f19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238" b="55556"/>
          <a:stretch>
            <a:fillRect/>
          </a:stretch>
        </p:blipFill>
        <p:spPr bwMode="auto">
          <a:xfrm>
            <a:off x="304800" y="1143000"/>
            <a:ext cx="4371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381000"/>
            <a:ext cx="631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Grain boundaries in an Fe-Cr alloy at 100X</a:t>
            </a:r>
          </a:p>
        </p:txBody>
      </p:sp>
      <p:sp>
        <p:nvSpPr>
          <p:cNvPr id="204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c05f19ab</a:t>
            </a:r>
          </a:p>
        </p:txBody>
      </p:sp>
      <p:pic>
        <p:nvPicPr>
          <p:cNvPr id="20485" name="Picture 5" descr="c05f19ab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4800600" y="1066800"/>
            <a:ext cx="398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4: Imperfections in Solids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7618C5-5B3E-4B84-93F0-6AA9E384ED8F}"/>
              </a:ext>
            </a:extLst>
          </p:cNvPr>
          <p:cNvSpPr txBox="1">
            <a:spLocks/>
          </p:cNvSpPr>
          <p:nvPr/>
        </p:nvSpPr>
        <p:spPr>
          <a:xfrm>
            <a:off x="381000" y="914400"/>
            <a:ext cx="8534400" cy="228915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  In Chap 3, we discussed “perfect” crystalline solids.  </a:t>
            </a:r>
          </a:p>
          <a:p>
            <a:pPr>
              <a:buFont typeface="Arial" pitchFamily="34" charset="0"/>
              <a:buChar char="•"/>
            </a:pPr>
            <a:r>
              <a:rPr lang="en-US" sz="2800" kern="0" dirty="0"/>
              <a:t>  In this chapter, we are going to learn about defects that exist in crystalline solids.  </a:t>
            </a:r>
          </a:p>
          <a:p>
            <a:pPr>
              <a:buFont typeface="Arial" pitchFamily="34" charset="0"/>
              <a:buChar char="•"/>
            </a:pPr>
            <a:endParaRPr lang="en-US" kern="0" dirty="0"/>
          </a:p>
          <a:p>
            <a:pPr>
              <a:buFont typeface="Arial" pitchFamily="34" charset="0"/>
              <a:buChar char="•"/>
            </a:pPr>
            <a:endParaRPr lang="en-US" kern="0" dirty="0"/>
          </a:p>
          <a:p>
            <a:endParaRPr lang="en-US" kern="0" dirty="0"/>
          </a:p>
          <a:p>
            <a:endParaRPr lang="en-US" sz="2400" kern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BE064CD-94C6-4475-92CB-1BC7E2CC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506" y="4000500"/>
            <a:ext cx="3601702" cy="228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7059F-C530-4267-AAB5-EFE175F221D8}"/>
              </a:ext>
            </a:extLst>
          </p:cNvPr>
          <p:cNvSpPr txBox="1"/>
          <p:nvPr/>
        </p:nvSpPr>
        <p:spPr>
          <a:xfrm>
            <a:off x="454326" y="3467819"/>
            <a:ext cx="4799162" cy="29854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</a:rPr>
              <a:t> Processing can change the number and types of defects in a solid.</a:t>
            </a:r>
          </a:p>
          <a:p>
            <a:pPr>
              <a:buFont typeface="Arial" pitchFamily="34" charset="0"/>
              <a:buChar char="•"/>
            </a:pPr>
            <a:endParaRPr lang="en-US" sz="2800" i="1" kern="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</a:rPr>
              <a:t> Defects often control / alter material properties.  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37EFA-C471-4347-861A-44085C516167}"/>
              </a:ext>
            </a:extLst>
          </p:cNvPr>
          <p:cNvCxnSpPr/>
          <p:nvPr/>
        </p:nvCxnSpPr>
        <p:spPr>
          <a:xfrm flipV="1">
            <a:off x="6172200" y="4267200"/>
            <a:ext cx="685800" cy="1143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E04E7-804E-40F0-8C73-BF954C0AC475}"/>
              </a:ext>
            </a:extLst>
          </p:cNvPr>
          <p:cNvCxnSpPr>
            <a:cxnSpLocks/>
          </p:cNvCxnSpPr>
          <p:nvPr/>
        </p:nvCxnSpPr>
        <p:spPr>
          <a:xfrm>
            <a:off x="7391400" y="4267200"/>
            <a:ext cx="6096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0" y="685800"/>
            <a:ext cx="570861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ASTM grain size number, </a:t>
            </a:r>
            <a:r>
              <a:rPr lang="en-US" sz="2400" b="1" i="1" dirty="0"/>
              <a:t>G</a:t>
            </a:r>
            <a:endParaRPr lang="en-US" sz="2400" b="1" dirty="0"/>
          </a:p>
          <a:p>
            <a:endParaRPr lang="en-US" sz="1800" b="1" dirty="0"/>
          </a:p>
          <a:p>
            <a:r>
              <a:rPr lang="en-US" i="1" dirty="0"/>
              <a:t>G</a:t>
            </a:r>
            <a:r>
              <a:rPr lang="en-US" dirty="0"/>
              <a:t> varies 1 to 10, with 10 being very small grains </a:t>
            </a:r>
            <a:endParaRPr lang="en-US" sz="2400" dirty="0"/>
          </a:p>
          <a:p>
            <a:endParaRPr lang="en-US" sz="1200" dirty="0"/>
          </a:p>
          <a:p>
            <a:r>
              <a:rPr lang="en-US" i="1" dirty="0"/>
              <a:t>n </a:t>
            </a:r>
            <a:r>
              <a:rPr lang="en-US" dirty="0"/>
              <a:t>= average number of grains/inch</a:t>
            </a:r>
            <a:r>
              <a:rPr lang="en-US" baseline="30000" dirty="0"/>
              <a:t>2</a:t>
            </a:r>
            <a:r>
              <a:rPr lang="en-US" dirty="0"/>
              <a:t> at 100X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03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037195"/>
              </p:ext>
            </p:extLst>
          </p:nvPr>
        </p:nvGraphicFramePr>
        <p:xfrm>
          <a:off x="1676400" y="2464394"/>
          <a:ext cx="4222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19040" progId="Equation.3">
                  <p:embed/>
                </p:oleObj>
              </mc:Choice>
              <mc:Fallback>
                <p:oleObj name="Equation" r:id="rId2" imgW="1650960" imgH="419040" progId="Equation.3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64394"/>
                        <a:ext cx="4222587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14400" y="714375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898525" y="1333500"/>
            <a:ext cx="7254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62.6 grains/in</a:t>
            </a:r>
            <a:r>
              <a:rPr lang="en-US" sz="2400" baseline="30000" dirty="0"/>
              <a:t>2</a:t>
            </a:r>
            <a:r>
              <a:rPr lang="en-US" dirty="0"/>
              <a:t> are counted on a photograph at 85X, what is </a:t>
            </a:r>
          </a:p>
          <a:p>
            <a:pPr>
              <a:lnSpc>
                <a:spcPct val="120000"/>
              </a:lnSpc>
            </a:pPr>
            <a:r>
              <a:rPr lang="en-US" dirty="0"/>
              <a:t>the ASTM grain size number?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first need </a:t>
            </a:r>
            <a:r>
              <a:rPr lang="en-US" i="1" dirty="0"/>
              <a:t>N</a:t>
            </a:r>
            <a:r>
              <a:rPr lang="en-US" dirty="0"/>
              <a:t>, the number of grains/in</a:t>
            </a:r>
            <a:r>
              <a:rPr lang="en-US" sz="2400" baseline="30000" dirty="0"/>
              <a:t>2</a:t>
            </a:r>
            <a:r>
              <a:rPr lang="en-US" dirty="0"/>
              <a:t> at 100X. Compared </a:t>
            </a:r>
          </a:p>
          <a:p>
            <a:pPr>
              <a:lnSpc>
                <a:spcPct val="120000"/>
              </a:lnSpc>
            </a:pPr>
            <a:r>
              <a:rPr lang="en-US" dirty="0"/>
              <a:t>to 85X, at 100X there are fewer grains by the ratio (85/100)</a:t>
            </a:r>
            <a:r>
              <a:rPr lang="en-US" sz="2400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44359"/>
              </p:ext>
            </p:extLst>
          </p:nvPr>
        </p:nvGraphicFramePr>
        <p:xfrm>
          <a:off x="1447800" y="3733800"/>
          <a:ext cx="6139906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914400" progId="Equation.3">
                  <p:embed/>
                </p:oleObj>
              </mc:Choice>
              <mc:Fallback>
                <p:oleObj name="Equation" r:id="rId2" imgW="2539800" imgH="914400" progId="Equation.3">
                  <p:embed/>
                  <p:pic>
                    <p:nvPicPr>
                      <p:cNvPr id="6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139906" cy="221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020" name="Rectangle 75">
            <a:extLst>
              <a:ext uri="{FF2B5EF4-FFF2-40B4-BE49-F238E27FC236}">
                <a16:creationId xmlns:a16="http://schemas.microsoft.com/office/drawing/2014/main" id="{F0FAE728-C5A9-4B0F-B89E-F4BED8250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021" name="Group 7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22" name="Rectangle 7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3147" y="366639"/>
            <a:ext cx="8317705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Twin boundaries </a:t>
            </a:r>
          </a:p>
        </p:txBody>
      </p:sp>
      <p:pic>
        <p:nvPicPr>
          <p:cNvPr id="47108" name="Picture 4" descr="twin boundary"/>
          <p:cNvPicPr>
            <a:picLocks noChangeAspect="1" noChangeArrowheads="1"/>
          </p:cNvPicPr>
          <p:nvPr/>
        </p:nvPicPr>
        <p:blipFill rotWithShape="1">
          <a:blip r:embed="rId4" cstate="print"/>
          <a:srcRect l="2469" t="6967" r="4938" b="19765"/>
          <a:stretch/>
        </p:blipFill>
        <p:spPr bwMode="auto">
          <a:xfrm>
            <a:off x="4750715" y="3159505"/>
            <a:ext cx="4405317" cy="3088896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6018" name="Picture 2" descr="Two results of grain boundary detection on TEM-images: input ...">
            <a:extLst>
              <a:ext uri="{FF2B5EF4-FFF2-40B4-BE49-F238E27FC236}">
                <a16:creationId xmlns:a16="http://schemas.microsoft.com/office/drawing/2014/main" id="{7208A407-56DB-463A-8487-31126AC5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3593" y="476568"/>
            <a:ext cx="2175889" cy="217588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05f18abc">
            <a:extLst>
              <a:ext uri="{FF2B5EF4-FFF2-40B4-BE49-F238E27FC236}">
                <a16:creationId xmlns:a16="http://schemas.microsoft.com/office/drawing/2014/main" id="{4DFA9FBB-CBB8-4EF5-861D-2A12539BDD7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l="6544" t="54321" r="15576" b="2042"/>
          <a:stretch>
            <a:fillRect/>
          </a:stretch>
        </p:blipFill>
        <p:spPr bwMode="auto">
          <a:xfrm>
            <a:off x="209318" y="1219200"/>
            <a:ext cx="4461889" cy="487813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41327-5347-41B8-8089-E8A9A2FB1B58}"/>
              </a:ext>
            </a:extLst>
          </p:cNvPr>
          <p:cNvSpPr txBox="1"/>
          <p:nvPr/>
        </p:nvSpPr>
        <p:spPr>
          <a:xfrm>
            <a:off x="209318" y="1143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Brass at 60x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05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54200"/>
            <a:ext cx="822960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381000"/>
            <a:ext cx="533832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Free surface</a:t>
            </a:r>
          </a:p>
          <a:p>
            <a:r>
              <a:rPr lang="en-US" dirty="0">
                <a:solidFill>
                  <a:srgbClr val="272727"/>
                </a:solidFill>
              </a:rPr>
              <a:t>- Is also considered to be an interfacial defect</a:t>
            </a:r>
          </a:p>
        </p:txBody>
      </p:sp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energy of a free surface is directly related to the planar density of atoms.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/>
              <a:t>Surfaces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77875"/>
            <a:ext cx="5257800" cy="488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9F5AC-0F62-496C-9CDB-EE89A6FE1C36}"/>
              </a:ext>
            </a:extLst>
          </p:cNvPr>
          <p:cNvSpPr txBox="1"/>
          <p:nvPr/>
        </p:nvSpPr>
        <p:spPr>
          <a:xfrm>
            <a:off x="6096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considering the energy of a surface, higher planar density equals lower surface energy.</a:t>
            </a:r>
          </a:p>
        </p:txBody>
      </p:sp>
    </p:spTree>
    <p:extLst>
      <p:ext uri="{BB962C8B-B14F-4D97-AF65-F5344CB8AC3E}">
        <p14:creationId xmlns:p14="http://schemas.microsoft.com/office/powerpoint/2010/main" val="1006915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2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4: Imperfections in Solids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248A6-ED5A-49A7-9988-419CA4B5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356479"/>
            <a:ext cx="65913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/>
              <a:t>Types of imperfections in crystals</a:t>
            </a:r>
          </a:p>
          <a:p>
            <a:endParaRPr lang="en-US"/>
          </a:p>
          <a:p>
            <a:r>
              <a:rPr lang="en-US" sz="2400"/>
              <a:t>- </a:t>
            </a:r>
            <a:r>
              <a:rPr lang="en-US" sz="2400" u="sng"/>
              <a:t>Point (1D)</a:t>
            </a:r>
            <a:r>
              <a:rPr lang="en-US" sz="2400"/>
              <a:t>: vacancy, interstitial, substitutional</a:t>
            </a:r>
          </a:p>
          <a:p>
            <a:endParaRPr lang="en-US" sz="2400"/>
          </a:p>
          <a:p>
            <a:r>
              <a:rPr lang="en-US" sz="2400"/>
              <a:t>- </a:t>
            </a:r>
            <a:r>
              <a:rPr lang="en-US" sz="2400" u="sng"/>
              <a:t>Line (2D)</a:t>
            </a:r>
            <a:r>
              <a:rPr lang="en-US" sz="2400"/>
              <a:t>: dislocations</a:t>
            </a:r>
          </a:p>
          <a:p>
            <a:endParaRPr lang="en-US" sz="2400"/>
          </a:p>
          <a:p>
            <a:r>
              <a:rPr lang="en-US" sz="2400"/>
              <a:t>- </a:t>
            </a:r>
            <a:r>
              <a:rPr lang="en-US" sz="2400" u="sng"/>
              <a:t>Interfacial (3D)</a:t>
            </a:r>
            <a:r>
              <a:rPr lang="en-US" sz="2400"/>
              <a:t>: surface, grain boundary, twin boundary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2612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2" descr="c05f01">
            <a:extLst>
              <a:ext uri="{FF2B5EF4-FFF2-40B4-BE49-F238E27FC236}">
                <a16:creationId xmlns:a16="http://schemas.microsoft.com/office/drawing/2014/main" id="{847C642E-B5A8-492F-8593-AE67F4C95C1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l="6249" r="10163" b="1"/>
          <a:stretch/>
        </p:blipFill>
        <p:spPr bwMode="auto">
          <a:xfrm>
            <a:off x="20" y="2"/>
            <a:ext cx="439777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21E567-3F38-4329-BF69-6AAD7DED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791" y="1447800"/>
            <a:ext cx="4628698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+mn-lt"/>
              </a:rPr>
              <a:t>Types of imperfections in crystals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point: vacancy, interstitial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line: dislocations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interfacial: grain boundary, twin boundary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5254922"/>
            <a:ext cx="2101884" cy="717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Point defects in a metal crystal</a:t>
            </a:r>
          </a:p>
        </p:txBody>
      </p:sp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3DD9E-CECC-401A-9D0B-C354BFCE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2604910"/>
            <a:ext cx="4733182" cy="442274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74725" y="801688"/>
            <a:ext cx="66595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Equilibrium number of vacancies</a:t>
            </a:r>
          </a:p>
          <a:p>
            <a:endParaRPr lang="en-US"/>
          </a:p>
          <a:p>
            <a:r>
              <a:rPr lang="en-US"/>
              <a:t>Vacancies spontaneously form in a solid, with the number</a:t>
            </a:r>
          </a:p>
          <a:p>
            <a:r>
              <a:rPr lang="en-US"/>
              <a:t>increasing with temperature.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143000" y="2362200"/>
          <a:ext cx="32353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2641600" progId="Equation.3">
                  <p:embed/>
                </p:oleObj>
              </mc:Choice>
              <mc:Fallback>
                <p:oleObj name="Equation" r:id="rId2" imgW="3594100" imgH="2641600" progId="Equation.3">
                  <p:embed/>
                  <p:pic>
                    <p:nvPicPr>
                      <p:cNvPr id="53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235325" cy="237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5029200"/>
            <a:ext cx="7251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an example of the </a:t>
            </a:r>
            <a:r>
              <a:rPr lang="en-US" u="sng"/>
              <a:t>Arrhenius equation</a:t>
            </a:r>
            <a:r>
              <a:rPr lang="en-US"/>
              <a:t>, with this general </a:t>
            </a:r>
          </a:p>
          <a:p>
            <a:r>
              <a:rPr lang="en-US"/>
              <a:t>form applying to a variety of </a:t>
            </a:r>
            <a:r>
              <a:rPr lang="en-US" u="sng"/>
              <a:t>thermally activated</a:t>
            </a:r>
            <a:r>
              <a:rPr lang="en-US"/>
              <a:t> processes in </a:t>
            </a:r>
          </a:p>
          <a:p>
            <a:r>
              <a:rPr lang="en-US"/>
              <a:t>materials science and chemistry.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587815" y="4595337"/>
            <a:ext cx="167640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Interstitial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impurity</a:t>
            </a:r>
          </a:p>
        </p:txBody>
      </p:sp>
      <p:sp>
        <p:nvSpPr>
          <p:cNvPr id="46088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0118" y="228600"/>
            <a:ext cx="48830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Point defects in a metal or alloy</a:t>
            </a:r>
          </a:p>
          <a:p>
            <a:pPr algn="ctr"/>
            <a:r>
              <a:rPr lang="en-US" dirty="0">
                <a:solidFill>
                  <a:srgbClr val="272727"/>
                </a:solidFill>
              </a:rPr>
              <a:t>- the impurity atoms are in solid solution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 l="9813" t="32869" r="52804" b="10600"/>
          <a:stretch>
            <a:fillRect/>
          </a:stretch>
        </p:blipFill>
        <p:spPr bwMode="auto">
          <a:xfrm>
            <a:off x="5867400" y="10668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l="57944" t="32548" r="10280" b="10921"/>
          <a:stretch>
            <a:fillRect/>
          </a:stretch>
        </p:blipFill>
        <p:spPr bwMode="auto">
          <a:xfrm>
            <a:off x="6096000" y="3962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" y="5715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big are the interstitial sites in a crystal?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1367336-E399-450F-9113-C63A4514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783" y="1734860"/>
            <a:ext cx="184749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Substitutional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82444-91F9-4A82-B0D0-29BF32008435}"/>
              </a:ext>
            </a:extLst>
          </p:cNvPr>
          <p:cNvCxnSpPr>
            <a:stCxn id="9" idx="0"/>
          </p:cNvCxnSpPr>
          <p:nvPr/>
        </p:nvCxnSpPr>
        <p:spPr>
          <a:xfrm flipV="1">
            <a:off x="5278529" y="1447800"/>
            <a:ext cx="1046071" cy="28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3C5B9-29E2-436B-A3C9-9FB4596B9205}"/>
              </a:ext>
            </a:extLst>
          </p:cNvPr>
          <p:cNvCxnSpPr>
            <a:cxnSpLocks/>
          </p:cNvCxnSpPr>
          <p:nvPr/>
        </p:nvCxnSpPr>
        <p:spPr>
          <a:xfrm flipV="1">
            <a:off x="5906401" y="4800600"/>
            <a:ext cx="646799" cy="273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2" descr="c05f01">
            <a:extLst>
              <a:ext uri="{FF2B5EF4-FFF2-40B4-BE49-F238E27FC236}">
                <a16:creationId xmlns:a16="http://schemas.microsoft.com/office/drawing/2014/main" id="{5759F266-7BCC-4153-961D-870868836986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6" cstate="print"/>
          <a:srcRect l="818" r="13207" b="51353"/>
          <a:stretch/>
        </p:blipFill>
        <p:spPr bwMode="auto">
          <a:xfrm>
            <a:off x="297951" y="2287861"/>
            <a:ext cx="3991368" cy="213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2800" dirty="0"/>
              <a:t>Tetrahedral and Octahedral Interstitial Sites in FCC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" y="3051238"/>
            <a:ext cx="3295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36" y="3051238"/>
            <a:ext cx="29622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5942" y="6003987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Crystalline Solids Program to view interstitial sites in the FCC lattice.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3EF18-E9BD-4AC7-899A-A061CB3BF8CA}"/>
              </a:ext>
            </a:extLst>
          </p:cNvPr>
          <p:cNvGrpSpPr/>
          <p:nvPr/>
        </p:nvGrpSpPr>
        <p:grpSpPr>
          <a:xfrm>
            <a:off x="5772986" y="1009253"/>
            <a:ext cx="2962274" cy="2101975"/>
            <a:chOff x="4419600" y="854013"/>
            <a:chExt cx="2962274" cy="2101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05C31-762F-4BEA-A6F7-B1234A4BA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23" b="6500"/>
            <a:stretch/>
          </p:blipFill>
          <p:spPr>
            <a:xfrm>
              <a:off x="4419600" y="854013"/>
              <a:ext cx="2962274" cy="21019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E69B26-C8C9-4811-BA9C-1AD4A6DE9DD4}"/>
                    </a:ext>
                  </a:extLst>
                </p14:cNvPr>
                <p14:cNvContentPartPr/>
                <p14:nvPr/>
              </p14:nvContentPartPr>
              <p14:xfrm>
                <a:off x="5613276" y="1405671"/>
                <a:ext cx="17640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E69B26-C8C9-4811-BA9C-1AD4A6DE9D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7276" y="1334031"/>
                  <a:ext cx="248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EF8972-A78E-43FA-AC41-6C9BDBB72B49}"/>
                    </a:ext>
                  </a:extLst>
                </p14:cNvPr>
                <p14:cNvContentPartPr/>
                <p14:nvPr/>
              </p14:nvContentPartPr>
              <p14:xfrm>
                <a:off x="6193236" y="1973391"/>
                <a:ext cx="1486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EF8972-A78E-43FA-AC41-6C9BDBB72B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7236" y="1901751"/>
                  <a:ext cx="220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274D07-B400-4273-9D67-F9E4E452E85A}"/>
                    </a:ext>
                  </a:extLst>
                </p14:cNvPr>
                <p14:cNvContentPartPr/>
                <p14:nvPr/>
              </p14:nvContentPartPr>
              <p14:xfrm>
                <a:off x="5460636" y="2129991"/>
                <a:ext cx="165600" cy="12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274D07-B400-4273-9D67-F9E4E452E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4996" y="2057991"/>
                  <a:ext cx="237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A5E626-AB51-4188-B1F7-BA9B5E3CE364}"/>
                    </a:ext>
                  </a:extLst>
                </p14:cNvPr>
                <p14:cNvContentPartPr/>
                <p14:nvPr/>
              </p14:nvContentPartPr>
              <p14:xfrm>
                <a:off x="5061036" y="1997871"/>
                <a:ext cx="189720" cy="12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A5E626-AB51-4188-B1F7-BA9B5E3CE3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5036" y="1925871"/>
                  <a:ext cx="261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8B9A74-8EED-4D1B-B078-5BD1618121E5}"/>
                    </a:ext>
                  </a:extLst>
                </p14:cNvPr>
                <p14:cNvContentPartPr/>
                <p14:nvPr/>
              </p14:nvContentPartPr>
              <p14:xfrm>
                <a:off x="5603196" y="2534271"/>
                <a:ext cx="203040" cy="142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8B9A74-8EED-4D1B-B078-5BD1618121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7556" y="2462271"/>
                  <a:ext cx="274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3782A-1C41-4879-BCDA-13848990C852}"/>
                    </a:ext>
                  </a:extLst>
                </p14:cNvPr>
                <p14:cNvContentPartPr/>
                <p14:nvPr/>
              </p14:nvContentPartPr>
              <p14:xfrm>
                <a:off x="5804796" y="1862871"/>
                <a:ext cx="15804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3782A-1C41-4879-BCDA-13848990C8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8796" y="1790871"/>
                  <a:ext cx="2296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43A72-902A-4DAA-B694-5B5078759495}"/>
              </a:ext>
            </a:extLst>
          </p:cNvPr>
          <p:cNvGrpSpPr/>
          <p:nvPr/>
        </p:nvGrpSpPr>
        <p:grpSpPr>
          <a:xfrm>
            <a:off x="99925" y="854013"/>
            <a:ext cx="2962274" cy="2101975"/>
            <a:chOff x="99925" y="854013"/>
            <a:chExt cx="2962274" cy="21019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A555B9-6A77-4A0C-BF71-486485598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23" b="6500"/>
            <a:stretch/>
          </p:blipFill>
          <p:spPr>
            <a:xfrm>
              <a:off x="99925" y="854013"/>
              <a:ext cx="2962274" cy="21019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B02BE9-F239-4FDC-A854-4A65D23440F2}"/>
                    </a:ext>
                  </a:extLst>
                </p14:cNvPr>
                <p14:cNvContentPartPr/>
                <p14:nvPr/>
              </p14:nvContentPartPr>
              <p14:xfrm>
                <a:off x="2025516" y="2380551"/>
                <a:ext cx="166320" cy="184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B02BE9-F239-4FDC-A854-4A65D23440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9876" y="2308911"/>
                  <a:ext cx="237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868A2A-8C82-41D2-9885-D648F7C1FC55}"/>
                    </a:ext>
                  </a:extLst>
                </p14:cNvPr>
                <p14:cNvContentPartPr/>
                <p14:nvPr/>
              </p14:nvContentPartPr>
              <p14:xfrm>
                <a:off x="1842636" y="1982391"/>
                <a:ext cx="168480" cy="13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868A2A-8C82-41D2-9885-D648F7C1FC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6636" y="1910751"/>
                  <a:ext cx="24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74C2E-3989-47D0-8CF8-72ED71AA29F4}"/>
                    </a:ext>
                  </a:extLst>
                </p14:cNvPr>
                <p14:cNvContentPartPr/>
                <p14:nvPr/>
              </p14:nvContentPartPr>
              <p14:xfrm>
                <a:off x="1492356" y="1845951"/>
                <a:ext cx="164160" cy="14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74C2E-3989-47D0-8CF8-72ED71AA29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6716" y="1773951"/>
                  <a:ext cx="23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F6DD29-1D4D-4083-A58E-B25579A432F1}"/>
                    </a:ext>
                  </a:extLst>
                </p14:cNvPr>
                <p14:cNvContentPartPr/>
                <p14:nvPr/>
              </p14:nvContentPartPr>
              <p14:xfrm>
                <a:off x="1316676" y="2527431"/>
                <a:ext cx="167400" cy="14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F6DD29-1D4D-4083-A58E-B25579A432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0676" y="2455431"/>
                  <a:ext cx="2390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82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9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517" y="5257800"/>
            <a:ext cx="2101884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Dislocations in 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titanium alloy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at 51,500X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0" name="Picture 2" descr="c05f1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/>
          <a:srcRect l="5824" r="15040"/>
          <a:stretch/>
        </p:blipFill>
        <p:spPr bwMode="auto"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21E567-3F38-4329-BF69-6AAD7DED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2" y="228600"/>
            <a:ext cx="402589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Types of imperfections in crystals</a:t>
            </a:r>
          </a:p>
          <a:p>
            <a:endParaRPr lang="en-US" sz="2400" dirty="0"/>
          </a:p>
          <a:p>
            <a:r>
              <a:rPr lang="en-US" sz="2400" dirty="0"/>
              <a:t>- point: vacancy, interstitial</a:t>
            </a:r>
          </a:p>
          <a:p>
            <a:endParaRPr lang="en-US" sz="2400" dirty="0"/>
          </a:p>
          <a:p>
            <a:r>
              <a:rPr lang="en-US" sz="2400" dirty="0"/>
              <a:t>- line: dislocations</a:t>
            </a:r>
          </a:p>
          <a:p>
            <a:endParaRPr lang="en-US" sz="2400" dirty="0"/>
          </a:p>
          <a:p>
            <a:r>
              <a:rPr lang="en-US" sz="2400" dirty="0"/>
              <a:t>- interfacial: grain boundary, twin boundary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3DD9E-CECC-401A-9D0B-C354BFCE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430" y="2072326"/>
            <a:ext cx="3146769" cy="442274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6BA3D4-9DC4-486B-815D-15B6D2F37E73}"/>
</file>

<file path=customXml/itemProps2.xml><?xml version="1.0" encoding="utf-8"?>
<ds:datastoreItem xmlns:ds="http://schemas.openxmlformats.org/officeDocument/2006/customXml" ds:itemID="{4CF2F30D-8F2F-493A-8A9D-B087E6186AE0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709</Words>
  <Application>Microsoft Office PowerPoint</Application>
  <PresentationFormat>On-screen Show (4:3)</PresentationFormat>
  <Paragraphs>123</Paragraphs>
  <Slides>25</Slides>
  <Notes>10</Notes>
  <HiddenSlides>0</HiddenSlides>
  <MMClips>16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Default Design</vt:lpstr>
      <vt:lpstr>Equation</vt:lpstr>
      <vt:lpstr>PowerPoint Presentation</vt:lpstr>
      <vt:lpstr>PowerPoint Presentation</vt:lpstr>
      <vt:lpstr>PowerPoint Presentation</vt:lpstr>
      <vt:lpstr>c05f11</vt:lpstr>
      <vt:lpstr>PowerPoint Presentation</vt:lpstr>
      <vt:lpstr>PowerPoint Presentation</vt:lpstr>
      <vt:lpstr>Tetrahedral and Octahedral Interstitial Sites in FCC</vt:lpstr>
      <vt:lpstr>PowerPoint Presentation</vt:lpstr>
      <vt:lpstr>c05f11</vt:lpstr>
      <vt:lpstr>PowerPoint Presentation</vt:lpstr>
      <vt:lpstr>PowerPoint Presentation</vt:lpstr>
      <vt:lpstr>PowerPoint Presentation</vt:lpstr>
      <vt:lpstr>PowerPoint Presentation</vt:lpstr>
      <vt:lpstr>c05f08</vt:lpstr>
      <vt:lpstr>c05f09</vt:lpstr>
      <vt:lpstr>Here lecture 1 Start lecture 2 (50 min)</vt:lpstr>
      <vt:lpstr>PowerPoint Presentation</vt:lpstr>
      <vt:lpstr>c05f12</vt:lpstr>
      <vt:lpstr>c05f19ab</vt:lpstr>
      <vt:lpstr>PowerPoint Presentation</vt:lpstr>
      <vt:lpstr>PowerPoint Presentation</vt:lpstr>
      <vt:lpstr>PowerPoint Presentation</vt:lpstr>
      <vt:lpstr>c05f15</vt:lpstr>
      <vt:lpstr>Surfaces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11</cp:revision>
  <dcterms:created xsi:type="dcterms:W3CDTF">2020-05-26T20:51:00Z</dcterms:created>
  <dcterms:modified xsi:type="dcterms:W3CDTF">2024-09-11T12:51:01Z</dcterms:modified>
</cp:coreProperties>
</file>