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232C3-886E-461A-875F-E3EEE074160E}" type="datetimeFigureOut">
              <a:rPr lang="es-ES" smtClean="0"/>
              <a:pPr/>
              <a:t>22/10/2012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BDA04-FBE6-472B-897C-6648E2AAFEE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EE00-2E9B-4E1E-B5CE-6961A3FD2D1F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BCCE-8BA9-4AFE-926E-6B231C75F494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A7C-FACC-4F5A-A9E7-E06DBFF516A7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15A2-CDB6-4E6C-A0C9-347A67BAA3FA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CD85-2509-4EF6-967B-D889C40ED36A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8DB5-FD59-40D1-974B-035FAE240C2C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E6380-8997-4D6B-A693-85B5748B925E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5EAA-7947-4FA4-9B4C-10968DF25E2D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5CB9-BACC-42BC-9AFD-7CF8B8842A8D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6A41-297A-40DC-9145-21AF5B0478B2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1BD5-FBB8-4603-8FDA-AE27468F9A39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A28F976-4EBA-4481-9C81-630AB4D1DD67}" type="datetime1">
              <a:rPr lang="es-ES" smtClean="0"/>
              <a:pPr/>
              <a:t>22/10/2012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DA33482-06EB-4773-9B03-F23E08BB9A7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MÉTODO DE OTSU </a:t>
            </a:r>
            <a:r>
              <a:rPr lang="es-ES" sz="3100" smtClean="0"/>
              <a:t>(Segmentación por umbralización)</a:t>
            </a:r>
            <a:endParaRPr lang="es-ES" sz="310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Iván </a:t>
            </a:r>
            <a:r>
              <a:rPr lang="es-ES" smtClean="0"/>
              <a:t>López Espejo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Descripción:</a:t>
            </a:r>
          </a:p>
          <a:p>
            <a:pPr lvl="1"/>
            <a:r>
              <a:rPr lang="es-ES" smtClean="0"/>
              <a:t>Las medias para cada una de las clases se definen como:</a:t>
            </a:r>
          </a:p>
          <a:p>
            <a:pPr lvl="1">
              <a:buNone/>
            </a:pPr>
            <a:endParaRPr lang="es-ES" b="1" smtClean="0"/>
          </a:p>
          <a:p>
            <a:pPr lvl="1">
              <a:buNone/>
            </a:pPr>
            <a:endParaRPr lang="es-ES" b="1" smtClean="0"/>
          </a:p>
          <a:p>
            <a:pPr lvl="1">
              <a:buNone/>
            </a:pPr>
            <a:endParaRPr lang="es-ES" b="1" smtClean="0"/>
          </a:p>
          <a:p>
            <a:pPr lvl="1">
              <a:buFont typeface="Wingdings" pitchFamily="2" charset="2"/>
              <a:buChar char="§"/>
            </a:pPr>
            <a:r>
              <a:rPr lang="es-ES" smtClean="0"/>
              <a:t>La intensidad media total de la imagen se define, siendo fácil demostrar así mismo:</a:t>
            </a:r>
          </a:p>
          <a:p>
            <a:pPr lvl="1"/>
            <a:endParaRPr lang="es-ES" smtClean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10</a:t>
            </a:fld>
            <a:endParaRPr lang="es-E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928934"/>
            <a:ext cx="20097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928934"/>
            <a:ext cx="21907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5072074"/>
            <a:ext cx="28194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643578"/>
            <a:ext cx="17811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2 niveles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Descripción:</a:t>
            </a:r>
          </a:p>
          <a:p>
            <a:pPr lvl="1"/>
            <a:r>
              <a:rPr lang="es-ES" smtClean="0"/>
              <a:t>Haciendo uso de un análisis discriminante, Otsu definió la varianza entre clases de una imagen umbralizada como:</a:t>
            </a:r>
          </a:p>
          <a:p>
            <a:pPr lvl="1">
              <a:buNone/>
            </a:pPr>
            <a:endParaRPr lang="es-ES" smtClean="0"/>
          </a:p>
          <a:p>
            <a:pPr lvl="1">
              <a:buNone/>
            </a:pPr>
            <a:endParaRPr lang="es-ES" smtClean="0"/>
          </a:p>
          <a:p>
            <a:pPr lvl="1">
              <a:buFont typeface="Wingdings" pitchFamily="2" charset="2"/>
              <a:buChar char="§"/>
            </a:pPr>
            <a:r>
              <a:rPr lang="es-ES" smtClean="0"/>
              <a:t>La idea es ahora encontrar el umbral, </a:t>
            </a:r>
            <a:r>
              <a:rPr lang="es-ES" i="1" smtClean="0"/>
              <a:t>t,</a:t>
            </a:r>
            <a:r>
              <a:rPr lang="es-ES" smtClean="0"/>
              <a:t> que maximice la varianza (Otsu demostró que este era el umbral óptimo):</a:t>
            </a:r>
          </a:p>
          <a:p>
            <a:pPr lvl="1">
              <a:buNone/>
            </a:pPr>
            <a:r>
              <a:rPr lang="es-ES" smtClean="0"/>
              <a:t>						Donde:</a:t>
            </a:r>
          </a:p>
          <a:p>
            <a:pPr lvl="1"/>
            <a:endParaRPr lang="es-ES" smtClean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11</a:t>
            </a:fld>
            <a:endParaRPr lang="es-E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357562"/>
            <a:ext cx="5210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5357826"/>
            <a:ext cx="2638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5715016"/>
            <a:ext cx="1400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2 niveles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Ejemplo:</a:t>
            </a:r>
          </a:p>
          <a:p>
            <a:pPr lvl="1"/>
            <a:r>
              <a:rPr lang="es-ES" smtClean="0"/>
              <a:t>Consideremos la siguiente imagen con los siguientes parámetros que la definen.</a:t>
            </a:r>
          </a:p>
          <a:p>
            <a:pPr lvl="1">
              <a:buNone/>
            </a:pPr>
            <a:r>
              <a:rPr lang="es-ES" smtClean="0"/>
              <a:t>						L = 4 </a:t>
            </a:r>
            <a:r>
              <a:rPr lang="es-ES" smtClean="0">
                <a:sym typeface="Wingdings" pitchFamily="2" charset="2"/>
              </a:rPr>
              <a:t> [0,85,171,255]</a:t>
            </a:r>
          </a:p>
          <a:p>
            <a:pPr lvl="1">
              <a:buNone/>
            </a:pPr>
            <a:r>
              <a:rPr lang="es-ES" smtClean="0">
                <a:sym typeface="Wingdings" pitchFamily="2" charset="2"/>
              </a:rPr>
              <a:t>						f1 = 10 , f2 = 20</a:t>
            </a:r>
          </a:p>
          <a:p>
            <a:pPr lvl="1">
              <a:buNone/>
            </a:pPr>
            <a:r>
              <a:rPr lang="es-ES" smtClean="0">
                <a:sym typeface="Wingdings" pitchFamily="2" charset="2"/>
              </a:rPr>
              <a:t>						f3 = 30 , f4 = 40</a:t>
            </a:r>
          </a:p>
          <a:p>
            <a:pPr lvl="1">
              <a:buNone/>
            </a:pPr>
            <a:r>
              <a:rPr lang="es-ES" smtClean="0">
                <a:sym typeface="Wingdings" pitchFamily="2" charset="2"/>
              </a:rPr>
              <a:t>						N = 100 (10x10)</a:t>
            </a:r>
            <a:endParaRPr lang="es-ES" smtClean="0"/>
          </a:p>
          <a:p>
            <a:pPr lvl="1">
              <a:buNone/>
            </a:pPr>
            <a:endParaRPr lang="es-ES" smtClean="0"/>
          </a:p>
          <a:p>
            <a:pPr lvl="1">
              <a:buFont typeface="Wingdings" pitchFamily="2" charset="2"/>
              <a:buChar char="§"/>
            </a:pPr>
            <a:r>
              <a:rPr lang="es-ES" smtClean="0"/>
              <a:t>A continuación se calcula la varianza entre clases de la imagen para todo valor de umbral posible (4 en nuestro caso).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2 niveles</a:t>
            </a:r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857496"/>
            <a:ext cx="3467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Ejemplo:</a:t>
            </a:r>
          </a:p>
          <a:p>
            <a:pPr lvl="1"/>
            <a:r>
              <a:rPr lang="es-ES" smtClean="0"/>
              <a:t>Por ejemplo, comenzamos para </a:t>
            </a:r>
            <a:r>
              <a:rPr lang="es-ES" i="1" smtClean="0"/>
              <a:t>t = 85</a:t>
            </a:r>
            <a:r>
              <a:rPr lang="es-ES" smtClean="0"/>
              <a:t>:</a:t>
            </a:r>
          </a:p>
          <a:p>
            <a:pPr lvl="1">
              <a:buNone/>
            </a:pPr>
            <a:r>
              <a:rPr lang="es-ES" smtClean="0"/>
              <a:t>						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2 niveles</a:t>
            </a:r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3467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643182"/>
            <a:ext cx="20764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3786190"/>
            <a:ext cx="25336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4643446"/>
            <a:ext cx="45148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Ejemplo:</a:t>
            </a:r>
          </a:p>
          <a:p>
            <a:pPr lvl="1"/>
            <a:r>
              <a:rPr lang="es-ES" smtClean="0"/>
              <a:t>Por ejemplo, comenzamos para </a:t>
            </a:r>
            <a:r>
              <a:rPr lang="es-ES" i="1" smtClean="0"/>
              <a:t>t = 85</a:t>
            </a:r>
            <a:r>
              <a:rPr lang="es-ES" smtClean="0"/>
              <a:t>:</a:t>
            </a:r>
          </a:p>
          <a:p>
            <a:pPr lvl="1">
              <a:buNone/>
            </a:pPr>
            <a:r>
              <a:rPr lang="es-ES" smtClean="0"/>
              <a:t>						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2 niveles</a:t>
            </a:r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3467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643182"/>
            <a:ext cx="40671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4214818"/>
            <a:ext cx="50958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Ejemplo:</a:t>
            </a:r>
          </a:p>
          <a:p>
            <a:pPr lvl="1"/>
            <a:r>
              <a:rPr lang="es-ES" smtClean="0"/>
              <a:t>Por ejemplo, comenzamos para </a:t>
            </a:r>
            <a:r>
              <a:rPr lang="es-ES" i="1" smtClean="0"/>
              <a:t>t = 85</a:t>
            </a:r>
            <a:r>
              <a:rPr lang="es-ES" smtClean="0"/>
              <a:t>: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r>
              <a:rPr lang="es-ES" smtClean="0"/>
              <a:t>Resultando para el resto de umbrales:</a:t>
            </a:r>
          </a:p>
          <a:p>
            <a:pPr lvl="1">
              <a:buNone/>
            </a:pPr>
            <a:r>
              <a:rPr lang="es-ES" smtClean="0"/>
              <a:t>						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2 niveles</a:t>
            </a:r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357430"/>
            <a:ext cx="3467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2643182"/>
            <a:ext cx="4552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643446"/>
            <a:ext cx="7048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643578"/>
            <a:ext cx="2524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Ejemplo:</a:t>
            </a:r>
          </a:p>
          <a:p>
            <a:pPr lvl="1"/>
            <a:r>
              <a:rPr lang="es-ES" smtClean="0"/>
              <a:t>En consecuencia, el umbral óptimo según Otsu para este caso sería </a:t>
            </a:r>
            <a:r>
              <a:rPr lang="es-ES" i="1" smtClean="0"/>
              <a:t>t = 85</a:t>
            </a:r>
            <a:r>
              <a:rPr lang="es-ES" smtClean="0"/>
              <a:t>, resultando la imagen umbralizada con este valor (la mayor varianza entre clases se obtiene con dicho umbral):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2 niveles</a:t>
            </a:r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571876"/>
            <a:ext cx="3467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3571876"/>
            <a:ext cx="3467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Generalización:</a:t>
            </a:r>
          </a:p>
          <a:p>
            <a:pPr lvl="1"/>
            <a:r>
              <a:rPr lang="es-ES" smtClean="0"/>
              <a:t>En este caso, al existir </a:t>
            </a:r>
            <a:r>
              <a:rPr lang="es-ES" i="1" smtClean="0"/>
              <a:t>M</a:t>
            </a:r>
            <a:r>
              <a:rPr lang="es-ES" smtClean="0"/>
              <a:t> clases, existirán </a:t>
            </a:r>
            <a:r>
              <a:rPr lang="es-ES" i="1" smtClean="0"/>
              <a:t>M-1</a:t>
            </a:r>
            <a:r>
              <a:rPr lang="es-ES" smtClean="0"/>
              <a:t> umbrales distintos, generalizando el caso particular anteriormente descrito. Por tanto, en este caso habremos de obtener el conjunto multinivel que maximice la varianza entre clases de la forma:</a:t>
            </a:r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endParaRPr lang="es-ES" smtClean="0"/>
          </a:p>
          <a:p>
            <a:pPr lvl="1">
              <a:buNone/>
            </a:pPr>
            <a:r>
              <a:rPr lang="es-ES" smtClean="0"/>
              <a:t>					Donde: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M niveles</a:t>
            </a:r>
            <a:endParaRPr lang="es-E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4071942"/>
            <a:ext cx="77438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5072074"/>
            <a:ext cx="2838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5072074"/>
            <a:ext cx="33528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5715016"/>
            <a:ext cx="1800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5715016"/>
            <a:ext cx="185738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 (2 niveles):</a:t>
            </a:r>
          </a:p>
          <a:p>
            <a:pPr lvl="1"/>
            <a:r>
              <a:rPr lang="es-ES" smtClean="0"/>
              <a:t>Binarización mediante umbral subjetivo </a:t>
            </a:r>
            <a:r>
              <a:rPr lang="es-ES" i="1" smtClean="0"/>
              <a:t>t = 45</a:t>
            </a:r>
            <a:r>
              <a:rPr lang="es-ES" smtClean="0"/>
              <a:t>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Ejemplo</a:t>
            </a:r>
            <a:endParaRPr lang="es-E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6058"/>
            <a:ext cx="5372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786058"/>
            <a:ext cx="5372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 (2 niveles):</a:t>
            </a:r>
          </a:p>
          <a:p>
            <a:pPr lvl="1"/>
            <a:r>
              <a:rPr lang="es-ES" smtClean="0"/>
              <a:t>Binarización mediante umbral óptimo según el método de Otsu de </a:t>
            </a:r>
            <a:r>
              <a:rPr lang="es-ES" i="1" smtClean="0"/>
              <a:t>t = 79</a:t>
            </a:r>
            <a:r>
              <a:rPr lang="es-ES" smtClean="0"/>
              <a:t>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Ejemplo</a:t>
            </a:r>
            <a:endParaRPr lang="es-E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6058"/>
            <a:ext cx="5372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2786058"/>
            <a:ext cx="5372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smtClean="0"/>
              <a:t>Umbralización: </a:t>
            </a:r>
            <a:r>
              <a:rPr lang="es-ES" smtClean="0"/>
              <a:t>técnica de segmentación empleada cuando hay una clara diferencia entre los objetos a extraer y el fondo.</a:t>
            </a:r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214686"/>
            <a:ext cx="4098054" cy="2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214686"/>
            <a:ext cx="4098054" cy="2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 (2 niveles):</a:t>
            </a:r>
          </a:p>
          <a:p>
            <a:pPr lvl="1"/>
            <a:r>
              <a:rPr lang="es-ES" smtClean="0"/>
              <a:t>Repetimos la binarización con el mismo umbral subjetivo habiendo añadido ruido blanco gaussiano a la imagen original con una densidad de 0.2: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Ejemplo</a:t>
            </a:r>
            <a:endParaRPr lang="es-E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71810"/>
            <a:ext cx="5372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3071810"/>
            <a:ext cx="5372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Ejemplo (2 niveles):</a:t>
            </a:r>
          </a:p>
          <a:p>
            <a:pPr lvl="1"/>
            <a:r>
              <a:rPr lang="es-ES" smtClean="0"/>
              <a:t>Ahora el umbral óptimo de Otsu para la imagen con ruido blanco gaussiano es de </a:t>
            </a:r>
            <a:r>
              <a:rPr lang="es-ES" i="1" smtClean="0"/>
              <a:t>t = 133</a:t>
            </a:r>
            <a:r>
              <a:rPr lang="es-ES" smtClean="0"/>
              <a:t>: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Ejemplo</a:t>
            </a:r>
            <a:endParaRPr lang="es-E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71810"/>
            <a:ext cx="5372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3071810"/>
            <a:ext cx="5372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Nobuyuki Otsu, </a:t>
            </a:r>
            <a:r>
              <a:rPr lang="es-ES" b="1" i="1" smtClean="0"/>
              <a:t>“A threshold selection method from gray-level histogram”, IEEE Transactions on System Man Cybernetics, Vol. SMC-9, No. 1, 1979.</a:t>
            </a:r>
          </a:p>
          <a:p>
            <a:r>
              <a:rPr lang="es-ES" b="1" i="1" smtClean="0"/>
              <a:t>Digital Image Processing Second Edition, </a:t>
            </a:r>
            <a:r>
              <a:rPr lang="es-ES" b="1" smtClean="0"/>
              <a:t>Rafael C. González – Richard E. Woods, </a:t>
            </a:r>
            <a:r>
              <a:rPr lang="es-ES" b="1" i="1" smtClean="0"/>
              <a:t>capítulo 10</a:t>
            </a:r>
            <a:r>
              <a:rPr lang="es-ES" b="1" smtClean="0"/>
              <a:t>.</a:t>
            </a:r>
            <a:endParaRPr lang="es-ES" smtClean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smtClean="0"/>
              <a:t>Bibliografía relacionada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Necesidad de definir un valor umbral </a:t>
            </a:r>
            <a:r>
              <a:rPr lang="es-ES" b="1" i="1" smtClean="0"/>
              <a:t>T</a:t>
            </a:r>
            <a:r>
              <a:rPr lang="es-ES" smtClean="0"/>
              <a:t>.</a:t>
            </a:r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214686"/>
            <a:ext cx="4098054" cy="2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214686"/>
            <a:ext cx="4098054" cy="2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2143116"/>
            <a:ext cx="36385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1" y="2143116"/>
            <a:ext cx="3571900" cy="96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smtClean="0"/>
              <a:t>Dependencia del valor umbral:</a:t>
            </a:r>
          </a:p>
          <a:p>
            <a:endParaRPr lang="es-ES" b="1" smtClean="0"/>
          </a:p>
          <a:p>
            <a:pPr lvl="1"/>
            <a:r>
              <a:rPr lang="es-ES" i="1" smtClean="0"/>
              <a:t>Global, local o dinámico.</a:t>
            </a:r>
          </a:p>
          <a:p>
            <a:pPr>
              <a:buNone/>
            </a:pPr>
            <a:endParaRPr lang="es-ES" b="1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3214686"/>
            <a:ext cx="4098054" cy="2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214686"/>
            <a:ext cx="4098054" cy="2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2143116"/>
            <a:ext cx="3543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La mayoría de las técnicas de umbralización se basan en estadísticas sobre el histograma unidimensional.</a:t>
            </a:r>
          </a:p>
          <a:p>
            <a:r>
              <a:rPr lang="es-ES" smtClean="0"/>
              <a:t>Para localizar</a:t>
            </a:r>
          </a:p>
          <a:p>
            <a:pPr>
              <a:buNone/>
            </a:pPr>
            <a:r>
              <a:rPr lang="es-ES" smtClean="0"/>
              <a:t>	umbrales es</a:t>
            </a:r>
          </a:p>
          <a:p>
            <a:pPr>
              <a:buNone/>
            </a:pPr>
            <a:r>
              <a:rPr lang="es-ES" smtClean="0"/>
              <a:t>	posible también</a:t>
            </a:r>
          </a:p>
          <a:p>
            <a:pPr>
              <a:buNone/>
            </a:pPr>
            <a:r>
              <a:rPr lang="es-ES" smtClean="0"/>
              <a:t>	usar otro tipo de</a:t>
            </a:r>
          </a:p>
          <a:p>
            <a:pPr>
              <a:buNone/>
            </a:pPr>
            <a:r>
              <a:rPr lang="es-ES" smtClean="0"/>
              <a:t>	procedimientos.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9" name="8 Imagen" descr="thresh_tool_AnimatedScreenSho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9058" y="2571744"/>
            <a:ext cx="4581525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smtClean="0"/>
              <a:t>Procedimientos paramétricos:</a:t>
            </a:r>
            <a:r>
              <a:rPr lang="es-ES" smtClean="0"/>
              <a:t> la distribución de los niveles de gris de una clase de objeto lleva a encontrar los umbrales.</a:t>
            </a:r>
          </a:p>
          <a:p>
            <a:r>
              <a:rPr lang="es-ES" b="1" smtClean="0"/>
              <a:t>Procedimientos no paramétricos:</a:t>
            </a:r>
            <a:r>
              <a:rPr lang="es-ES" smtClean="0"/>
              <a:t> los umbrales se obtienen de forma óptima de acuerdo a algún criterio.</a:t>
            </a:r>
          </a:p>
          <a:p>
            <a:r>
              <a:rPr lang="es-ES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Método de OTSU: </a:t>
            </a:r>
            <a:r>
              <a:rPr lang="es-ES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procedimiento no paramétrico que selecciona el umbral óptimo maximizando la varianza entre clases mediante una búsqueda exhaustiva.</a:t>
            </a:r>
            <a:endParaRPr lang="es-ES" b="1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Método de Otsu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Ventajas:</a:t>
            </a:r>
          </a:p>
          <a:p>
            <a:pPr lvl="1"/>
            <a:r>
              <a:rPr lang="es-ES" smtClean="0"/>
              <a:t>Buena respuesta del método frente a la mayoría en situaciones del mundo real (imágenes ruidosas, con histogramas planos, mal iluminadas…).</a:t>
            </a:r>
          </a:p>
          <a:p>
            <a:pPr lvl="1"/>
            <a:r>
              <a:rPr lang="es-ES" smtClean="0"/>
              <a:t>Automatismo: no precisa de supervisión humana, preprocesamiento de la imagen y otro tipo de información acerca de la misma.</a:t>
            </a:r>
          </a:p>
          <a:p>
            <a:r>
              <a:rPr lang="es-ES" b="1" smtClean="0"/>
              <a:t>Desventajas:</a:t>
            </a:r>
          </a:p>
          <a:p>
            <a:pPr lvl="1"/>
            <a:r>
              <a:rPr lang="es-ES" smtClean="0"/>
              <a:t>A medida que el número de clases en la imagen aumenta, el método necesita mucho más tiempo para seleccionar un umbral multinivel adeacuado.</a:t>
            </a:r>
          </a:p>
          <a:p>
            <a:pPr lvl="1">
              <a:buNone/>
            </a:pPr>
            <a:endParaRPr lang="es-ES" b="1" smtClean="0"/>
          </a:p>
          <a:p>
            <a:pPr lvl="1"/>
            <a:endParaRPr lang="es-ES" b="1" smtClean="0"/>
          </a:p>
          <a:p>
            <a:pPr lvl="1"/>
            <a:endParaRPr lang="es-ES" smtClean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Método de Otsu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Descripción:</a:t>
            </a:r>
          </a:p>
          <a:p>
            <a:pPr lvl="1"/>
            <a:r>
              <a:rPr lang="es-ES" smtClean="0"/>
              <a:t>Partimos de una imagen en niveles de gris con </a:t>
            </a:r>
            <a:r>
              <a:rPr lang="es-ES" i="1" smtClean="0"/>
              <a:t>N</a:t>
            </a:r>
            <a:r>
              <a:rPr lang="es-ES" smtClean="0"/>
              <a:t> píxels y </a:t>
            </a:r>
            <a:r>
              <a:rPr lang="es-ES" i="1" smtClean="0"/>
              <a:t>L</a:t>
            </a:r>
            <a:r>
              <a:rPr lang="es-ES" smtClean="0"/>
              <a:t> posibles niveles diferentes.</a:t>
            </a:r>
          </a:p>
          <a:p>
            <a:pPr lvl="1"/>
            <a:r>
              <a:rPr lang="es-ES" smtClean="0"/>
              <a:t>Probabilidad de ocurrencia del nivel de gris </a:t>
            </a:r>
            <a:r>
              <a:rPr lang="es-ES" i="1" smtClean="0"/>
              <a:t>i</a:t>
            </a:r>
            <a:r>
              <a:rPr lang="es-ES" smtClean="0"/>
              <a:t> en la imagen:</a:t>
            </a:r>
          </a:p>
          <a:p>
            <a:pPr lvl="1">
              <a:buNone/>
            </a:pPr>
            <a:endParaRPr lang="es-ES" smtClean="0"/>
          </a:p>
          <a:p>
            <a:pPr lvl="1">
              <a:buNone/>
            </a:pPr>
            <a:endParaRPr lang="es-ES" smtClean="0"/>
          </a:p>
          <a:p>
            <a:pPr lvl="1">
              <a:buNone/>
            </a:pPr>
            <a:r>
              <a:rPr lang="es-ES" i="1" smtClean="0"/>
              <a:t>fi</a:t>
            </a:r>
            <a:r>
              <a:rPr lang="es-ES" smtClean="0"/>
              <a:t> </a:t>
            </a:r>
            <a:r>
              <a:rPr lang="es-ES" smtClean="0">
                <a:sym typeface="Wingdings" pitchFamily="2" charset="2"/>
              </a:rPr>
              <a:t> Frecuencia de repetición del nivel de gris </a:t>
            </a:r>
            <a:r>
              <a:rPr lang="es-ES" i="1" smtClean="0">
                <a:sym typeface="Wingdings" pitchFamily="2" charset="2"/>
              </a:rPr>
              <a:t>i-ésimo</a:t>
            </a:r>
            <a:r>
              <a:rPr lang="es-ES" smtClean="0">
                <a:sym typeface="Wingdings" pitchFamily="2" charset="2"/>
              </a:rPr>
              <a:t> con </a:t>
            </a:r>
            <a:r>
              <a:rPr lang="es-ES" i="1" smtClean="0">
                <a:sym typeface="Wingdings" pitchFamily="2" charset="2"/>
              </a:rPr>
              <a:t>i = 1,2,…,L.</a:t>
            </a:r>
            <a:endParaRPr lang="es-ES" i="1" smtClean="0"/>
          </a:p>
          <a:p>
            <a:pPr lvl="1"/>
            <a:endParaRPr lang="es-ES" b="1" smtClean="0"/>
          </a:p>
          <a:p>
            <a:pPr lvl="1"/>
            <a:endParaRPr lang="es-ES" smtClean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8</a:t>
            </a:fld>
            <a:endParaRPr lang="es-E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3643314"/>
            <a:ext cx="1162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Método de Otsu</a:t>
            </a:r>
            <a:br>
              <a:rPr lang="es-ES" smtClean="0"/>
            </a:br>
            <a:r>
              <a:rPr lang="es-ES" smtClean="0"/>
              <a:t>Umbralización de 2 niveles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smtClean="0"/>
              <a:t>Descripción:</a:t>
            </a:r>
          </a:p>
          <a:p>
            <a:pPr lvl="1"/>
            <a:r>
              <a:rPr lang="es-ES" smtClean="0"/>
              <a:t>En el caso particular de umbralización en dos niveles (binarización), los píxels se dividen en dos clases </a:t>
            </a:r>
            <a:r>
              <a:rPr lang="es-ES" smtClean="0">
                <a:sym typeface="Wingdings" pitchFamily="2" charset="2"/>
              </a:rPr>
              <a:t> </a:t>
            </a:r>
            <a:r>
              <a:rPr lang="es-ES" b="1" i="1" smtClean="0">
                <a:sym typeface="Wingdings" pitchFamily="2" charset="2"/>
              </a:rPr>
              <a:t>C1 </a:t>
            </a:r>
            <a:r>
              <a:rPr lang="es-ES" smtClean="0">
                <a:sym typeface="Wingdings" pitchFamily="2" charset="2"/>
              </a:rPr>
              <a:t>y </a:t>
            </a:r>
            <a:r>
              <a:rPr lang="es-ES" b="1" i="1" smtClean="0">
                <a:sym typeface="Wingdings" pitchFamily="2" charset="2"/>
              </a:rPr>
              <a:t>C2</a:t>
            </a:r>
            <a:r>
              <a:rPr lang="es-ES" smtClean="0">
                <a:sym typeface="Wingdings" pitchFamily="2" charset="2"/>
              </a:rPr>
              <a:t>, con niveles de gris </a:t>
            </a:r>
            <a:r>
              <a:rPr lang="es-ES" i="1" smtClean="0">
                <a:sym typeface="Wingdings" pitchFamily="2" charset="2"/>
              </a:rPr>
              <a:t>[1,2,…,t] </a:t>
            </a:r>
            <a:r>
              <a:rPr lang="es-ES" smtClean="0">
                <a:sym typeface="Wingdings" pitchFamily="2" charset="2"/>
              </a:rPr>
              <a:t>y </a:t>
            </a:r>
            <a:r>
              <a:rPr lang="es-ES" i="1" smtClean="0">
                <a:sym typeface="Wingdings" pitchFamily="2" charset="2"/>
              </a:rPr>
              <a:t>[t+1,t+2,…,L]</a:t>
            </a:r>
            <a:r>
              <a:rPr lang="es-ES" smtClean="0">
                <a:sym typeface="Wingdings" pitchFamily="2" charset="2"/>
              </a:rPr>
              <a:t> respectivamente, donde las distribuciones de probabilidad de ambas clases son:</a:t>
            </a:r>
            <a:endParaRPr lang="es-ES" i="1" smtClean="0"/>
          </a:p>
          <a:p>
            <a:pPr lvl="1">
              <a:buNone/>
            </a:pPr>
            <a:r>
              <a:rPr lang="es-ES" b="1" smtClean="0"/>
              <a:t>							</a:t>
            </a:r>
            <a:r>
              <a:rPr lang="es-ES" smtClean="0"/>
              <a:t>Donde:</a:t>
            </a:r>
            <a:endParaRPr lang="es-ES" b="1" smtClean="0"/>
          </a:p>
          <a:p>
            <a:pPr lvl="1"/>
            <a:endParaRPr lang="es-ES" smtClean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3482-06EB-4773-9B03-F23E08BB9A70}" type="slidenum">
              <a:rPr lang="es-ES" smtClean="0"/>
              <a:pPr/>
              <a:t>9</a:t>
            </a:fld>
            <a:endParaRPr lang="es-E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143380"/>
            <a:ext cx="4105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4429132"/>
            <a:ext cx="2047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5429264"/>
            <a:ext cx="207170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208</TotalTime>
  <Words>721</Words>
  <Application>Microsoft Office PowerPoint</Application>
  <PresentationFormat>Presentación en pantalla (4:3)</PresentationFormat>
  <Paragraphs>128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Vértice</vt:lpstr>
      <vt:lpstr>MÉTODO DE OTSU (Segmentación por umbralización)</vt:lpstr>
      <vt:lpstr>Introducción</vt:lpstr>
      <vt:lpstr>Introducción</vt:lpstr>
      <vt:lpstr>Introducción</vt:lpstr>
      <vt:lpstr>Introducción</vt:lpstr>
      <vt:lpstr>Introducción</vt:lpstr>
      <vt:lpstr>Método de Otsu</vt:lpstr>
      <vt:lpstr>Método de Otsu</vt:lpstr>
      <vt:lpstr>Método de Otsu Umbralización de 2 niveles</vt:lpstr>
      <vt:lpstr>Método de Otsu Umbralización de 2 niveles</vt:lpstr>
      <vt:lpstr>Método de Otsu Umbralización de 2 niveles</vt:lpstr>
      <vt:lpstr>Método de Otsu Umbralización de 2 niveles</vt:lpstr>
      <vt:lpstr>Método de Otsu Umbralización de 2 niveles</vt:lpstr>
      <vt:lpstr>Método de Otsu Umbralización de 2 niveles</vt:lpstr>
      <vt:lpstr>Método de Otsu Umbralización de 2 niveles</vt:lpstr>
      <vt:lpstr>Método de Otsu Umbralización de 2 niveles</vt:lpstr>
      <vt:lpstr>Método de Otsu Umbralización de M niveles</vt:lpstr>
      <vt:lpstr>Método de Otsu Ejemplo</vt:lpstr>
      <vt:lpstr>Método de Otsu Ejemplo</vt:lpstr>
      <vt:lpstr>Método de Otsu Ejemplo</vt:lpstr>
      <vt:lpstr>Método de Otsu Ejemplo</vt:lpstr>
      <vt:lpstr>Bibliografía relacionada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DE OTSU (Segmentación por umbralización)</dc:title>
  <dc:creator>Protocool</dc:creator>
  <cp:lastModifiedBy>Protocool</cp:lastModifiedBy>
  <cp:revision>66</cp:revision>
  <dcterms:created xsi:type="dcterms:W3CDTF">2010-05-10T13:28:52Z</dcterms:created>
  <dcterms:modified xsi:type="dcterms:W3CDTF">2012-10-22T17:33:05Z</dcterms:modified>
</cp:coreProperties>
</file>