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8" r:id="rId5"/>
    <p:sldId id="257" r:id="rId6"/>
    <p:sldId id="266" r:id="rId7"/>
    <p:sldId id="267" r:id="rId8"/>
    <p:sldId id="259" r:id="rId9"/>
    <p:sldId id="268" r:id="rId10"/>
    <p:sldId id="273" r:id="rId11"/>
    <p:sldId id="269" r:id="rId12"/>
    <p:sldId id="270" r:id="rId13"/>
    <p:sldId id="274" r:id="rId14"/>
    <p:sldId id="271" r:id="rId15"/>
    <p:sldId id="272" r:id="rId16"/>
  </p:sldIdLst>
  <p:sldSz cx="9144000" cy="6858000" type="screen4x3"/>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89" autoAdjust="0"/>
  </p:normalViewPr>
  <p:slideViewPr>
    <p:cSldViewPr>
      <p:cViewPr varScale="1">
        <p:scale>
          <a:sx n="114" d="100"/>
          <a:sy n="114" d="100"/>
        </p:scale>
        <p:origin x="816"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0" d="100"/>
          <a:sy n="90" d="100"/>
        </p:scale>
        <p:origin x="30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3CB2973-D336-452B-B4A0-21633269AD61}" type="datetime1">
              <a:rPr lang="es-ES" smtClean="0"/>
              <a:t>22/09/2018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E322BB-75AD-4A1E-9661-2724167329F0}" type="slidenum">
              <a:rPr lang="es-ES"/>
              <a:t>‹Nº›</a:t>
            </a:fld>
            <a:endParaRPr lang="es-ES"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49374-290D-4505-AD62-0903668B55D3}" type="datetime1">
              <a:rPr lang="es-ES" noProof="0" smtClean="0"/>
              <a:pPr/>
              <a:t>22/09/2018</a:t>
            </a:fld>
            <a:endParaRPr lang="es-ES" noProof="0" dirty="0"/>
          </a:p>
        </p:txBody>
      </p:sp>
      <p:sp>
        <p:nvSpPr>
          <p:cNvPr id="4" name="Marcador de posición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B045B7DE-1198-4F2F-B574-CA8CAE341642}" type="slidenum">
              <a:rPr lang="es-ES" noProof="0"/>
              <a:t>‹Nº›</a:t>
            </a:fld>
            <a:endParaRPr lang="es-ES" noProof="0"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B045B7DE-1198-4F2F-B574-CA8CAE341642}" type="slidenum">
              <a:rPr lang="es-ES" smtClean="0"/>
              <a:t>1</a:t>
            </a:fld>
            <a:endParaRPr lang="es-ES" dirty="0"/>
          </a:p>
        </p:txBody>
      </p:sp>
    </p:spTree>
    <p:extLst>
      <p:ext uri="{BB962C8B-B14F-4D97-AF65-F5344CB8AC3E}">
        <p14:creationId xmlns:p14="http://schemas.microsoft.com/office/powerpoint/2010/main" val="2698849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cuadrados"/>
          <p:cNvGrpSpPr/>
          <p:nvPr/>
        </p:nvGrpSpPr>
        <p:grpSpPr>
          <a:xfrm>
            <a:off x="1" y="1135746"/>
            <a:ext cx="1217066" cy="799981"/>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2" name="Título 1"/>
          <p:cNvSpPr>
            <a:spLocks noGrp="1"/>
          </p:cNvSpPr>
          <p:nvPr>
            <p:ph type="ctrTitle"/>
          </p:nvPr>
        </p:nvSpPr>
        <p:spPr>
          <a:xfrm>
            <a:off x="1371601" y="362396"/>
            <a:ext cx="6858000" cy="1676400"/>
          </a:xfrm>
        </p:spPr>
        <p:txBody>
          <a:bodyPr rtlCol="0">
            <a:no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Subtítulo 2"/>
          <p:cNvSpPr>
            <a:spLocks noGrp="1"/>
          </p:cNvSpPr>
          <p:nvPr>
            <p:ph type="subTitle" idx="1"/>
          </p:nvPr>
        </p:nvSpPr>
        <p:spPr>
          <a:xfrm>
            <a:off x="1371601" y="2089595"/>
            <a:ext cx="6858000" cy="886344"/>
          </a:xfrm>
        </p:spPr>
        <p:txBody>
          <a:bodyPr rtlCol="0">
            <a:normAutofit/>
          </a:bodyPr>
          <a:lstStyle>
            <a:lvl1pPr marL="0" indent="0" algn="l">
              <a:buNone/>
              <a:defRPr sz="2100">
                <a:solidFill>
                  <a:schemeClr val="accent1">
                    <a:lumMod val="75000"/>
                  </a:schemeClr>
                </a:solidFill>
              </a:defRPr>
            </a:lvl1pPr>
            <a:lvl2pPr marL="457120" indent="0" algn="ctr">
              <a:buNone/>
              <a:defRPr>
                <a:solidFill>
                  <a:schemeClr val="tx1">
                    <a:tint val="75000"/>
                  </a:schemeClr>
                </a:solidFill>
              </a:defRPr>
            </a:lvl2pPr>
            <a:lvl3pPr marL="914240" indent="0" algn="ctr">
              <a:buNone/>
              <a:defRPr>
                <a:solidFill>
                  <a:schemeClr val="tx1">
                    <a:tint val="75000"/>
                  </a:schemeClr>
                </a:solidFill>
              </a:defRPr>
            </a:lvl3pPr>
            <a:lvl4pPr marL="1371360" indent="0" algn="ctr">
              <a:buNone/>
              <a:defRPr>
                <a:solidFill>
                  <a:schemeClr val="tx1">
                    <a:tint val="75000"/>
                  </a:schemeClr>
                </a:solidFill>
              </a:defRPr>
            </a:lvl4pPr>
            <a:lvl5pPr marL="1828480" indent="0" algn="ctr">
              <a:buNone/>
              <a:defRPr>
                <a:solidFill>
                  <a:schemeClr val="tx1">
                    <a:tint val="75000"/>
                  </a:schemeClr>
                </a:solidFill>
              </a:defRPr>
            </a:lvl5pPr>
            <a:lvl6pPr marL="2285600" indent="0" algn="ctr">
              <a:buNone/>
              <a:defRPr>
                <a:solidFill>
                  <a:schemeClr val="tx1">
                    <a:tint val="75000"/>
                  </a:schemeClr>
                </a:solidFill>
              </a:defRPr>
            </a:lvl6pPr>
            <a:lvl7pPr marL="2742720"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AA4C951F-3B9C-425E-9DD8-327B34527B11}" type="datetime1">
              <a:rPr lang="es-ES" noProof="0" smtClean="0"/>
              <a:pPr/>
              <a:t>22/09/2018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1" name="Imagen 10">
            <a:extLst>
              <a:ext uri="{FF2B5EF4-FFF2-40B4-BE49-F238E27FC236}">
                <a16:creationId xmlns:a16="http://schemas.microsoft.com/office/drawing/2014/main" id="{CDB53FB7-CB2B-4595-9C51-8C3B3E6455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707952" y="2842545"/>
            <a:ext cx="1988646" cy="569269"/>
          </a:xfrm>
          <a:prstGeom prst="rect">
            <a:avLst/>
          </a:prstGeom>
        </p:spPr>
      </p:pic>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E6EEB1CD-E5DE-41D9-A4E4-E66759A01C8F}" type="datetime1">
              <a:rPr lang="es-ES" noProof="0" smtClean="0"/>
              <a:pPr/>
              <a:t>22/09/2018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7" name="Imagen 6">
            <a:extLst>
              <a:ext uri="{FF2B5EF4-FFF2-40B4-BE49-F238E27FC236}">
                <a16:creationId xmlns:a16="http://schemas.microsoft.com/office/drawing/2014/main" id="{4C29A4B2-C499-4434-8D74-FA016828CFF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cuadrados"/>
          <p:cNvGrpSpPr/>
          <p:nvPr/>
        </p:nvGrpSpPr>
        <p:grpSpPr>
          <a:xfrm rot="5400000">
            <a:off x="7056319" y="299320"/>
            <a:ext cx="1063300" cy="393137"/>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15" name="gráfico de la parte inferior"/>
          <p:cNvGrpSpPr/>
          <p:nvPr/>
        </p:nvGrpSpPr>
        <p:grpSpPr>
          <a:xfrm>
            <a:off x="0" y="5395520"/>
            <a:ext cx="9144000" cy="1462483"/>
            <a:chOff x="0" y="4046638"/>
            <a:chExt cx="9144000" cy="1096862"/>
          </a:xfrm>
        </p:grpSpPr>
        <p:sp>
          <p:nvSpPr>
            <p:cNvPr id="16" name="Forma libre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7" name="Rectángulo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sp>
        <p:nvSpPr>
          <p:cNvPr id="2" name="Título vertical 1"/>
          <p:cNvSpPr>
            <a:spLocks noGrp="1"/>
          </p:cNvSpPr>
          <p:nvPr>
            <p:ph type="title" orient="vert"/>
          </p:nvPr>
        </p:nvSpPr>
        <p:spPr>
          <a:xfrm>
            <a:off x="7315200" y="1150517"/>
            <a:ext cx="1371600" cy="5021685"/>
          </a:xfrm>
        </p:spPr>
        <p:txBody>
          <a:bodyPr vert="eaVert" rtlCol="0"/>
          <a:lstStyle>
            <a:lvl1pPr>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texto vertical 2"/>
          <p:cNvSpPr>
            <a:spLocks noGrp="1"/>
          </p:cNvSpPr>
          <p:nvPr>
            <p:ph type="body" orient="vert" idx="1"/>
          </p:nvPr>
        </p:nvSpPr>
        <p:spPr>
          <a:xfrm>
            <a:off x="914400" y="1150517"/>
            <a:ext cx="6172200" cy="5021685"/>
          </a:xfrm>
        </p:spPr>
        <p:txBody>
          <a:bodyPr vert="eaVert" rtlCol="0"/>
          <a:lstStyle>
            <a:lvl5pPr>
              <a:defRPr/>
            </a:lvl5pPr>
            <a:lvl6pPr>
              <a:defRPr/>
            </a:lvl6pPr>
            <a:lvl7pPr>
              <a:defRPr/>
            </a:lvl7pPr>
            <a:lvl8pPr>
              <a:defRPr baseline="0"/>
            </a:lvl8pPr>
            <a:lvl9pPr>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9743458B-2432-4352-9935-B96DA5E96F0D}" type="datetime1">
              <a:rPr lang="es-ES" noProof="0" smtClean="0"/>
              <a:pPr/>
              <a:t>22/09/2018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4" name="Imagen 13">
            <a:extLst>
              <a:ext uri="{FF2B5EF4-FFF2-40B4-BE49-F238E27FC236}">
                <a16:creationId xmlns:a16="http://schemas.microsoft.com/office/drawing/2014/main" id="{2281C026-2D15-44B8-B8AF-C6155A7225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9/22/2018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05406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E7F16B97-2C80-4474-AC9F-E613C3D14EDF}" type="datetime1">
              <a:rPr lang="es-ES" noProof="0" smtClean="0"/>
              <a:pPr/>
              <a:t>22/09/2018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7" name="Imagen 6">
            <a:extLst>
              <a:ext uri="{FF2B5EF4-FFF2-40B4-BE49-F238E27FC236}">
                <a16:creationId xmlns:a16="http://schemas.microsoft.com/office/drawing/2014/main" id="{98ACEBD2-56C5-4D72-9CC4-9B09813996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7" name="cuadrados"/>
          <p:cNvGrpSpPr/>
          <p:nvPr/>
        </p:nvGrpSpPr>
        <p:grpSpPr>
          <a:xfrm>
            <a:off x="1" y="3124415"/>
            <a:ext cx="1217066" cy="805061"/>
            <a:chOff x="0" y="2343311"/>
            <a:chExt cx="1217066" cy="603796"/>
          </a:xfrm>
        </p:grpSpPr>
        <p:sp>
          <p:nvSpPr>
            <p:cNvPr id="8" name="Rectángulo redondeado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 name="Rectángulo redondeado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con las esquinas de un lado redondeadas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19" name="gráfico de la parte inferior"/>
          <p:cNvGrpSpPr/>
          <p:nvPr/>
        </p:nvGrpSpPr>
        <p:grpSpPr>
          <a:xfrm>
            <a:off x="0" y="5409219"/>
            <a:ext cx="9144000" cy="1462483"/>
            <a:chOff x="0" y="4056912"/>
            <a:chExt cx="9144000" cy="1096862"/>
          </a:xfrm>
        </p:grpSpPr>
        <p:sp>
          <p:nvSpPr>
            <p:cNvPr id="20" name="Forma libre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1"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sp>
        <p:nvSpPr>
          <p:cNvPr id="2" name="Título 1"/>
          <p:cNvSpPr>
            <a:spLocks noGrp="1"/>
          </p:cNvSpPr>
          <p:nvPr>
            <p:ph type="title"/>
          </p:nvPr>
        </p:nvSpPr>
        <p:spPr>
          <a:xfrm>
            <a:off x="1371601" y="1932521"/>
            <a:ext cx="6858000" cy="2105367"/>
          </a:xfrm>
        </p:spPr>
        <p:txBody>
          <a:bodyPr rtlCol="0" anchor="b">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texto 2"/>
          <p:cNvSpPr>
            <a:spLocks noGrp="1"/>
          </p:cNvSpPr>
          <p:nvPr>
            <p:ph type="body" idx="1"/>
          </p:nvPr>
        </p:nvSpPr>
        <p:spPr>
          <a:xfrm>
            <a:off x="1371601" y="4084267"/>
            <a:ext cx="6858000" cy="933297"/>
          </a:xfrm>
        </p:spPr>
        <p:txBody>
          <a:bodyPr rtlCol="0" anchor="t">
            <a:normAutofit/>
          </a:bodyPr>
          <a:lstStyle>
            <a:lvl1pPr marL="0" indent="0">
              <a:buNone/>
              <a:defRPr sz="2100">
                <a:solidFill>
                  <a:schemeClr val="accent1">
                    <a:lumMod val="75000"/>
                  </a:schemeClr>
                </a:solidFill>
              </a:defRPr>
            </a:lvl1pPr>
            <a:lvl2pPr marL="457120" indent="0">
              <a:buNone/>
              <a:defRPr sz="1800">
                <a:solidFill>
                  <a:schemeClr val="tx1">
                    <a:tint val="75000"/>
                  </a:schemeClr>
                </a:solidFill>
              </a:defRPr>
            </a:lvl2pPr>
            <a:lvl3pPr marL="914240" indent="0">
              <a:buNone/>
              <a:defRPr sz="1575">
                <a:solidFill>
                  <a:schemeClr val="tx1">
                    <a:tint val="75000"/>
                  </a:schemeClr>
                </a:solidFill>
              </a:defRPr>
            </a:lvl3pPr>
            <a:lvl4pPr marL="1371360" indent="0">
              <a:buNone/>
              <a:defRPr sz="1425">
                <a:solidFill>
                  <a:schemeClr val="tx1">
                    <a:tint val="75000"/>
                  </a:schemeClr>
                </a:solidFill>
              </a:defRPr>
            </a:lvl4pPr>
            <a:lvl5pPr marL="1828480" indent="0">
              <a:buNone/>
              <a:defRPr sz="1425">
                <a:solidFill>
                  <a:schemeClr val="tx1">
                    <a:tint val="75000"/>
                  </a:schemeClr>
                </a:solidFill>
              </a:defRPr>
            </a:lvl5pPr>
            <a:lvl6pPr marL="2285600" indent="0">
              <a:buNone/>
              <a:defRPr sz="1425">
                <a:solidFill>
                  <a:schemeClr val="tx1">
                    <a:tint val="75000"/>
                  </a:schemeClr>
                </a:solidFill>
              </a:defRPr>
            </a:lvl6pPr>
            <a:lvl7pPr marL="2742720" indent="0">
              <a:buNone/>
              <a:defRPr sz="1425">
                <a:solidFill>
                  <a:schemeClr val="tx1">
                    <a:tint val="75000"/>
                  </a:schemeClr>
                </a:solidFill>
              </a:defRPr>
            </a:lvl7pPr>
            <a:lvl8pPr marL="3199840" indent="0">
              <a:buNone/>
              <a:defRPr sz="1425">
                <a:solidFill>
                  <a:schemeClr val="tx1">
                    <a:tint val="75000"/>
                  </a:schemeClr>
                </a:solidFill>
              </a:defRPr>
            </a:lvl8pPr>
            <a:lvl9pPr marL="3656960" indent="0">
              <a:buNone/>
              <a:defRPr sz="1425">
                <a:solidFill>
                  <a:schemeClr val="tx1">
                    <a:tint val="75000"/>
                  </a:schemeClr>
                </a:solidFill>
              </a:defRPr>
            </a:lvl9pPr>
          </a:lstStyle>
          <a:p>
            <a:pPr lvl="0" rtl="0"/>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lvl1pPr>
              <a:defRPr/>
            </a:lvl1pPr>
          </a:lstStyle>
          <a:p>
            <a:fld id="{9865AD35-AD62-477B-90DE-02A8AF84A389}" type="datetime1">
              <a:rPr lang="es-ES" noProof="0" smtClean="0"/>
              <a:pPr/>
              <a:t>22/09/2018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4" name="Imagen 13">
            <a:extLst>
              <a:ext uri="{FF2B5EF4-FFF2-40B4-BE49-F238E27FC236}">
                <a16:creationId xmlns:a16="http://schemas.microsoft.com/office/drawing/2014/main" id="{7D51A4A4-4197-4747-9D69-D05D5214F8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697636" y="1647887"/>
            <a:ext cx="1988646" cy="569269"/>
          </a:xfrm>
          <a:prstGeom prst="rect">
            <a:avLst/>
          </a:prstGeom>
        </p:spPr>
      </p:pic>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56282" y="152400"/>
            <a:ext cx="7315200" cy="1295400"/>
          </a:xfrm>
        </p:spPr>
        <p:txBody>
          <a:bodyPr rtlCol="0">
            <a:normAutofit/>
          </a:bodyPr>
          <a:lstStyle>
            <a:lvl1pPr algn="l" defTabSz="914240" rtl="0" eaLnBrk="1" latinLnBrk="0" hangingPunct="1">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contenido 2"/>
          <p:cNvSpPr>
            <a:spLocks noGrp="1"/>
          </p:cNvSpPr>
          <p:nvPr>
            <p:ph sz="half" idx="1"/>
          </p:nvPr>
        </p:nvSpPr>
        <p:spPr>
          <a:xfrm>
            <a:off x="856282" y="1600200"/>
            <a:ext cx="3657600" cy="4572000"/>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4572000" y="1600200"/>
            <a:ext cx="3657600" cy="4572000"/>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B37F741B-C8D3-4A24-ACF1-9BF4C6246480}" type="datetime1">
              <a:rPr lang="es-ES" noProof="0" smtClean="0"/>
              <a:pPr/>
              <a:t>22/09/2018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8" name="Imagen 7">
            <a:extLst>
              <a:ext uri="{FF2B5EF4-FFF2-40B4-BE49-F238E27FC236}">
                <a16:creationId xmlns:a16="http://schemas.microsoft.com/office/drawing/2014/main" id="{7F10D149-C968-428D-9A62-B9C1DC9F70D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56282" y="152400"/>
            <a:ext cx="7315200" cy="1295400"/>
          </a:xfrm>
        </p:spPr>
        <p:txBody>
          <a:bodyPr rtlCol="0">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texto 2"/>
          <p:cNvSpPr>
            <a:spLocks noGrp="1"/>
          </p:cNvSpPr>
          <p:nvPr>
            <p:ph type="body" idx="1"/>
          </p:nvPr>
        </p:nvSpPr>
        <p:spPr>
          <a:xfrm>
            <a:off x="856282" y="1524003"/>
            <a:ext cx="3657600" cy="816429"/>
          </a:xfrm>
        </p:spPr>
        <p:txBody>
          <a:bodyPr rtlCol="0" anchor="ctr">
            <a:normAutofit/>
          </a:bodyPr>
          <a:lstStyle>
            <a:lvl1pPr marL="0" indent="0">
              <a:buNone/>
              <a:defRPr sz="2100" b="0">
                <a:solidFill>
                  <a:schemeClr val="accent1">
                    <a:lumMod val="75000"/>
                  </a:schemeClr>
                </a:solidFill>
              </a:defRPr>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856282" y="2413003"/>
            <a:ext cx="3657600" cy="3759199"/>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4572000" y="1524003"/>
            <a:ext cx="3657600" cy="816429"/>
          </a:xfrm>
        </p:spPr>
        <p:txBody>
          <a:bodyPr rtlCol="0" anchor="ctr">
            <a:normAutofit/>
          </a:bodyPr>
          <a:lstStyle>
            <a:lvl1pPr marL="0" indent="0">
              <a:buNone/>
              <a:defRPr sz="2100" b="0">
                <a:solidFill>
                  <a:schemeClr val="accent1">
                    <a:lumMod val="75000"/>
                  </a:schemeClr>
                </a:solidFill>
              </a:defRPr>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4572000" y="2413003"/>
            <a:ext cx="3657600" cy="3759199"/>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lvl1pPr>
              <a:defRPr/>
            </a:lvl1pPr>
          </a:lstStyle>
          <a:p>
            <a:fld id="{0431DDD2-8E64-4FC3-A335-AF2EF394E5BE}" type="datetime1">
              <a:rPr lang="es-ES" noProof="0" smtClean="0"/>
              <a:pPr/>
              <a:t>22/09/2018</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0" name="Imagen 9">
            <a:extLst>
              <a:ext uri="{FF2B5EF4-FFF2-40B4-BE49-F238E27FC236}">
                <a16:creationId xmlns:a16="http://schemas.microsoft.com/office/drawing/2014/main" id="{4B5714DD-E342-4DE9-BD49-0A4885E5BA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lvl1pPr>
              <a:defRPr/>
            </a:lvl1pPr>
          </a:lstStyle>
          <a:p>
            <a:fld id="{2B28FCF6-46E4-41BD-AD14-76583AC6225D}" type="datetime1">
              <a:rPr lang="es-ES" noProof="0" smtClean="0"/>
              <a:pPr/>
              <a:t>22/09/2018</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6" name="Imagen 5">
            <a:extLst>
              <a:ext uri="{FF2B5EF4-FFF2-40B4-BE49-F238E27FC236}">
                <a16:creationId xmlns:a16="http://schemas.microsoft.com/office/drawing/2014/main" id="{EA2E567E-7F93-4D83-BD49-33258E0237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grpSp>
        <p:nvGrpSpPr>
          <p:cNvPr id="8" name="gráfico de la parte inferior"/>
          <p:cNvGrpSpPr/>
          <p:nvPr/>
        </p:nvGrpSpPr>
        <p:grpSpPr>
          <a:xfrm>
            <a:off x="0" y="5409219"/>
            <a:ext cx="9144000" cy="1462483"/>
            <a:chOff x="0" y="4056912"/>
            <a:chExt cx="9144000" cy="1096862"/>
          </a:xfrm>
        </p:grpSpPr>
        <p:sp>
          <p:nvSpPr>
            <p:cNvPr id="9" name="Forma libre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lvl1pPr>
              <a:defRPr/>
            </a:lvl1pPr>
          </a:lstStyle>
          <a:p>
            <a:fld id="{6E0A4CFF-CF1D-4571-B388-3A8F6E2AB4C8}" type="datetime1">
              <a:rPr lang="es-ES" smtClean="0"/>
              <a:pPr/>
              <a:t>22/09/2018</a:t>
            </a:fld>
            <a:endParaRPr lang="es-ES" dirty="0"/>
          </a:p>
        </p:txBody>
      </p:sp>
      <p:sp>
        <p:nvSpPr>
          <p:cNvPr id="4" name="Marcador de posición de número de diapositiva 3"/>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11" name="Imagen 10">
            <a:extLst>
              <a:ext uri="{FF2B5EF4-FFF2-40B4-BE49-F238E27FC236}">
                <a16:creationId xmlns:a16="http://schemas.microsoft.com/office/drawing/2014/main" id="{DBE00246-CF30-478B-BDA1-D2CE220ECB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posición de contenido 2"/>
          <p:cNvSpPr>
            <a:spLocks noGrp="1"/>
          </p:cNvSpPr>
          <p:nvPr>
            <p:ph idx="1"/>
          </p:nvPr>
        </p:nvSpPr>
        <p:spPr>
          <a:xfrm>
            <a:off x="3657601" y="1600200"/>
            <a:ext cx="4572000" cy="4572000"/>
          </a:xfrm>
        </p:spPr>
        <p:txBody>
          <a:bodyPr rtlCol="0">
            <a:normAutofit/>
          </a:bodyPr>
          <a:lstStyle>
            <a:lvl1pPr>
              <a:defRPr sz="2100"/>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texto 3"/>
          <p:cNvSpPr>
            <a:spLocks noGrp="1"/>
          </p:cNvSpPr>
          <p:nvPr>
            <p:ph type="body" sz="half" idx="2"/>
          </p:nvPr>
        </p:nvSpPr>
        <p:spPr>
          <a:xfrm>
            <a:off x="914400" y="1600202"/>
            <a:ext cx="2590800" cy="4571999"/>
          </a:xfrm>
        </p:spPr>
        <p:txBody>
          <a:bodyPr rtlCol="0">
            <a:normAutofit/>
          </a:bodyPr>
          <a:lstStyle>
            <a:lvl1pPr marL="0" indent="0">
              <a:buNone/>
              <a:defRPr sz="2100">
                <a:solidFill>
                  <a:schemeClr val="accent1">
                    <a:lumMod val="75000"/>
                  </a:schemeClr>
                </a:solidFill>
              </a:defRPr>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rtl="0"/>
            <a:r>
              <a:rPr lang="es-ES" noProof="0"/>
              <a:t>Editar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06A70FE6-92D4-4980-AB39-764E33E298B9}" type="datetime1">
              <a:rPr lang="es-ES" noProof="0" smtClean="0"/>
              <a:pPr/>
              <a:t>22/09/2018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8" name="Imagen 7">
            <a:extLst>
              <a:ext uri="{FF2B5EF4-FFF2-40B4-BE49-F238E27FC236}">
                <a16:creationId xmlns:a16="http://schemas.microsoft.com/office/drawing/2014/main" id="{B57A60AD-4658-48C7-A80E-B0F939B440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normAutofit/>
          </a:bodyPr>
          <a:lstStyle>
            <a:lvl1pPr algn="l" defTabSz="914240" rtl="0" eaLnBrk="1" latinLnBrk="0" hangingPunct="1">
              <a:lnSpc>
                <a:spcPct val="100000"/>
              </a:lnSpc>
              <a:spcBef>
                <a:spcPct val="0"/>
              </a:spcBef>
              <a:buNone/>
              <a:defRPr lang="es-ES" sz="2400" i="1" kern="1200" noProof="0" dirty="0">
                <a:solidFill>
                  <a:srgbClr val="00B050"/>
                </a:solidFill>
                <a:latin typeface="Bahnschrift SemiBold" panose="020B0502040204020203" pitchFamily="34" charset="0"/>
                <a:ea typeface="+mj-ea"/>
                <a:cs typeface="David" panose="020B0604020202020204" pitchFamily="34" charset="-79"/>
              </a:defRPr>
            </a:lvl1pPr>
          </a:lstStyle>
          <a:p>
            <a:pPr rtl="0"/>
            <a:r>
              <a:rPr lang="es-ES" noProof="0" dirty="0"/>
              <a:t>Haga clic para modificar el estilo de título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914404" y="1600200"/>
            <a:ext cx="5029197" cy="3657600"/>
          </a:xfrm>
          <a:prstGeom prst="roundRect">
            <a:avLst>
              <a:gd name="adj" fmla="val 3098"/>
            </a:avLst>
          </a:prstGeom>
        </p:spPr>
        <p:txBody>
          <a:bodyPr rtlCol="0">
            <a:normAutofit/>
          </a:bodyPr>
          <a:lstStyle>
            <a:lvl1pPr marL="0" indent="0">
              <a:buNone/>
              <a:defRPr sz="2025"/>
            </a:lvl1pPr>
            <a:lvl2pPr marL="457120" indent="0">
              <a:buNone/>
              <a:defRPr sz="2775"/>
            </a:lvl2pPr>
            <a:lvl3pPr marL="914240" indent="0">
              <a:buNone/>
              <a:defRPr sz="2400"/>
            </a:lvl3pPr>
            <a:lvl4pPr marL="1371360" indent="0">
              <a:buNone/>
              <a:defRPr sz="2025"/>
            </a:lvl4pPr>
            <a:lvl5pPr marL="1828480" indent="0">
              <a:buNone/>
              <a:defRPr sz="2025"/>
            </a:lvl5pPr>
            <a:lvl6pPr marL="2285600" indent="0">
              <a:buNone/>
              <a:defRPr sz="2025"/>
            </a:lvl6pPr>
            <a:lvl7pPr marL="2742720" indent="0">
              <a:buNone/>
              <a:defRPr sz="2025"/>
            </a:lvl7pPr>
            <a:lvl8pPr marL="3199840" indent="0">
              <a:buNone/>
              <a:defRPr sz="2025"/>
            </a:lvl8pPr>
            <a:lvl9pPr marL="3656960" indent="0">
              <a:buNone/>
              <a:defRPr sz="2025"/>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6096000" y="1600200"/>
            <a:ext cx="2133600" cy="3759200"/>
          </a:xfrm>
        </p:spPr>
        <p:txBody>
          <a:bodyPr rtlCol="0" anchor="b">
            <a:normAutofit/>
          </a:bodyPr>
          <a:lstStyle>
            <a:lvl1pPr marL="0" indent="0">
              <a:buNone/>
              <a:defRPr sz="2100">
                <a:solidFill>
                  <a:schemeClr val="accent1">
                    <a:lumMod val="75000"/>
                  </a:schemeClr>
                </a:solidFill>
              </a:defRPr>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rtl="0"/>
            <a:r>
              <a:rPr lang="es-ES" noProof="0"/>
              <a:t>Editar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lvl1pPr>
              <a:defRPr/>
            </a:lvl1pPr>
          </a:lstStyle>
          <a:p>
            <a:fld id="{74A03E11-FE9E-49AC-947B-236D0B46C2BE}" type="datetime1">
              <a:rPr lang="es-ES" noProof="0" smtClean="0"/>
              <a:pPr/>
              <a:t>22/09/2018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pic>
        <p:nvPicPr>
          <p:cNvPr id="8" name="Imagen 7">
            <a:extLst>
              <a:ext uri="{FF2B5EF4-FFF2-40B4-BE49-F238E27FC236}">
                <a16:creationId xmlns:a16="http://schemas.microsoft.com/office/drawing/2014/main" id="{A17B9BA9-D02A-42F4-8E1B-14262B49BC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áfico de la parte inferior"/>
          <p:cNvGrpSpPr/>
          <p:nvPr/>
        </p:nvGrpSpPr>
        <p:grpSpPr>
          <a:xfrm>
            <a:off x="0" y="5409219"/>
            <a:ext cx="9144000" cy="1462483"/>
            <a:chOff x="0" y="4056912"/>
            <a:chExt cx="9144000" cy="1096862"/>
          </a:xfrm>
        </p:grpSpPr>
        <p:sp>
          <p:nvSpPr>
            <p:cNvPr id="21" name="Forma libre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8"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grpSp>
        <p:nvGrpSpPr>
          <p:cNvPr id="7" name="cuadrados"/>
          <p:cNvGrpSpPr/>
          <p:nvPr/>
        </p:nvGrpSpPr>
        <p:grpSpPr>
          <a:xfrm>
            <a:off x="2" y="800554"/>
            <a:ext cx="797475" cy="524183"/>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2" name="Marcador de posición de título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900">
                <a:solidFill>
                  <a:schemeClr val="tx1"/>
                </a:solidFill>
              </a:defRPr>
            </a:lvl1pPr>
          </a:lstStyle>
          <a:p>
            <a:pPr rtl="0"/>
            <a:r>
              <a:rPr lang="es-ES" noProof="0" dirty="0"/>
              <a:t>Agregar un pie de página</a:t>
            </a:r>
          </a:p>
        </p:txBody>
      </p:sp>
      <p:sp>
        <p:nvSpPr>
          <p:cNvPr id="4" name="Marcador de posición de fecha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900">
                <a:solidFill>
                  <a:schemeClr val="tx1"/>
                </a:solidFill>
              </a:defRPr>
            </a:lvl1pPr>
          </a:lstStyle>
          <a:p>
            <a:fld id="{967241A0-795B-43A4-BD95-E0D3C99F7642}" type="datetime1">
              <a:rPr lang="es-ES" noProof="0" smtClean="0"/>
              <a:pPr/>
              <a:t>22/09/2018</a:t>
            </a:fld>
            <a:endParaRPr lang="es-ES" noProof="0" dirty="0"/>
          </a:p>
        </p:txBody>
      </p:sp>
      <p:sp>
        <p:nvSpPr>
          <p:cNvPr id="6" name="Marcador de posición de número de diapositiva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900">
                <a:solidFill>
                  <a:schemeClr val="tx1"/>
                </a:solidFill>
              </a:defRPr>
            </a:lvl1pPr>
          </a:lstStyle>
          <a:p>
            <a:pPr rtl="0"/>
            <a:fld id="{34C99D79-8A4B-4031-B1E0-AF26F8EDF2BC}" type="slidenum">
              <a:rPr lang="es-ES" noProof="0"/>
              <a:pPr rtl="0"/>
              <a:t>‹Nº›</a:t>
            </a:fld>
            <a:endParaRPr lang="es-ES" noProof="0" dirty="0"/>
          </a:p>
        </p:txBody>
      </p:sp>
      <p:pic>
        <p:nvPicPr>
          <p:cNvPr id="14" name="Imagen 13">
            <a:extLst>
              <a:ext uri="{FF2B5EF4-FFF2-40B4-BE49-F238E27FC236}">
                <a16:creationId xmlns:a16="http://schemas.microsoft.com/office/drawing/2014/main" id="{990BF5B4-704D-4503-B4CB-5A50F053099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16200000">
            <a:off x="-709687" y="2121375"/>
            <a:ext cx="1988646" cy="569269"/>
          </a:xfrm>
          <a:prstGeom prst="rect">
            <a:avLst/>
          </a:prstGeom>
        </p:spPr>
      </p:pic>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240" rtl="0" eaLnBrk="1" latinLnBrk="0" hangingPunct="1">
        <a:spcBef>
          <a:spcPct val="0"/>
        </a:spcBef>
        <a:buNone/>
        <a:defRPr sz="2700" kern="1200">
          <a:solidFill>
            <a:schemeClr val="tx1"/>
          </a:solidFill>
          <a:latin typeface="+mj-lt"/>
          <a:ea typeface="+mj-ea"/>
          <a:cs typeface="+mj-cs"/>
        </a:defRPr>
      </a:lvl1pPr>
    </p:titleStyle>
    <p:bodyStyle>
      <a:lvl1pPr marL="228560" indent="-228560" algn="l" defTabSz="914240" rtl="0" eaLnBrk="1" latinLnBrk="0" hangingPunct="1">
        <a:lnSpc>
          <a:spcPct val="90000"/>
        </a:lnSpc>
        <a:spcBef>
          <a:spcPts val="135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1pPr>
      <a:lvl2pPr marL="566829" indent="-228560" algn="l" defTabSz="914240" rtl="0" eaLnBrk="1" latinLnBrk="0" hangingPunct="1">
        <a:lnSpc>
          <a:spcPct val="90000"/>
        </a:lnSpc>
        <a:spcBef>
          <a:spcPts val="9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2pPr>
      <a:lvl3pPr marL="905098"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3pPr>
      <a:lvl4pPr marL="1243367"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4pPr>
      <a:lvl5pPr marL="1581635"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5pPr>
      <a:lvl6pPr marL="1919904"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6pPr>
      <a:lvl7pPr marL="2258173"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7pPr>
      <a:lvl8pPr marL="2596442"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8pPr>
      <a:lvl9pPr marL="2934710"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9pPr>
    </p:bodyStyle>
    <p:otherStyle>
      <a:defPPr>
        <a:defRPr/>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mailto:sgcortes@uniovi.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image" Target="../media/image32.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6 Imagen">
            <a:extLst>
              <a:ext uri="{FF2B5EF4-FFF2-40B4-BE49-F238E27FC236}">
                <a16:creationId xmlns:a16="http://schemas.microsoft.com/office/drawing/2014/main" id="{1623E53C-3997-48FB-BC3E-A4B0E64980A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164289" y="172429"/>
            <a:ext cx="1277162" cy="48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7 CuadroTexto">
            <a:extLst>
              <a:ext uri="{FF2B5EF4-FFF2-40B4-BE49-F238E27FC236}">
                <a16:creationId xmlns:a16="http://schemas.microsoft.com/office/drawing/2014/main" id="{19DB0F23-446F-4A13-9D92-17364271CC65}"/>
              </a:ext>
            </a:extLst>
          </p:cNvPr>
          <p:cNvSpPr txBox="1"/>
          <p:nvPr/>
        </p:nvSpPr>
        <p:spPr>
          <a:xfrm>
            <a:off x="1137977" y="2217626"/>
            <a:ext cx="3942438" cy="738407"/>
          </a:xfrm>
          <a:prstGeom prst="rect">
            <a:avLst/>
          </a:prstGeom>
          <a:noFill/>
        </p:spPr>
        <p:txBody>
          <a:bodyPr wrap="square">
            <a:spAutoFit/>
          </a:bodyPr>
          <a:lstStyle/>
          <a:p>
            <a:pPr fontAlgn="base">
              <a:spcBef>
                <a:spcPct val="0"/>
              </a:spcBef>
              <a:spcAft>
                <a:spcPct val="0"/>
              </a:spcAft>
              <a:defRPr/>
            </a:pPr>
            <a:r>
              <a:rPr lang="es-ES" sz="2099" b="1" i="1" dirty="0">
                <a:solidFill>
                  <a:srgbClr val="00B050"/>
                </a:solidFill>
              </a:rPr>
              <a:t>Ing. en Geomática</a:t>
            </a:r>
          </a:p>
          <a:p>
            <a:pPr fontAlgn="base">
              <a:spcBef>
                <a:spcPct val="0"/>
              </a:spcBef>
              <a:spcAft>
                <a:spcPct val="0"/>
              </a:spcAft>
              <a:defRPr/>
            </a:pPr>
            <a:r>
              <a:rPr lang="es-ES" sz="2099" b="1" i="1" dirty="0">
                <a:solidFill>
                  <a:srgbClr val="00B050"/>
                </a:solidFill>
              </a:rPr>
              <a:t>T2: Histograma y </a:t>
            </a:r>
            <a:r>
              <a:rPr lang="es-ES" sz="2099" b="1" i="1" dirty="0" err="1">
                <a:solidFill>
                  <a:srgbClr val="00B050"/>
                </a:solidFill>
              </a:rPr>
              <a:t>Constraste</a:t>
            </a:r>
            <a:endParaRPr lang="es-ES" sz="1499" b="1" i="1" dirty="0">
              <a:solidFill>
                <a:srgbClr val="00B050"/>
              </a:solidFill>
            </a:endParaRPr>
          </a:p>
        </p:txBody>
      </p:sp>
      <p:sp>
        <p:nvSpPr>
          <p:cNvPr id="11" name="Título 10">
            <a:extLst>
              <a:ext uri="{FF2B5EF4-FFF2-40B4-BE49-F238E27FC236}">
                <a16:creationId xmlns:a16="http://schemas.microsoft.com/office/drawing/2014/main" id="{823D4784-9C1A-43E5-B5AA-FE13B8752460}"/>
              </a:ext>
            </a:extLst>
          </p:cNvPr>
          <p:cNvSpPr>
            <a:spLocks noGrp="1"/>
          </p:cNvSpPr>
          <p:nvPr>
            <p:ph type="title"/>
          </p:nvPr>
        </p:nvSpPr>
        <p:spPr>
          <a:xfrm>
            <a:off x="1128155" y="1246076"/>
            <a:ext cx="7313295" cy="971550"/>
          </a:xfrm>
        </p:spPr>
        <p:txBody>
          <a:bodyPr>
            <a:normAutofit fontScale="90000"/>
          </a:bodyPr>
          <a:lstStyle/>
          <a:p>
            <a:r>
              <a:rPr lang="es-ES" b="1" i="1" dirty="0">
                <a:solidFill>
                  <a:srgbClr val="FF3300"/>
                </a:solidFill>
              </a:rPr>
              <a:t>Procesamiento de Imágenes de sensores Aerotransportados y Satélite</a:t>
            </a:r>
            <a:br>
              <a:rPr lang="es-ES" b="1" i="1" dirty="0">
                <a:solidFill>
                  <a:srgbClr val="FF3300"/>
                </a:solidFill>
              </a:rPr>
            </a:br>
            <a:endParaRPr lang="en-US" dirty="0"/>
          </a:p>
        </p:txBody>
      </p:sp>
      <p:sp>
        <p:nvSpPr>
          <p:cNvPr id="13" name="Rectangle 3">
            <a:extLst>
              <a:ext uri="{FF2B5EF4-FFF2-40B4-BE49-F238E27FC236}">
                <a16:creationId xmlns:a16="http://schemas.microsoft.com/office/drawing/2014/main" id="{41A8CD62-7921-40FE-BAED-BAC15FB8620C}"/>
              </a:ext>
            </a:extLst>
          </p:cNvPr>
          <p:cNvSpPr txBox="1">
            <a:spLocks noChangeArrowheads="1"/>
          </p:cNvSpPr>
          <p:nvPr/>
        </p:nvSpPr>
        <p:spPr>
          <a:xfrm>
            <a:off x="5004047" y="5552221"/>
            <a:ext cx="4139953" cy="1336611"/>
          </a:xfrm>
          <a:prstGeom prst="rect">
            <a:avLst/>
          </a:prstGeom>
        </p:spPr>
        <p:txBody>
          <a:bodyPr vert="horz" lIns="121899" tIns="60949" rIns="121899" bIns="60949" rtlCol="0">
            <a:normAutofit/>
          </a:bodyPr>
          <a:lstStyle>
            <a:lvl1pPr marL="228560" indent="-228560" algn="l" defTabSz="914240" rtl="0" eaLnBrk="1" latinLnBrk="0" hangingPunct="1">
              <a:lnSpc>
                <a:spcPct val="90000"/>
              </a:lnSpc>
              <a:spcBef>
                <a:spcPts val="1350"/>
              </a:spcBef>
              <a:buClr>
                <a:schemeClr val="accent1">
                  <a:lumMod val="75000"/>
                </a:schemeClr>
              </a:buClr>
              <a:buFont typeface="Arial" pitchFamily="34" charset="0"/>
              <a:buChar char="•"/>
              <a:defRPr sz="2100" kern="1200">
                <a:solidFill>
                  <a:schemeClr val="tx1"/>
                </a:solidFill>
                <a:latin typeface="+mn-lt"/>
                <a:ea typeface="+mn-ea"/>
                <a:cs typeface="+mn-cs"/>
              </a:defRPr>
            </a:lvl1pPr>
            <a:lvl2pPr marL="566829" indent="-228560" algn="l" defTabSz="914240" rtl="0" eaLnBrk="1" latinLnBrk="0" hangingPunct="1">
              <a:lnSpc>
                <a:spcPct val="90000"/>
              </a:lnSpc>
              <a:spcBef>
                <a:spcPts val="900"/>
              </a:spcBef>
              <a:buClr>
                <a:schemeClr val="accent1">
                  <a:lumMod val="75000"/>
                </a:schemeClr>
              </a:buClr>
              <a:buFont typeface="Arial" pitchFamily="34" charset="0"/>
              <a:buChar char="–"/>
              <a:defRPr sz="1800" kern="1200">
                <a:solidFill>
                  <a:schemeClr val="tx1"/>
                </a:solidFill>
                <a:latin typeface="+mn-lt"/>
                <a:ea typeface="+mn-ea"/>
                <a:cs typeface="+mn-cs"/>
              </a:defRPr>
            </a:lvl2pPr>
            <a:lvl3pPr marL="905098" indent="-228560" algn="l" defTabSz="914240" rtl="0" eaLnBrk="1" latinLnBrk="0" hangingPunct="1">
              <a:lnSpc>
                <a:spcPct val="90000"/>
              </a:lnSpc>
              <a:spcBef>
                <a:spcPts val="600"/>
              </a:spcBef>
              <a:buClr>
                <a:schemeClr val="accent1">
                  <a:lumMod val="75000"/>
                </a:schemeClr>
              </a:buClr>
              <a:buFont typeface="Arial" pitchFamily="34" charset="0"/>
              <a:buChar char="•"/>
              <a:defRPr sz="1500" kern="1200">
                <a:solidFill>
                  <a:schemeClr val="tx1"/>
                </a:solidFill>
                <a:latin typeface="+mn-lt"/>
                <a:ea typeface="+mn-ea"/>
                <a:cs typeface="+mn-cs"/>
              </a:defRPr>
            </a:lvl3pPr>
            <a:lvl4pPr marL="1243367" indent="-228560" algn="l" defTabSz="914240" rtl="0" eaLnBrk="1" latinLnBrk="0" hangingPunct="1">
              <a:lnSpc>
                <a:spcPct val="90000"/>
              </a:lnSpc>
              <a:spcBef>
                <a:spcPts val="600"/>
              </a:spcBef>
              <a:buClr>
                <a:schemeClr val="accent1">
                  <a:lumMod val="75000"/>
                </a:schemeClr>
              </a:buClr>
              <a:buFont typeface="Arial" pitchFamily="34" charset="0"/>
              <a:buChar char="•"/>
              <a:defRPr sz="1500" kern="1200">
                <a:solidFill>
                  <a:schemeClr val="tx1"/>
                </a:solidFill>
                <a:latin typeface="+mn-lt"/>
                <a:ea typeface="+mn-ea"/>
                <a:cs typeface="+mn-cs"/>
              </a:defRPr>
            </a:lvl4pPr>
            <a:lvl5pPr marL="1581635" indent="-228560" algn="l" defTabSz="914240" rtl="0" eaLnBrk="1" latinLnBrk="0" hangingPunct="1">
              <a:lnSpc>
                <a:spcPct val="90000"/>
              </a:lnSpc>
              <a:spcBef>
                <a:spcPts val="600"/>
              </a:spcBef>
              <a:buClr>
                <a:schemeClr val="accent1">
                  <a:lumMod val="75000"/>
                </a:schemeClr>
              </a:buClr>
              <a:buFont typeface="Arial" pitchFamily="34" charset="0"/>
              <a:buChar char="•"/>
              <a:defRPr sz="1500" kern="1200">
                <a:solidFill>
                  <a:schemeClr val="tx1"/>
                </a:solidFill>
                <a:latin typeface="+mn-lt"/>
                <a:ea typeface="+mn-ea"/>
                <a:cs typeface="+mn-cs"/>
              </a:defRPr>
            </a:lvl5pPr>
            <a:lvl6pPr marL="1919904"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6pPr>
            <a:lvl7pPr marL="2258173"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7pPr>
            <a:lvl8pPr marL="2596442"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8pPr>
            <a:lvl9pPr marL="2934710"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9pPr>
          </a:lstStyle>
          <a:p>
            <a:pPr marL="0" indent="0">
              <a:lnSpc>
                <a:spcPct val="80000"/>
              </a:lnSpc>
              <a:spcBef>
                <a:spcPts val="600"/>
              </a:spcBef>
              <a:buNone/>
            </a:pPr>
            <a:r>
              <a:rPr lang="es-ES" sz="1400" dirty="0">
                <a:solidFill>
                  <a:schemeClr val="accent2">
                    <a:lumMod val="75000"/>
                  </a:schemeClr>
                </a:solidFill>
                <a:latin typeface="Bahnschrift" panose="020B0502040204020203" pitchFamily="34" charset="0"/>
              </a:rPr>
              <a:t>Silverio García Cortés</a:t>
            </a:r>
          </a:p>
          <a:p>
            <a:pPr marL="0" indent="0">
              <a:lnSpc>
                <a:spcPct val="80000"/>
              </a:lnSpc>
              <a:spcBef>
                <a:spcPts val="600"/>
              </a:spcBef>
              <a:buNone/>
            </a:pPr>
            <a:r>
              <a:rPr lang="es-ES" sz="1400" dirty="0">
                <a:solidFill>
                  <a:schemeClr val="accent2">
                    <a:lumMod val="75000"/>
                  </a:schemeClr>
                </a:solidFill>
                <a:latin typeface="Bahnschrift" panose="020B0502040204020203" pitchFamily="34" charset="0"/>
              </a:rPr>
              <a:t>Dpto. Explotación y Prospección de Minas</a:t>
            </a:r>
          </a:p>
          <a:p>
            <a:pPr marL="0" indent="0">
              <a:lnSpc>
                <a:spcPct val="80000"/>
              </a:lnSpc>
              <a:spcBef>
                <a:spcPts val="600"/>
              </a:spcBef>
              <a:buNone/>
            </a:pPr>
            <a:r>
              <a:rPr lang="es-ES" sz="1400" dirty="0">
                <a:solidFill>
                  <a:schemeClr val="accent2">
                    <a:lumMod val="75000"/>
                  </a:schemeClr>
                </a:solidFill>
                <a:latin typeface="Bahnschrift" panose="020B0502040204020203" pitchFamily="34" charset="0"/>
              </a:rPr>
              <a:t>Área Ing. Cartográfica, Geodésica y Fotogrametría</a:t>
            </a:r>
          </a:p>
          <a:p>
            <a:pPr marL="0" indent="0">
              <a:lnSpc>
                <a:spcPct val="80000"/>
              </a:lnSpc>
              <a:spcBef>
                <a:spcPts val="600"/>
              </a:spcBef>
              <a:buNone/>
            </a:pPr>
            <a:r>
              <a:rPr lang="es-ES" sz="1400" dirty="0">
                <a:solidFill>
                  <a:schemeClr val="accent2">
                    <a:lumMod val="75000"/>
                  </a:schemeClr>
                </a:solidFill>
                <a:latin typeface="Bahnschrift" panose="020B0502040204020203" pitchFamily="34" charset="0"/>
                <a:hlinkClick r:id="rId4">
                  <a:extLst>
                    <a:ext uri="{A12FA001-AC4F-418D-AE19-62706E023703}">
                      <ahyp:hlinkClr xmlns:ahyp="http://schemas.microsoft.com/office/drawing/2018/hyperlinkcolor" val="tx"/>
                    </a:ext>
                  </a:extLst>
                </a:hlinkClick>
              </a:rPr>
              <a:t>sgcortes@uniovi.es</a:t>
            </a:r>
            <a:endParaRPr lang="es-ES" sz="1400" dirty="0">
              <a:solidFill>
                <a:schemeClr val="accent2">
                  <a:lumMod val="75000"/>
                </a:schemeClr>
              </a:solidFill>
              <a:latin typeface="Bahnschrift" panose="020B0502040204020203" pitchFamily="34" charset="0"/>
            </a:endParaRPr>
          </a:p>
          <a:p>
            <a:pPr marL="0" indent="0">
              <a:lnSpc>
                <a:spcPct val="80000"/>
              </a:lnSpc>
              <a:spcBef>
                <a:spcPts val="600"/>
              </a:spcBef>
              <a:buNone/>
            </a:pPr>
            <a:r>
              <a:rPr lang="es-ES" sz="1400" dirty="0">
                <a:solidFill>
                  <a:schemeClr val="accent2">
                    <a:lumMod val="75000"/>
                  </a:schemeClr>
                </a:solidFill>
                <a:latin typeface="Bahnschrift" panose="020B0502040204020203" pitchFamily="34" charset="0"/>
              </a:rPr>
              <a:t>Universidad de Oviedo</a:t>
            </a:r>
          </a:p>
          <a:p>
            <a:pPr>
              <a:lnSpc>
                <a:spcPct val="80000"/>
              </a:lnSpc>
            </a:pPr>
            <a:endParaRPr lang="es-ES" sz="1200" dirty="0"/>
          </a:p>
          <a:p>
            <a:pPr>
              <a:lnSpc>
                <a:spcPct val="80000"/>
              </a:lnSpc>
            </a:pPr>
            <a:endParaRPr lang="es-ES" sz="1349" dirty="0"/>
          </a:p>
        </p:txBody>
      </p:sp>
      <p:sp>
        <p:nvSpPr>
          <p:cNvPr id="15" name="AutoShape 4" descr="image001">
            <a:extLst>
              <a:ext uri="{FF2B5EF4-FFF2-40B4-BE49-F238E27FC236}">
                <a16:creationId xmlns:a16="http://schemas.microsoft.com/office/drawing/2014/main" id="{46606CF3-371C-4E97-8546-C0518B91806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Imagen 1">
            <a:extLst>
              <a:ext uri="{FF2B5EF4-FFF2-40B4-BE49-F238E27FC236}">
                <a16:creationId xmlns:a16="http://schemas.microsoft.com/office/drawing/2014/main" id="{311504A5-6B5A-4484-AF2A-2A2783AE36FD}"/>
              </a:ext>
            </a:extLst>
          </p:cNvPr>
          <p:cNvPicPr>
            <a:picLocks noChangeAspect="1"/>
          </p:cNvPicPr>
          <p:nvPr/>
        </p:nvPicPr>
        <p:blipFill>
          <a:blip r:embed="rId5"/>
          <a:stretch>
            <a:fillRect/>
          </a:stretch>
        </p:blipFill>
        <p:spPr>
          <a:xfrm>
            <a:off x="0" y="3488853"/>
            <a:ext cx="9144000" cy="1366207"/>
          </a:xfrm>
          <a:prstGeom prst="rect">
            <a:avLst/>
          </a:prstGeom>
        </p:spPr>
      </p:pic>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CB9DE-43D0-4DA0-937D-2E6933E1CD4A}"/>
              </a:ext>
            </a:extLst>
          </p:cNvPr>
          <p:cNvSpPr>
            <a:spLocks noGrp="1"/>
          </p:cNvSpPr>
          <p:nvPr>
            <p:ph type="ctrTitle"/>
          </p:nvPr>
        </p:nvSpPr>
        <p:spPr>
          <a:xfrm>
            <a:off x="467542" y="233090"/>
            <a:ext cx="8422704" cy="372015"/>
          </a:xfrm>
        </p:spPr>
        <p:txBody>
          <a:bodyPr/>
          <a:lstStyle/>
          <a:p>
            <a:r>
              <a:rPr lang="es-ES" sz="3200" i="1" dirty="0" err="1">
                <a:solidFill>
                  <a:srgbClr val="00B050"/>
                </a:solidFill>
                <a:latin typeface="Bahnschrift SemiBold" panose="020B0502040204020203" pitchFamily="34" charset="0"/>
                <a:cs typeface="David" panose="020B0604020202020204" pitchFamily="34" charset="-79"/>
              </a:rPr>
              <a:t>Equalización</a:t>
            </a:r>
            <a:r>
              <a:rPr lang="es-ES" sz="3200" i="1" dirty="0">
                <a:solidFill>
                  <a:srgbClr val="00B050"/>
                </a:solidFill>
                <a:latin typeface="Bahnschrift SemiBold" panose="020B0502040204020203" pitchFamily="34" charset="0"/>
                <a:cs typeface="David" panose="020B0604020202020204" pitchFamily="34" charset="-79"/>
              </a:rPr>
              <a:t> del histograma local o adaptativo</a:t>
            </a:r>
            <a:endParaRPr lang="en-US" sz="3200" i="1" dirty="0">
              <a:solidFill>
                <a:srgbClr val="00B050"/>
              </a:solidFill>
              <a:latin typeface="Bahnschrift SemiBold" panose="020B0502040204020203" pitchFamily="34" charset="0"/>
              <a:cs typeface="David" panose="020B0604020202020204" pitchFamily="34" charset="-79"/>
            </a:endParaRPr>
          </a:p>
        </p:txBody>
      </p:sp>
      <p:sp>
        <p:nvSpPr>
          <p:cNvPr id="3" name="Subtítulo 2">
            <a:extLst>
              <a:ext uri="{FF2B5EF4-FFF2-40B4-BE49-F238E27FC236}">
                <a16:creationId xmlns:a16="http://schemas.microsoft.com/office/drawing/2014/main" id="{B1F1979D-512F-4DBD-BD69-380BD636A1A4}"/>
              </a:ext>
            </a:extLst>
          </p:cNvPr>
          <p:cNvSpPr>
            <a:spLocks noGrp="1"/>
          </p:cNvSpPr>
          <p:nvPr>
            <p:ph type="subTitle" idx="4"/>
          </p:nvPr>
        </p:nvSpPr>
        <p:spPr>
          <a:xfrm>
            <a:off x="0" y="5334000"/>
            <a:ext cx="9252520" cy="1066428"/>
          </a:xfrm>
        </p:spPr>
        <p:txBody>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En la </a:t>
            </a:r>
            <a:r>
              <a:rPr lang="es-ES" sz="2000" spc="-15" dirty="0" err="1">
                <a:latin typeface="Calibri"/>
                <a:cs typeface="Calibri"/>
              </a:rPr>
              <a:t>equalización</a:t>
            </a:r>
            <a:r>
              <a:rPr lang="es-ES" sz="2000" spc="-15" dirty="0">
                <a:latin typeface="Calibri"/>
                <a:cs typeface="Calibri"/>
              </a:rPr>
              <a:t> adaptativa se trabaja </a:t>
            </a:r>
            <a:r>
              <a:rPr lang="es-ES" sz="2000" spc="-15" dirty="0" err="1">
                <a:latin typeface="Calibri"/>
                <a:cs typeface="Calibri"/>
              </a:rPr>
              <a:t>equalizando</a:t>
            </a:r>
            <a:r>
              <a:rPr lang="es-ES" sz="2000" spc="-15" dirty="0">
                <a:latin typeface="Calibri"/>
                <a:cs typeface="Calibri"/>
              </a:rPr>
              <a:t> </a:t>
            </a:r>
            <a:r>
              <a:rPr lang="es-ES" sz="2000" spc="-15" dirty="0" err="1">
                <a:latin typeface="Calibri"/>
                <a:cs typeface="Calibri"/>
              </a:rPr>
              <a:t>hsitogramas</a:t>
            </a:r>
            <a:r>
              <a:rPr lang="es-ES" sz="2000" spc="-15" dirty="0">
                <a:latin typeface="Calibri"/>
                <a:cs typeface="Calibri"/>
              </a:rPr>
              <a:t> de teselas (vecindarios) pequeños dentro de la imagen, en lugar de </a:t>
            </a:r>
            <a:r>
              <a:rPr lang="es-ES" sz="2000" spc="-15" dirty="0" err="1">
                <a:latin typeface="Calibri"/>
                <a:cs typeface="Calibri"/>
              </a:rPr>
              <a:t>equalizar</a:t>
            </a:r>
            <a:r>
              <a:rPr lang="es-ES" sz="2000" spc="-15" dirty="0">
                <a:latin typeface="Calibri"/>
                <a:cs typeface="Calibri"/>
              </a:rPr>
              <a:t> el </a:t>
            </a:r>
            <a:r>
              <a:rPr lang="es-ES" sz="2000" spc="-15" dirty="0" err="1">
                <a:latin typeface="Calibri"/>
                <a:cs typeface="Calibri"/>
              </a:rPr>
              <a:t>hsitograma</a:t>
            </a:r>
            <a:r>
              <a:rPr lang="es-ES" sz="2000" spc="-15" dirty="0">
                <a:latin typeface="Calibri"/>
                <a:cs typeface="Calibri"/>
              </a:rPr>
              <a:t> de TODA la imagen. Esto permite mejorar el contraste en zonas de sombras o luces altas . El tamaño de la tesela de trabajo es de 8x8 y se realizan operaciones adicionales para evitar la influencia del ruido </a:t>
            </a:r>
          </a:p>
        </p:txBody>
      </p:sp>
      <p:pic>
        <p:nvPicPr>
          <p:cNvPr id="5122" name="Picture 2" descr="clahe_1.jpg">
            <a:extLst>
              <a:ext uri="{FF2B5EF4-FFF2-40B4-BE49-F238E27FC236}">
                <a16:creationId xmlns:a16="http://schemas.microsoft.com/office/drawing/2014/main" id="{9E00D9D3-8643-4144-BF0E-B3BEC362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17269"/>
            <a:ext cx="2993822" cy="485666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lahe_2.jpg">
            <a:extLst>
              <a:ext uri="{FF2B5EF4-FFF2-40B4-BE49-F238E27FC236}">
                <a16:creationId xmlns:a16="http://schemas.microsoft.com/office/drawing/2014/main" id="{003EA84C-1319-4E32-8FB6-A6AE33CE7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3" y="1233984"/>
            <a:ext cx="2819295" cy="211447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A1E43E3-FDA0-4C08-993E-0E1A6244B673}"/>
              </a:ext>
            </a:extLst>
          </p:cNvPr>
          <p:cNvSpPr txBox="1"/>
          <p:nvPr/>
        </p:nvSpPr>
        <p:spPr>
          <a:xfrm>
            <a:off x="3965423" y="772319"/>
            <a:ext cx="3744416" cy="461665"/>
          </a:xfrm>
          <a:prstGeom prst="rect">
            <a:avLst/>
          </a:prstGeom>
          <a:noFill/>
        </p:spPr>
        <p:txBody>
          <a:bodyPr wrap="square" rtlCol="0">
            <a:spAutoFit/>
          </a:bodyPr>
          <a:lstStyle/>
          <a:p>
            <a:r>
              <a:rPr lang="es-ES" dirty="0" err="1"/>
              <a:t>Equalización</a:t>
            </a:r>
            <a:r>
              <a:rPr lang="es-ES" dirty="0"/>
              <a:t> adaptativa</a:t>
            </a:r>
            <a:endParaRPr lang="en-US" dirty="0"/>
          </a:p>
        </p:txBody>
      </p:sp>
      <p:pic>
        <p:nvPicPr>
          <p:cNvPr id="5126" name="Picture 6" descr="AHE-neighbourhoods.svg">
            <a:extLst>
              <a:ext uri="{FF2B5EF4-FFF2-40B4-BE49-F238E27FC236}">
                <a16:creationId xmlns:a16="http://schemas.microsoft.com/office/drawing/2014/main" id="{51D5E41B-5D3A-4F4C-B6A5-AD44DE571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657" y="342900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59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6ABF7A5-EF71-4483-8D40-952615993392}"/>
              </a:ext>
            </a:extLst>
          </p:cNvPr>
          <p:cNvSpPr>
            <a:spLocks noGrp="1"/>
          </p:cNvSpPr>
          <p:nvPr>
            <p:ph type="title"/>
          </p:nvPr>
        </p:nvSpPr>
        <p:spPr>
          <a:xfrm>
            <a:off x="813792" y="92820"/>
            <a:ext cx="7315200" cy="432048"/>
          </a:xfrm>
        </p:spPr>
        <p:txBody>
          <a:bodyPr>
            <a:noAutofit/>
          </a:bodyPr>
          <a:lstStyle/>
          <a:p>
            <a:r>
              <a:rPr lang="es-ES" sz="2800" dirty="0" err="1"/>
              <a:t>Histogram</a:t>
            </a:r>
            <a:r>
              <a:rPr lang="es-ES" sz="2800" dirty="0"/>
              <a:t> </a:t>
            </a:r>
            <a:r>
              <a:rPr lang="es-ES" sz="2800" dirty="0" err="1"/>
              <a:t>Matching</a:t>
            </a:r>
            <a:r>
              <a:rPr lang="es-ES" sz="2800" dirty="0"/>
              <a:t>  y Expansión gaussiana</a:t>
            </a:r>
            <a:endParaRPr lang="en-US" sz="2800" dirty="0"/>
          </a:p>
        </p:txBody>
      </p:sp>
      <p:sp>
        <p:nvSpPr>
          <p:cNvPr id="5" name="Marcador de contenido 4">
            <a:extLst>
              <a:ext uri="{FF2B5EF4-FFF2-40B4-BE49-F238E27FC236}">
                <a16:creationId xmlns:a16="http://schemas.microsoft.com/office/drawing/2014/main" id="{26203F5F-920B-4E4A-B417-A343E1E84841}"/>
              </a:ext>
            </a:extLst>
          </p:cNvPr>
          <p:cNvSpPr>
            <a:spLocks noGrp="1"/>
          </p:cNvSpPr>
          <p:nvPr>
            <p:ph idx="1"/>
          </p:nvPr>
        </p:nvSpPr>
        <p:spPr>
          <a:xfrm>
            <a:off x="899592" y="524868"/>
            <a:ext cx="7906072" cy="4572000"/>
          </a:xfrm>
        </p:spPr>
        <p:txBody>
          <a:bodyPr/>
          <a:lstStyle/>
          <a:p>
            <a:r>
              <a:rPr lang="es-ES" dirty="0">
                <a:latin typeface="Calibri" panose="020F0502020204030204" pitchFamily="34" charset="0"/>
                <a:cs typeface="Calibri" panose="020F0502020204030204" pitchFamily="34" charset="0"/>
              </a:rPr>
              <a:t>El histograma uniforme no es ideal desde un punto de vista visual ya que la vista percibe mas contraste en la zona de tonos medios. Por ello el histograma normal (gaussiano) sería mas recomendable</a:t>
            </a:r>
            <a:r>
              <a:rPr lang="es-ES" dirty="0"/>
              <a:t>.</a:t>
            </a:r>
            <a:endParaRPr lang="en-US" dirty="0"/>
          </a:p>
        </p:txBody>
      </p:sp>
      <p:sp>
        <p:nvSpPr>
          <p:cNvPr id="6" name="Marcador de texto 5">
            <a:extLst>
              <a:ext uri="{FF2B5EF4-FFF2-40B4-BE49-F238E27FC236}">
                <a16:creationId xmlns:a16="http://schemas.microsoft.com/office/drawing/2014/main" id="{53D0A886-F6C4-4288-B663-3D87D9564ABD}"/>
              </a:ext>
            </a:extLst>
          </p:cNvPr>
          <p:cNvSpPr>
            <a:spLocks noGrp="1"/>
          </p:cNvSpPr>
          <p:nvPr>
            <p:ph type="body" sz="half" idx="2"/>
          </p:nvPr>
        </p:nvSpPr>
        <p:spPr>
          <a:xfrm>
            <a:off x="179512" y="3970048"/>
            <a:ext cx="8784976" cy="2411279"/>
          </a:xfrm>
        </p:spPr>
        <p:txBody>
          <a:bodyPr>
            <a:normAutofit fontScale="92500"/>
          </a:bodyPr>
          <a:lstStyle/>
          <a:p>
            <a:pPr marL="342900" indent="-342900">
              <a:buFont typeface="Arial" panose="020B0604020202020204" pitchFamily="34" charset="0"/>
              <a:buChar char="•"/>
            </a:pPr>
            <a:r>
              <a:rPr lang="es-ES" dirty="0">
                <a:solidFill>
                  <a:schemeClr val="tx1"/>
                </a:solidFill>
                <a:latin typeface="Calibri" panose="020F0502020204030204" pitchFamily="34" charset="0"/>
                <a:cs typeface="Calibri" panose="020F0502020204030204" pitchFamily="34" charset="0"/>
              </a:rPr>
              <a:t>Empleando el histograma uniforme como paso intermedio es posible conseguir cualquier histograma que se desee simplemente componiendo las funciones de transferencia “f(x)” directa y “g(x)” inversa (“g(x)^-1)” de la figura.</a:t>
            </a:r>
          </a:p>
          <a:p>
            <a:pPr marL="342900" indent="-342900">
              <a:buFont typeface="Arial" panose="020B0604020202020204" pitchFamily="34" charset="0"/>
              <a:buChar char="•"/>
            </a:pPr>
            <a:r>
              <a:rPr lang="es-ES" dirty="0">
                <a:solidFill>
                  <a:schemeClr val="tx1"/>
                </a:solidFill>
                <a:latin typeface="Calibri" panose="020F0502020204030204" pitchFamily="34" charset="0"/>
                <a:cs typeface="Calibri" panose="020F0502020204030204" pitchFamily="34" charset="0"/>
              </a:rPr>
              <a:t>En la práctica ambas funciones estarán implementadas por tablas de búsqueda (LUT) </a:t>
            </a:r>
          </a:p>
          <a:p>
            <a:pPr marL="342900" indent="-342900">
              <a:buFont typeface="Arial" panose="020B0604020202020204" pitchFamily="34" charset="0"/>
              <a:buChar char="•"/>
            </a:pPr>
            <a:r>
              <a:rPr lang="es-ES" dirty="0">
                <a:solidFill>
                  <a:schemeClr val="tx1"/>
                </a:solidFill>
                <a:latin typeface="Calibri" panose="020F0502020204030204" pitchFamily="34" charset="0"/>
                <a:cs typeface="Calibri" panose="020F0502020204030204" pitchFamily="34" charset="0"/>
              </a:rPr>
              <a:t>Si el histograma final que se persigue es el gaussiano el proceso se denomina “Gaussian </a:t>
            </a:r>
            <a:r>
              <a:rPr lang="es-ES" dirty="0" err="1">
                <a:solidFill>
                  <a:schemeClr val="tx1"/>
                </a:solidFill>
                <a:latin typeface="Calibri" panose="020F0502020204030204" pitchFamily="34" charset="0"/>
                <a:cs typeface="Calibri" panose="020F0502020204030204" pitchFamily="34" charset="0"/>
              </a:rPr>
              <a:t>Stretch</a:t>
            </a:r>
            <a:r>
              <a:rPr lang="es-ES" dirty="0">
                <a:solidFill>
                  <a:schemeClr val="tx1"/>
                </a:solidFill>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F5B47EA7-5500-43F5-8944-DB01845DEE10}"/>
              </a:ext>
            </a:extLst>
          </p:cNvPr>
          <p:cNvPicPr>
            <a:picLocks noChangeAspect="1"/>
          </p:cNvPicPr>
          <p:nvPr/>
        </p:nvPicPr>
        <p:blipFill>
          <a:blip r:embed="rId2"/>
          <a:stretch>
            <a:fillRect/>
          </a:stretch>
        </p:blipFill>
        <p:spPr>
          <a:xfrm>
            <a:off x="539552" y="1468955"/>
            <a:ext cx="5688632" cy="2314494"/>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C78EED76-3C25-404D-AACB-8EDF2DA348B8}"/>
                  </a:ext>
                </a:extLst>
              </p:cNvPr>
              <p:cNvSpPr txBox="1"/>
              <p:nvPr/>
            </p:nvSpPr>
            <p:spPr>
              <a:xfrm>
                <a:off x="5602102" y="2441536"/>
                <a:ext cx="3072444" cy="369332"/>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𝑔</m:t>
                        </m:r>
                      </m:e>
                      <m:sup>
                        <m:r>
                          <a:rPr lang="es-ES" b="0" i="1" smtClean="0">
                            <a:latin typeface="Cambria Math" panose="02040503050406030204" pitchFamily="18" charset="0"/>
                          </a:rPr>
                          <m:t>−1</m:t>
                        </m:r>
                      </m:sup>
                    </m:sSup>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𝑔</m:t>
                        </m:r>
                      </m:e>
                      <m:sup>
                        <m:r>
                          <a:rPr lang="es-ES" i="1">
                            <a:latin typeface="Cambria Math" panose="02040503050406030204" pitchFamily="18" charset="0"/>
                          </a:rPr>
                          <m:t>−1</m:t>
                        </m:r>
                      </m:sup>
                    </m:sSup>
                  </m:oMath>
                </a14:m>
                <a:r>
                  <a:rPr lang="en-US" dirty="0"/>
                  <a:t>{f(x)}</a:t>
                </a:r>
              </a:p>
            </p:txBody>
          </p:sp>
        </mc:Choice>
        <mc:Fallback xmlns="">
          <p:sp>
            <p:nvSpPr>
              <p:cNvPr id="8" name="CuadroTexto 7">
                <a:extLst>
                  <a:ext uri="{FF2B5EF4-FFF2-40B4-BE49-F238E27FC236}">
                    <a16:creationId xmlns:a16="http://schemas.microsoft.com/office/drawing/2014/main" id="{C78EED76-3C25-404D-AACB-8EDF2DA348B8}"/>
                  </a:ext>
                </a:extLst>
              </p:cNvPr>
              <p:cNvSpPr txBox="1">
                <a:spLocks noRot="1" noChangeAspect="1" noMove="1" noResize="1" noEditPoints="1" noAdjustHandles="1" noChangeArrowheads="1" noChangeShapeType="1" noTextEdit="1"/>
              </p:cNvSpPr>
              <p:nvPr/>
            </p:nvSpPr>
            <p:spPr>
              <a:xfrm>
                <a:off x="5602102" y="2441536"/>
                <a:ext cx="3072444" cy="369332"/>
              </a:xfrm>
              <a:prstGeom prst="rect">
                <a:avLst/>
              </a:prstGeom>
              <a:blipFill>
                <a:blip r:embed="rId3"/>
                <a:stretch>
                  <a:fillRect l="-3571" t="-26667" r="-4762" b="-50000"/>
                </a:stretch>
              </a:blipFill>
            </p:spPr>
            <p:txBody>
              <a:bodyPr/>
              <a:lstStyle/>
              <a:p>
                <a:r>
                  <a:rPr lang="en-US">
                    <a:noFill/>
                  </a:rPr>
                  <a:t> </a:t>
                </a:r>
              </a:p>
            </p:txBody>
          </p:sp>
        </mc:Fallback>
      </mc:AlternateContent>
    </p:spTree>
    <p:extLst>
      <p:ext uri="{BB962C8B-B14F-4D97-AF65-F5344CB8AC3E}">
        <p14:creationId xmlns:p14="http://schemas.microsoft.com/office/powerpoint/2010/main" val="80519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81136-AF37-4D63-B056-8ADE9CA2E898}"/>
              </a:ext>
            </a:extLst>
          </p:cNvPr>
          <p:cNvSpPr>
            <a:spLocks noGrp="1"/>
          </p:cNvSpPr>
          <p:nvPr>
            <p:ph type="title"/>
          </p:nvPr>
        </p:nvSpPr>
        <p:spPr>
          <a:xfrm>
            <a:off x="107504" y="188640"/>
            <a:ext cx="8928992" cy="432048"/>
          </a:xfrm>
        </p:spPr>
        <p:txBody>
          <a:bodyPr>
            <a:noAutofit/>
          </a:bodyPr>
          <a:lstStyle/>
          <a:p>
            <a:r>
              <a:rPr lang="es-ES" sz="2000" dirty="0"/>
              <a:t>Técnica de “Equilibrado del contraste” (Balance </a:t>
            </a:r>
            <a:r>
              <a:rPr lang="es-ES" sz="2000" dirty="0" err="1"/>
              <a:t>contrast</a:t>
            </a:r>
            <a:r>
              <a:rPr lang="es-ES" sz="2000" dirty="0"/>
              <a:t> </a:t>
            </a:r>
            <a:r>
              <a:rPr lang="es-ES" sz="2000" dirty="0" err="1"/>
              <a:t>enhancement</a:t>
            </a:r>
            <a:r>
              <a:rPr lang="es-ES" sz="2000" dirty="0"/>
              <a:t>)</a:t>
            </a:r>
            <a:endParaRPr lang="en-US" sz="2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059A45E-92FC-4B0B-A589-97111592AD52}"/>
                  </a:ext>
                </a:extLst>
              </p:cNvPr>
              <p:cNvSpPr>
                <a:spLocks noGrp="1"/>
              </p:cNvSpPr>
              <p:nvPr>
                <p:ph idx="1"/>
              </p:nvPr>
            </p:nvSpPr>
            <p:spPr>
              <a:xfrm>
                <a:off x="827584" y="620688"/>
                <a:ext cx="8363526" cy="3024336"/>
              </a:xfrm>
            </p:spPr>
            <p:txBody>
              <a:bodyPr>
                <a:normAutofit fontScale="92500" lnSpcReduction="20000"/>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Las imágenes satélite tiene sesgos de color evidentes y las combinaciones de los canales RGB no se aproximan habitualmente al color natural.</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Suele deberse esto a que el brillo medio de un canal es considerablemente diferente al resto</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El BCET emplea una función de transferencia parabólica del tipo: </a:t>
                </a:r>
              </a:p>
              <a:p>
                <a:pPr marL="355600" marR="580390" lvl="1" indent="-343535" defTabSz="1218987">
                  <a:lnSpc>
                    <a:spcPct val="100000"/>
                  </a:lnSpc>
                  <a:spcBef>
                    <a:spcPts val="1350"/>
                  </a:spcBef>
                  <a:buClr>
                    <a:srgbClr val="CCCCFF"/>
                  </a:buClr>
                  <a:buFont typeface="Arial"/>
                  <a:buChar char="•"/>
                  <a:tabLst>
                    <a:tab pos="355600" algn="l"/>
                  </a:tabLst>
                </a:pPr>
                <a14:m>
                  <m:oMath xmlns:m="http://schemas.openxmlformats.org/officeDocument/2006/math">
                    <m:r>
                      <a:rPr lang="es-ES" sz="2000" spc="-15">
                        <a:latin typeface="Cambria Math" panose="02040503050406030204" pitchFamily="18" charset="0"/>
                      </a:rPr>
                      <m:t>𝑦</m:t>
                    </m:r>
                    <m:r>
                      <a:rPr lang="es-ES" sz="2000" spc="-15">
                        <a:latin typeface="Cambria Math" panose="02040503050406030204" pitchFamily="18" charset="0"/>
                      </a:rPr>
                      <m:t>=</m:t>
                    </m:r>
                    <m:r>
                      <a:rPr lang="es-ES" sz="2000" spc="-15">
                        <a:latin typeface="Cambria Math" panose="02040503050406030204" pitchFamily="18" charset="0"/>
                      </a:rPr>
                      <m:t>𝑎</m:t>
                    </m:r>
                    <m:r>
                      <a:rPr lang="es-ES" sz="2000" spc="-15">
                        <a:latin typeface="Cambria Math" panose="02040503050406030204" pitchFamily="18" charset="0"/>
                      </a:rPr>
                      <m:t>∙</m:t>
                    </m:r>
                    <m:sSup>
                      <m:sSupPr>
                        <m:ctrlPr>
                          <a:rPr lang="es-ES" sz="2000" i="1" spc="-15">
                            <a:latin typeface="Cambria Math" panose="02040503050406030204" pitchFamily="18" charset="0"/>
                          </a:rPr>
                        </m:ctrlPr>
                      </m:sSupPr>
                      <m:e>
                        <m:d>
                          <m:dPr>
                            <m:ctrlPr>
                              <a:rPr lang="es-ES" sz="2000" i="1" spc="-15">
                                <a:latin typeface="Cambria Math" panose="02040503050406030204" pitchFamily="18" charset="0"/>
                              </a:rPr>
                            </m:ctrlPr>
                          </m:dPr>
                          <m:e>
                            <m:r>
                              <a:rPr lang="es-ES" sz="2000" spc="-15">
                                <a:latin typeface="Cambria Math" panose="02040503050406030204" pitchFamily="18" charset="0"/>
                              </a:rPr>
                              <m:t>𝑥</m:t>
                            </m:r>
                            <m:r>
                              <a:rPr lang="es-ES" sz="2000" spc="-15">
                                <a:latin typeface="Cambria Math" panose="02040503050406030204" pitchFamily="18" charset="0"/>
                              </a:rPr>
                              <m:t>−</m:t>
                            </m:r>
                            <m:r>
                              <a:rPr lang="es-ES" sz="2000" spc="-15">
                                <a:latin typeface="Cambria Math" panose="02040503050406030204" pitchFamily="18" charset="0"/>
                              </a:rPr>
                              <m:t>𝑏</m:t>
                            </m:r>
                          </m:e>
                        </m:d>
                      </m:e>
                      <m:sup>
                        <m:r>
                          <a:rPr lang="es-ES" sz="2000" spc="-15">
                            <a:latin typeface="Cambria Math" panose="02040503050406030204" pitchFamily="18" charset="0"/>
                          </a:rPr>
                          <m:t>2</m:t>
                        </m:r>
                      </m:sup>
                    </m:sSup>
                    <m:r>
                      <a:rPr lang="es-ES" sz="2000" spc="-15">
                        <a:latin typeface="Cambria Math" panose="02040503050406030204" pitchFamily="18" charset="0"/>
                      </a:rPr>
                      <m:t>+</m:t>
                    </m:r>
                    <m:r>
                      <a:rPr lang="es-ES" sz="2000" spc="-15">
                        <a:latin typeface="Cambria Math" panose="02040503050406030204" pitchFamily="18" charset="0"/>
                      </a:rPr>
                      <m:t>𝑐</m:t>
                    </m:r>
                  </m:oMath>
                </a14:m>
                <a:endParaRPr lang="es-ES" sz="2000" spc="-15" dirty="0">
                  <a:latin typeface="Calibri"/>
                  <a:cs typeface="Calibri"/>
                </a:endParaRPr>
              </a:p>
              <a:p>
                <a:pPr marL="355600" marR="580390" lvl="1" indent="-343535" defTabSz="1218987">
                  <a:lnSpc>
                    <a:spcPct val="100000"/>
                  </a:lnSpc>
                  <a:spcBef>
                    <a:spcPts val="1350"/>
                  </a:spcBef>
                  <a:buClr>
                    <a:srgbClr val="CCCCFF"/>
                  </a:buClr>
                  <a:buFont typeface="Arial"/>
                  <a:buChar char="•"/>
                  <a:tabLst>
                    <a:tab pos="355600" algn="l"/>
                  </a:tabLst>
                </a:pPr>
                <a:r>
                  <a:rPr lang="es-ES" sz="2000" spc="-15" dirty="0">
                    <a:latin typeface="Calibri"/>
                    <a:cs typeface="Calibri"/>
                  </a:rPr>
                  <a:t>Los tres coeficientes de la función están relacionados con el ND mínimo (l), máximo (h) y medio (e) de la imagen de entrada y sus homólogos L,H y E de la imagen de salida.</a:t>
                </a:r>
              </a:p>
              <a:p>
                <a:endParaRPr lang="en-US" dirty="0"/>
              </a:p>
            </p:txBody>
          </p:sp>
        </mc:Choice>
        <mc:Fallback xmlns="">
          <p:sp>
            <p:nvSpPr>
              <p:cNvPr id="3" name="Marcador de contenido 2">
                <a:extLst>
                  <a:ext uri="{FF2B5EF4-FFF2-40B4-BE49-F238E27FC236}">
                    <a16:creationId xmlns:a16="http://schemas.microsoft.com/office/drawing/2014/main" id="{6059A45E-92FC-4B0B-A589-97111592AD52}"/>
                  </a:ext>
                </a:extLst>
              </p:cNvPr>
              <p:cNvSpPr>
                <a:spLocks noGrp="1" noRot="1" noChangeAspect="1" noMove="1" noResize="1" noEditPoints="1" noAdjustHandles="1" noChangeArrowheads="1" noChangeShapeType="1" noTextEdit="1"/>
              </p:cNvSpPr>
              <p:nvPr>
                <p:ph idx="1"/>
              </p:nvPr>
            </p:nvSpPr>
            <p:spPr>
              <a:xfrm>
                <a:off x="827584" y="620688"/>
                <a:ext cx="8363526" cy="3024336"/>
              </a:xfrm>
              <a:blipFill>
                <a:blip r:embed="rId2"/>
                <a:stretch>
                  <a:fillRect l="-73" t="-2218"/>
                </a:stretch>
              </a:blipFill>
            </p:spPr>
            <p:txBody>
              <a:bodyPr/>
              <a:lstStyle/>
              <a:p>
                <a:r>
                  <a:rPr lang="en-US">
                    <a:noFill/>
                  </a:rPr>
                  <a:t> </a:t>
                </a:r>
              </a:p>
            </p:txBody>
          </p:sp>
        </mc:Fallback>
      </mc:AlternateContent>
      <p:pic>
        <p:nvPicPr>
          <p:cNvPr id="5" name="Imagen 4">
            <a:extLst>
              <a:ext uri="{FF2B5EF4-FFF2-40B4-BE49-F238E27FC236}">
                <a16:creationId xmlns:a16="http://schemas.microsoft.com/office/drawing/2014/main" id="{B106EB4C-9958-4980-84FA-A884762437E2}"/>
              </a:ext>
            </a:extLst>
          </p:cNvPr>
          <p:cNvPicPr>
            <a:picLocks noChangeAspect="1"/>
          </p:cNvPicPr>
          <p:nvPr/>
        </p:nvPicPr>
        <p:blipFill>
          <a:blip r:embed="rId3"/>
          <a:stretch>
            <a:fillRect/>
          </a:stretch>
        </p:blipFill>
        <p:spPr>
          <a:xfrm>
            <a:off x="323528" y="3597291"/>
            <a:ext cx="2963837" cy="417032"/>
          </a:xfrm>
          <a:prstGeom prst="rect">
            <a:avLst/>
          </a:prstGeom>
        </p:spPr>
      </p:pic>
      <p:pic>
        <p:nvPicPr>
          <p:cNvPr id="6" name="Imagen 5">
            <a:extLst>
              <a:ext uri="{FF2B5EF4-FFF2-40B4-BE49-F238E27FC236}">
                <a16:creationId xmlns:a16="http://schemas.microsoft.com/office/drawing/2014/main" id="{0F6041F4-3C85-421E-8CA9-5E9FB537BADB}"/>
              </a:ext>
            </a:extLst>
          </p:cNvPr>
          <p:cNvPicPr>
            <a:picLocks noChangeAspect="1"/>
          </p:cNvPicPr>
          <p:nvPr/>
        </p:nvPicPr>
        <p:blipFill>
          <a:blip r:embed="rId4"/>
          <a:stretch>
            <a:fillRect/>
          </a:stretch>
        </p:blipFill>
        <p:spPr>
          <a:xfrm>
            <a:off x="3546784" y="3606689"/>
            <a:ext cx="1814258" cy="417032"/>
          </a:xfrm>
          <a:prstGeom prst="rect">
            <a:avLst/>
          </a:prstGeom>
        </p:spPr>
      </p:pic>
      <p:pic>
        <p:nvPicPr>
          <p:cNvPr id="7" name="Imagen 6">
            <a:extLst>
              <a:ext uri="{FF2B5EF4-FFF2-40B4-BE49-F238E27FC236}">
                <a16:creationId xmlns:a16="http://schemas.microsoft.com/office/drawing/2014/main" id="{AC3E6D69-61E7-4692-A207-E8A654DB1DDB}"/>
              </a:ext>
            </a:extLst>
          </p:cNvPr>
          <p:cNvPicPr>
            <a:picLocks noChangeAspect="1"/>
          </p:cNvPicPr>
          <p:nvPr/>
        </p:nvPicPr>
        <p:blipFill>
          <a:blip r:embed="rId5"/>
          <a:stretch>
            <a:fillRect/>
          </a:stretch>
        </p:blipFill>
        <p:spPr>
          <a:xfrm>
            <a:off x="5620461" y="3649280"/>
            <a:ext cx="1758372" cy="276941"/>
          </a:xfrm>
          <a:prstGeom prst="rect">
            <a:avLst/>
          </a:prstGeom>
        </p:spPr>
      </p:pic>
      <p:pic>
        <p:nvPicPr>
          <p:cNvPr id="8" name="Imagen 7">
            <a:extLst>
              <a:ext uri="{FF2B5EF4-FFF2-40B4-BE49-F238E27FC236}">
                <a16:creationId xmlns:a16="http://schemas.microsoft.com/office/drawing/2014/main" id="{180445F4-D505-4FD1-84B9-F1971D4B741A}"/>
              </a:ext>
            </a:extLst>
          </p:cNvPr>
          <p:cNvPicPr>
            <a:picLocks noChangeAspect="1"/>
          </p:cNvPicPr>
          <p:nvPr/>
        </p:nvPicPr>
        <p:blipFill>
          <a:blip r:embed="rId6"/>
          <a:stretch>
            <a:fillRect/>
          </a:stretch>
        </p:blipFill>
        <p:spPr>
          <a:xfrm>
            <a:off x="7669868" y="3508987"/>
            <a:ext cx="1158993" cy="593640"/>
          </a:xfrm>
          <a:prstGeom prst="rect">
            <a:avLst/>
          </a:prstGeom>
        </p:spPr>
      </p:pic>
      <p:pic>
        <p:nvPicPr>
          <p:cNvPr id="9" name="Imagen 8">
            <a:extLst>
              <a:ext uri="{FF2B5EF4-FFF2-40B4-BE49-F238E27FC236}">
                <a16:creationId xmlns:a16="http://schemas.microsoft.com/office/drawing/2014/main" id="{51129ACA-2B91-40C7-BD5D-D7C5C2A3CD9E}"/>
              </a:ext>
            </a:extLst>
          </p:cNvPr>
          <p:cNvPicPr>
            <a:picLocks noChangeAspect="1"/>
          </p:cNvPicPr>
          <p:nvPr/>
        </p:nvPicPr>
        <p:blipFill>
          <a:blip r:embed="rId7"/>
          <a:stretch>
            <a:fillRect/>
          </a:stretch>
        </p:blipFill>
        <p:spPr>
          <a:xfrm>
            <a:off x="1598304" y="4161904"/>
            <a:ext cx="3177380" cy="2688475"/>
          </a:xfrm>
          <a:prstGeom prst="rect">
            <a:avLst/>
          </a:prstGeom>
        </p:spPr>
      </p:pic>
      <p:pic>
        <p:nvPicPr>
          <p:cNvPr id="10" name="Imagen 9">
            <a:extLst>
              <a:ext uri="{FF2B5EF4-FFF2-40B4-BE49-F238E27FC236}">
                <a16:creationId xmlns:a16="http://schemas.microsoft.com/office/drawing/2014/main" id="{E40FA529-FA86-485C-9CF4-EFD5394EF0FE}"/>
              </a:ext>
            </a:extLst>
          </p:cNvPr>
          <p:cNvPicPr>
            <a:picLocks noChangeAspect="1"/>
          </p:cNvPicPr>
          <p:nvPr/>
        </p:nvPicPr>
        <p:blipFill>
          <a:blip r:embed="rId8"/>
          <a:stretch>
            <a:fillRect/>
          </a:stretch>
        </p:blipFill>
        <p:spPr>
          <a:xfrm>
            <a:off x="4210924" y="4161904"/>
            <a:ext cx="3177380" cy="2688475"/>
          </a:xfrm>
          <a:prstGeom prst="rect">
            <a:avLst/>
          </a:prstGeom>
        </p:spPr>
      </p:pic>
      <p:pic>
        <p:nvPicPr>
          <p:cNvPr id="11" name="Imagen 10">
            <a:extLst>
              <a:ext uri="{FF2B5EF4-FFF2-40B4-BE49-F238E27FC236}">
                <a16:creationId xmlns:a16="http://schemas.microsoft.com/office/drawing/2014/main" id="{8FCE92F7-4376-4848-B055-64816AD9EFE5}"/>
              </a:ext>
            </a:extLst>
          </p:cNvPr>
          <p:cNvPicPr>
            <a:picLocks noChangeAspect="1"/>
          </p:cNvPicPr>
          <p:nvPr/>
        </p:nvPicPr>
        <p:blipFill>
          <a:blip r:embed="rId9"/>
          <a:stretch>
            <a:fillRect/>
          </a:stretch>
        </p:blipFill>
        <p:spPr>
          <a:xfrm>
            <a:off x="6948264" y="5188051"/>
            <a:ext cx="2242846" cy="1679106"/>
          </a:xfrm>
          <a:prstGeom prst="rect">
            <a:avLst/>
          </a:prstGeom>
        </p:spPr>
      </p:pic>
      <p:pic>
        <p:nvPicPr>
          <p:cNvPr id="12" name="Imagen 11">
            <a:extLst>
              <a:ext uri="{FF2B5EF4-FFF2-40B4-BE49-F238E27FC236}">
                <a16:creationId xmlns:a16="http://schemas.microsoft.com/office/drawing/2014/main" id="{8851707D-228C-4E17-AEDE-E85EFBD32D3B}"/>
              </a:ext>
            </a:extLst>
          </p:cNvPr>
          <p:cNvPicPr>
            <a:picLocks noChangeAspect="1"/>
          </p:cNvPicPr>
          <p:nvPr/>
        </p:nvPicPr>
        <p:blipFill>
          <a:blip r:embed="rId10"/>
          <a:stretch>
            <a:fillRect/>
          </a:stretch>
        </p:blipFill>
        <p:spPr>
          <a:xfrm>
            <a:off x="10431" y="5373216"/>
            <a:ext cx="1984229" cy="1485493"/>
          </a:xfrm>
          <a:prstGeom prst="rect">
            <a:avLst/>
          </a:prstGeom>
        </p:spPr>
      </p:pic>
    </p:spTree>
    <p:extLst>
      <p:ext uri="{BB962C8B-B14F-4D97-AF65-F5344CB8AC3E}">
        <p14:creationId xmlns:p14="http://schemas.microsoft.com/office/powerpoint/2010/main" val="335146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15836" cy="1643888"/>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a:spLocks noGrp="1"/>
          </p:cNvSpPr>
          <p:nvPr>
            <p:ph type="title"/>
          </p:nvPr>
        </p:nvSpPr>
        <p:spPr>
          <a:xfrm>
            <a:off x="851479" y="-9203"/>
            <a:ext cx="7315200" cy="594949"/>
          </a:xfrm>
          <a:prstGeom prst="rect">
            <a:avLst/>
          </a:prstGeom>
        </p:spPr>
        <p:txBody>
          <a:bodyPr vert="horz" wrap="square" lIns="0" tIns="0" rIns="0" bIns="0" rtlCol="0">
            <a:noAutofit/>
          </a:bodyPr>
          <a:lstStyle/>
          <a:p>
            <a:pPr marL="12700">
              <a:tabLst>
                <a:tab pos="1003935" algn="l"/>
              </a:tabLst>
            </a:pPr>
            <a:r>
              <a:rPr lang="en-US" sz="3200" dirty="0" err="1"/>
              <a:t>Histograma</a:t>
            </a:r>
            <a:r>
              <a:rPr lang="en-US" sz="3200" dirty="0"/>
              <a:t> de una imagen:</a:t>
            </a:r>
            <a:endParaRPr sz="3200" dirty="0"/>
          </a:p>
        </p:txBody>
      </p:sp>
      <p:sp>
        <p:nvSpPr>
          <p:cNvPr id="4" name="object 4"/>
          <p:cNvSpPr txBox="1"/>
          <p:nvPr/>
        </p:nvSpPr>
        <p:spPr>
          <a:xfrm>
            <a:off x="704962" y="460166"/>
            <a:ext cx="8259525" cy="5184576"/>
          </a:xfrm>
          <a:prstGeom prst="rect">
            <a:avLst/>
          </a:prstGeom>
        </p:spPr>
        <p:txBody>
          <a:bodyPr vert="horz" wrap="square" lIns="0" tIns="0" rIns="0" bIns="0" rtlCol="0">
            <a:noAutofit/>
          </a:bodyPr>
          <a:lstStyle/>
          <a:p>
            <a:pPr>
              <a:lnSpc>
                <a:spcPts val="550"/>
              </a:lnSpc>
              <a:spcBef>
                <a:spcPts val="25"/>
              </a:spcBef>
            </a:pPr>
            <a:endParaRPr sz="550" dirty="0"/>
          </a:p>
          <a:p>
            <a:pPr marL="355600" marR="580390" indent="-343535">
              <a:lnSpc>
                <a:spcPct val="100000"/>
              </a:lnSpc>
              <a:buClr>
                <a:srgbClr val="CCCCFF"/>
              </a:buClr>
              <a:buFont typeface="Arial"/>
              <a:buChar char="•"/>
              <a:tabLst>
                <a:tab pos="355600" algn="l"/>
              </a:tabLst>
            </a:pPr>
            <a:r>
              <a:rPr sz="2000" spc="-15" dirty="0">
                <a:latin typeface="Calibri"/>
                <a:cs typeface="Calibri"/>
              </a:rPr>
              <a:t>Re</a:t>
            </a:r>
            <a:r>
              <a:rPr sz="2000" spc="-10" dirty="0">
                <a:latin typeface="Calibri"/>
                <a:cs typeface="Calibri"/>
              </a:rPr>
              <a:t>pr</a:t>
            </a:r>
            <a:r>
              <a:rPr sz="2000" spc="-5" dirty="0">
                <a:latin typeface="Calibri"/>
                <a:cs typeface="Calibri"/>
              </a:rPr>
              <a:t>e</a:t>
            </a:r>
            <a:r>
              <a:rPr sz="2000" spc="0" dirty="0">
                <a:latin typeface="Calibri"/>
                <a:cs typeface="Calibri"/>
              </a:rPr>
              <a:t>se</a:t>
            </a:r>
            <a:r>
              <a:rPr sz="2000" spc="5" dirty="0">
                <a:latin typeface="Calibri"/>
                <a:cs typeface="Calibri"/>
              </a:rPr>
              <a:t>n</a:t>
            </a:r>
            <a:r>
              <a:rPr sz="2000" spc="-10" dirty="0">
                <a:latin typeface="Calibri"/>
                <a:cs typeface="Calibri"/>
              </a:rPr>
              <a:t>tac</a:t>
            </a:r>
            <a:r>
              <a:rPr sz="2000" spc="5" dirty="0">
                <a:latin typeface="Calibri"/>
                <a:cs typeface="Calibri"/>
              </a:rPr>
              <a:t>i</a:t>
            </a:r>
            <a:r>
              <a:rPr sz="2000" spc="0" dirty="0">
                <a:latin typeface="Calibri"/>
                <a:cs typeface="Calibri"/>
              </a:rPr>
              <a:t>ón</a:t>
            </a:r>
            <a:r>
              <a:rPr sz="2000" spc="-15" dirty="0">
                <a:latin typeface="Calibri"/>
                <a:cs typeface="Calibri"/>
              </a:rPr>
              <a:t> </a:t>
            </a:r>
            <a:r>
              <a:rPr sz="2000" spc="-10" dirty="0">
                <a:latin typeface="Calibri"/>
                <a:cs typeface="Calibri"/>
              </a:rPr>
              <a:t>grá</a:t>
            </a:r>
            <a:r>
              <a:rPr sz="2000" spc="0" dirty="0">
                <a:latin typeface="Calibri"/>
                <a:cs typeface="Calibri"/>
              </a:rPr>
              <a:t>fi</a:t>
            </a:r>
            <a:r>
              <a:rPr sz="2000" spc="10" dirty="0">
                <a:latin typeface="Calibri"/>
                <a:cs typeface="Calibri"/>
              </a:rPr>
              <a:t>c</a:t>
            </a:r>
            <a:r>
              <a:rPr sz="2000" spc="0" dirty="0">
                <a:latin typeface="Calibri"/>
                <a:cs typeface="Calibri"/>
              </a:rPr>
              <a:t>a</a:t>
            </a:r>
            <a:r>
              <a:rPr sz="2000" spc="-20" dirty="0">
                <a:latin typeface="Calibri"/>
                <a:cs typeface="Calibri"/>
              </a:rPr>
              <a:t> </a:t>
            </a:r>
            <a:r>
              <a:rPr sz="2000" spc="-15" dirty="0">
                <a:latin typeface="Calibri"/>
                <a:cs typeface="Calibri"/>
              </a:rPr>
              <a:t>de</a:t>
            </a:r>
            <a:r>
              <a:rPr sz="2000" spc="5" dirty="0">
                <a:latin typeface="Calibri"/>
                <a:cs typeface="Calibri"/>
              </a:rPr>
              <a:t> </a:t>
            </a:r>
            <a:r>
              <a:rPr sz="2000" spc="0" dirty="0">
                <a:latin typeface="Calibri"/>
                <a:cs typeface="Calibri"/>
              </a:rPr>
              <a:t>la</a:t>
            </a:r>
            <a:r>
              <a:rPr sz="2000" spc="5" dirty="0">
                <a:latin typeface="Calibri"/>
                <a:cs typeface="Calibri"/>
              </a:rPr>
              <a:t> </a:t>
            </a:r>
            <a:r>
              <a:rPr sz="2000" spc="-10" dirty="0">
                <a:latin typeface="Calibri"/>
                <a:cs typeface="Calibri"/>
              </a:rPr>
              <a:t>f</a:t>
            </a:r>
            <a:r>
              <a:rPr sz="2000" spc="-5" dirty="0">
                <a:latin typeface="Calibri"/>
                <a:cs typeface="Calibri"/>
              </a:rPr>
              <a:t>r</a:t>
            </a:r>
            <a:r>
              <a:rPr sz="2000" spc="-15" dirty="0">
                <a:latin typeface="Calibri"/>
                <a:cs typeface="Calibri"/>
              </a:rPr>
              <a:t>e</a:t>
            </a:r>
            <a:r>
              <a:rPr sz="2000" spc="0" dirty="0">
                <a:latin typeface="Calibri"/>
                <a:cs typeface="Calibri"/>
              </a:rPr>
              <a:t>c</a:t>
            </a:r>
            <a:r>
              <a:rPr sz="2000" spc="-15" dirty="0">
                <a:latin typeface="Calibri"/>
                <a:cs typeface="Calibri"/>
              </a:rPr>
              <a:t>u</a:t>
            </a:r>
            <a:r>
              <a:rPr sz="2000" spc="-10" dirty="0">
                <a:latin typeface="Calibri"/>
                <a:cs typeface="Calibri"/>
              </a:rPr>
              <a:t>e</a:t>
            </a:r>
            <a:r>
              <a:rPr sz="2000" spc="0" dirty="0">
                <a:latin typeface="Calibri"/>
                <a:cs typeface="Calibri"/>
              </a:rPr>
              <a:t>n</a:t>
            </a:r>
            <a:r>
              <a:rPr sz="2000" spc="5" dirty="0">
                <a:latin typeface="Calibri"/>
                <a:cs typeface="Calibri"/>
              </a:rPr>
              <a:t>c</a:t>
            </a:r>
            <a:r>
              <a:rPr sz="2000" spc="0" dirty="0">
                <a:latin typeface="Calibri"/>
                <a:cs typeface="Calibri"/>
              </a:rPr>
              <a:t>ia</a:t>
            </a:r>
            <a:r>
              <a:rPr sz="2000" spc="-10" dirty="0">
                <a:latin typeface="Calibri"/>
                <a:cs typeface="Calibri"/>
              </a:rPr>
              <a:t> </a:t>
            </a:r>
            <a:r>
              <a:rPr sz="2000" spc="-15" dirty="0">
                <a:latin typeface="Calibri"/>
                <a:cs typeface="Calibri"/>
              </a:rPr>
              <a:t>de</a:t>
            </a:r>
            <a:r>
              <a:rPr sz="2000" spc="5" dirty="0">
                <a:latin typeface="Calibri"/>
                <a:cs typeface="Calibri"/>
              </a:rPr>
              <a:t> </a:t>
            </a:r>
            <a:r>
              <a:rPr sz="2000" spc="0" dirty="0">
                <a:latin typeface="Calibri"/>
                <a:cs typeface="Calibri"/>
              </a:rPr>
              <a:t>los valo</a:t>
            </a:r>
            <a:r>
              <a:rPr sz="2000" spc="5" dirty="0">
                <a:latin typeface="Calibri"/>
                <a:cs typeface="Calibri"/>
              </a:rPr>
              <a:t>r</a:t>
            </a:r>
            <a:r>
              <a:rPr sz="2000" spc="-15" dirty="0">
                <a:latin typeface="Calibri"/>
                <a:cs typeface="Calibri"/>
              </a:rPr>
              <a:t>es</a:t>
            </a:r>
            <a:r>
              <a:rPr sz="2000" spc="5" dirty="0">
                <a:latin typeface="Calibri"/>
                <a:cs typeface="Calibri"/>
              </a:rPr>
              <a:t> </a:t>
            </a:r>
            <a:r>
              <a:rPr sz="2000" spc="-15" dirty="0">
                <a:latin typeface="Calibri"/>
                <a:cs typeface="Calibri"/>
              </a:rPr>
              <a:t>de</a:t>
            </a:r>
            <a:r>
              <a:rPr sz="2000" spc="-10" dirty="0">
                <a:latin typeface="Calibri"/>
                <a:cs typeface="Calibri"/>
              </a:rPr>
              <a:t> los niv</a:t>
            </a:r>
            <a:r>
              <a:rPr sz="2000" spc="5" dirty="0">
                <a:latin typeface="Calibri"/>
                <a:cs typeface="Calibri"/>
              </a:rPr>
              <a:t>e</a:t>
            </a:r>
            <a:r>
              <a:rPr sz="2000" spc="0" dirty="0">
                <a:latin typeface="Calibri"/>
                <a:cs typeface="Calibri"/>
              </a:rPr>
              <a:t>l</a:t>
            </a:r>
            <a:r>
              <a:rPr sz="2000" spc="5" dirty="0">
                <a:latin typeface="Calibri"/>
                <a:cs typeface="Calibri"/>
              </a:rPr>
              <a:t>e</a:t>
            </a:r>
            <a:r>
              <a:rPr sz="2000" spc="0" dirty="0">
                <a:latin typeface="Calibri"/>
                <a:cs typeface="Calibri"/>
              </a:rPr>
              <a:t>s</a:t>
            </a:r>
            <a:r>
              <a:rPr sz="2000" spc="-5" dirty="0">
                <a:latin typeface="Calibri"/>
                <a:cs typeface="Calibri"/>
              </a:rPr>
              <a:t> </a:t>
            </a:r>
            <a:r>
              <a:rPr sz="2000" spc="0" dirty="0">
                <a:latin typeface="Calibri"/>
                <a:cs typeface="Calibri"/>
              </a:rPr>
              <a:t>dig</a:t>
            </a:r>
            <a:r>
              <a:rPr sz="2000" spc="5" dirty="0">
                <a:latin typeface="Calibri"/>
                <a:cs typeface="Calibri"/>
              </a:rPr>
              <a:t>i</a:t>
            </a:r>
            <a:r>
              <a:rPr sz="2000" spc="-10" dirty="0">
                <a:latin typeface="Calibri"/>
                <a:cs typeface="Calibri"/>
              </a:rPr>
              <a:t>tal</a:t>
            </a:r>
            <a:r>
              <a:rPr sz="2000" spc="5" dirty="0">
                <a:latin typeface="Calibri"/>
                <a:cs typeface="Calibri"/>
              </a:rPr>
              <a:t>e</a:t>
            </a:r>
            <a:r>
              <a:rPr sz="2000" spc="0" dirty="0">
                <a:latin typeface="Calibri"/>
                <a:cs typeface="Calibri"/>
              </a:rPr>
              <a:t>s</a:t>
            </a:r>
            <a:r>
              <a:rPr sz="2000" spc="-15" dirty="0">
                <a:latin typeface="Calibri"/>
                <a:cs typeface="Calibri"/>
              </a:rPr>
              <a:t> en</a:t>
            </a:r>
            <a:r>
              <a:rPr sz="2000" spc="5" dirty="0">
                <a:latin typeface="Calibri"/>
                <a:cs typeface="Calibri"/>
              </a:rPr>
              <a:t> </a:t>
            </a:r>
            <a:r>
              <a:rPr sz="2000" spc="0" dirty="0">
                <a:latin typeface="Calibri"/>
                <a:cs typeface="Calibri"/>
              </a:rPr>
              <a:t>una</a:t>
            </a:r>
            <a:r>
              <a:rPr sz="2000" spc="5" dirty="0">
                <a:latin typeface="Calibri"/>
                <a:cs typeface="Calibri"/>
              </a:rPr>
              <a:t> </a:t>
            </a:r>
            <a:r>
              <a:rPr sz="2000" spc="0" dirty="0">
                <a:latin typeface="Calibri"/>
                <a:cs typeface="Calibri"/>
              </a:rPr>
              <a:t>im</a:t>
            </a:r>
            <a:r>
              <a:rPr sz="2000" spc="10" dirty="0">
                <a:latin typeface="Calibri"/>
                <a:cs typeface="Calibri"/>
              </a:rPr>
              <a:t>a</a:t>
            </a:r>
            <a:r>
              <a:rPr sz="2000" spc="-15" dirty="0">
                <a:latin typeface="Calibri"/>
                <a:cs typeface="Calibri"/>
              </a:rPr>
              <a:t>g</a:t>
            </a:r>
            <a:r>
              <a:rPr sz="2000" spc="-10" dirty="0">
                <a:latin typeface="Calibri"/>
                <a:cs typeface="Calibri"/>
              </a:rPr>
              <a:t>e</a:t>
            </a:r>
            <a:r>
              <a:rPr sz="2000" spc="0" dirty="0">
                <a:latin typeface="Calibri"/>
                <a:cs typeface="Calibri"/>
              </a:rPr>
              <a:t>n</a:t>
            </a:r>
            <a:r>
              <a:rPr lang="es-ES" sz="2000" spc="0" dirty="0">
                <a:latin typeface="Calibri"/>
                <a:cs typeface="Calibri"/>
              </a:rPr>
              <a:t>. Se denomina a veces también “</a:t>
            </a:r>
            <a:r>
              <a:rPr lang="es-ES" sz="2000" spc="0" dirty="0" err="1">
                <a:latin typeface="Calibri"/>
                <a:cs typeface="Calibri"/>
              </a:rPr>
              <a:t>pdf</a:t>
            </a:r>
            <a:r>
              <a:rPr lang="es-ES" sz="2000" spc="0" dirty="0">
                <a:latin typeface="Calibri"/>
                <a:cs typeface="Calibri"/>
              </a:rPr>
              <a:t>” (</a:t>
            </a:r>
            <a:r>
              <a:rPr lang="es-ES" sz="2000" spc="0" dirty="0" err="1">
                <a:latin typeface="Calibri"/>
                <a:cs typeface="Calibri"/>
              </a:rPr>
              <a:t>probability</a:t>
            </a:r>
            <a:r>
              <a:rPr lang="es-ES" sz="2000" spc="0" dirty="0">
                <a:latin typeface="Calibri"/>
                <a:cs typeface="Calibri"/>
              </a:rPr>
              <a:t> </a:t>
            </a:r>
            <a:r>
              <a:rPr lang="es-ES" sz="2000" spc="0" dirty="0" err="1">
                <a:latin typeface="Calibri"/>
                <a:cs typeface="Calibri"/>
              </a:rPr>
              <a:t>density</a:t>
            </a:r>
            <a:r>
              <a:rPr lang="es-ES" sz="2000" spc="0" dirty="0">
                <a:latin typeface="Calibri"/>
                <a:cs typeface="Calibri"/>
              </a:rPr>
              <a:t> </a:t>
            </a:r>
            <a:r>
              <a:rPr lang="es-ES" sz="2000" spc="0" dirty="0" err="1">
                <a:latin typeface="Calibri"/>
                <a:cs typeface="Calibri"/>
              </a:rPr>
              <a:t>function</a:t>
            </a:r>
            <a:r>
              <a:rPr lang="es-ES" sz="2000" spc="0" dirty="0">
                <a:latin typeface="Calibri"/>
                <a:cs typeface="Calibri"/>
              </a:rPr>
              <a:t>) por su semejanza con el concepto de función de densidad esta</a:t>
            </a:r>
            <a:r>
              <a:rPr lang="es-ES" sz="2000" dirty="0">
                <a:latin typeface="Calibri"/>
                <a:cs typeface="Calibri"/>
              </a:rPr>
              <a:t>dí</a:t>
            </a:r>
            <a:r>
              <a:rPr lang="es-ES" sz="2000" spc="0" dirty="0">
                <a:latin typeface="Calibri"/>
                <a:cs typeface="Calibri"/>
              </a:rPr>
              <a:t>stica </a:t>
            </a:r>
            <a:endParaRPr sz="2000" dirty="0">
              <a:latin typeface="Calibri"/>
              <a:cs typeface="Calibri"/>
            </a:endParaRPr>
          </a:p>
          <a:p>
            <a:pPr marL="3975735">
              <a:lnSpc>
                <a:spcPct val="100000"/>
              </a:lnSpc>
              <a:spcBef>
                <a:spcPts val="420"/>
              </a:spcBef>
            </a:pPr>
            <a:r>
              <a:rPr sz="1800" b="1" dirty="0">
                <a:solidFill>
                  <a:srgbClr val="FF0000"/>
                </a:solidFill>
                <a:latin typeface="Calibri"/>
                <a:cs typeface="Calibri"/>
              </a:rPr>
              <a:t>Pro</a:t>
            </a:r>
            <a:r>
              <a:rPr sz="1800" b="1" spc="-10" dirty="0">
                <a:solidFill>
                  <a:srgbClr val="FF0000"/>
                </a:solidFill>
                <a:latin typeface="Calibri"/>
                <a:cs typeface="Calibri"/>
              </a:rPr>
              <a:t>f</a:t>
            </a:r>
            <a:r>
              <a:rPr sz="1800" b="1" spc="0" dirty="0">
                <a:solidFill>
                  <a:srgbClr val="FF0000"/>
                </a:solidFill>
                <a:latin typeface="Calibri"/>
                <a:cs typeface="Calibri"/>
              </a:rPr>
              <a:t>u</a:t>
            </a:r>
            <a:r>
              <a:rPr sz="1800" b="1" spc="5" dirty="0">
                <a:solidFill>
                  <a:srgbClr val="FF0000"/>
                </a:solidFill>
                <a:latin typeface="Calibri"/>
                <a:cs typeface="Calibri"/>
              </a:rPr>
              <a:t>n</a:t>
            </a:r>
            <a:r>
              <a:rPr sz="1800" b="1" spc="0" dirty="0">
                <a:solidFill>
                  <a:srgbClr val="FF0000"/>
                </a:solidFill>
                <a:latin typeface="Calibri"/>
                <a:cs typeface="Calibri"/>
              </a:rPr>
              <a:t>di</a:t>
            </a:r>
            <a:r>
              <a:rPr sz="1800" b="1" spc="5" dirty="0">
                <a:solidFill>
                  <a:srgbClr val="FF0000"/>
                </a:solidFill>
                <a:latin typeface="Calibri"/>
                <a:cs typeface="Calibri"/>
              </a:rPr>
              <a:t>d</a:t>
            </a:r>
            <a:r>
              <a:rPr sz="1800" b="1" spc="0" dirty="0">
                <a:solidFill>
                  <a:srgbClr val="FF0000"/>
                </a:solidFill>
                <a:latin typeface="Calibri"/>
                <a:cs typeface="Calibri"/>
              </a:rPr>
              <a:t>ad</a:t>
            </a:r>
            <a:r>
              <a:rPr sz="1800" b="1" spc="-45" dirty="0">
                <a:solidFill>
                  <a:srgbClr val="FF0000"/>
                </a:solidFill>
                <a:latin typeface="Calibri"/>
                <a:cs typeface="Calibri"/>
              </a:rPr>
              <a:t> </a:t>
            </a:r>
            <a:r>
              <a:rPr sz="1800" b="1" spc="0" dirty="0">
                <a:solidFill>
                  <a:srgbClr val="FF0000"/>
                </a:solidFill>
                <a:latin typeface="Calibri"/>
                <a:cs typeface="Calibri"/>
              </a:rPr>
              <a:t>de</a:t>
            </a:r>
            <a:r>
              <a:rPr sz="1800" b="1" spc="-5" dirty="0">
                <a:solidFill>
                  <a:srgbClr val="FF0000"/>
                </a:solidFill>
                <a:latin typeface="Calibri"/>
                <a:cs typeface="Calibri"/>
              </a:rPr>
              <a:t> </a:t>
            </a:r>
            <a:r>
              <a:rPr sz="1800" b="1" spc="0" dirty="0">
                <a:solidFill>
                  <a:srgbClr val="FF0000"/>
                </a:solidFill>
                <a:latin typeface="Calibri"/>
                <a:cs typeface="Calibri"/>
              </a:rPr>
              <a:t>bits</a:t>
            </a:r>
            <a:endParaRPr sz="1800" dirty="0">
              <a:latin typeface="Calibri"/>
              <a:cs typeface="Calibri"/>
            </a:endParaRPr>
          </a:p>
          <a:p>
            <a:pPr marL="4318635" marR="12700">
              <a:lnSpc>
                <a:spcPct val="100000"/>
              </a:lnSpc>
              <a:spcBef>
                <a:spcPts val="470"/>
              </a:spcBef>
            </a:pPr>
            <a:r>
              <a:rPr sz="2000" dirty="0">
                <a:latin typeface="Calibri"/>
                <a:cs typeface="Calibri"/>
              </a:rPr>
              <a:t>Número</a:t>
            </a:r>
            <a:r>
              <a:rPr sz="2000" spc="-15" dirty="0">
                <a:latin typeface="Calibri"/>
                <a:cs typeface="Calibri"/>
              </a:rPr>
              <a:t> </a:t>
            </a:r>
            <a:r>
              <a:rPr sz="2000" spc="0" dirty="0">
                <a:latin typeface="Calibri"/>
                <a:cs typeface="Calibri"/>
              </a:rPr>
              <a:t>de</a:t>
            </a:r>
            <a:r>
              <a:rPr sz="2000" spc="-5" dirty="0">
                <a:latin typeface="Calibri"/>
                <a:cs typeface="Calibri"/>
              </a:rPr>
              <a:t> </a:t>
            </a:r>
            <a:r>
              <a:rPr sz="2000" spc="0" dirty="0">
                <a:latin typeface="Calibri"/>
                <a:cs typeface="Calibri"/>
              </a:rPr>
              <a:t>bits</a:t>
            </a:r>
            <a:r>
              <a:rPr sz="2000" spc="10" dirty="0">
                <a:latin typeface="Calibri"/>
                <a:cs typeface="Calibri"/>
              </a:rPr>
              <a:t> </a:t>
            </a:r>
            <a:r>
              <a:rPr sz="2000" spc="0" dirty="0">
                <a:latin typeface="Calibri"/>
                <a:cs typeface="Calibri"/>
              </a:rPr>
              <a:t>e</a:t>
            </a:r>
            <a:r>
              <a:rPr sz="2000" spc="-10" dirty="0">
                <a:latin typeface="Calibri"/>
                <a:cs typeface="Calibri"/>
              </a:rPr>
              <a:t>m</a:t>
            </a:r>
            <a:r>
              <a:rPr sz="2000" spc="0" dirty="0">
                <a:latin typeface="Calibri"/>
                <a:cs typeface="Calibri"/>
              </a:rPr>
              <a:t>pleados para codif</a:t>
            </a:r>
            <a:r>
              <a:rPr sz="2000" spc="-10" dirty="0">
                <a:latin typeface="Calibri"/>
                <a:cs typeface="Calibri"/>
              </a:rPr>
              <a:t>i</a:t>
            </a:r>
            <a:r>
              <a:rPr sz="2000" spc="0" dirty="0">
                <a:latin typeface="Calibri"/>
                <a:cs typeface="Calibri"/>
              </a:rPr>
              <a:t>car el ni</a:t>
            </a:r>
            <a:r>
              <a:rPr sz="2000" spc="-5" dirty="0">
                <a:latin typeface="Calibri"/>
                <a:cs typeface="Calibri"/>
              </a:rPr>
              <a:t>v</a:t>
            </a:r>
            <a:r>
              <a:rPr sz="2000" spc="0" dirty="0">
                <a:latin typeface="Calibri"/>
                <a:cs typeface="Calibri"/>
              </a:rPr>
              <a:t>el</a:t>
            </a:r>
            <a:r>
              <a:rPr sz="2000" spc="10" dirty="0">
                <a:latin typeface="Calibri"/>
                <a:cs typeface="Calibri"/>
              </a:rPr>
              <a:t> </a:t>
            </a:r>
            <a:r>
              <a:rPr sz="2000" spc="0" dirty="0">
                <a:latin typeface="Calibri"/>
                <a:cs typeface="Calibri"/>
              </a:rPr>
              <a:t>digital de</a:t>
            </a:r>
            <a:r>
              <a:rPr sz="2000" spc="-10" dirty="0">
                <a:latin typeface="Calibri"/>
                <a:cs typeface="Calibri"/>
              </a:rPr>
              <a:t> </a:t>
            </a:r>
            <a:r>
              <a:rPr sz="2000" spc="0" dirty="0">
                <a:latin typeface="Calibri"/>
                <a:cs typeface="Calibri"/>
              </a:rPr>
              <a:t>un</a:t>
            </a:r>
            <a:r>
              <a:rPr sz="2000" spc="-5" dirty="0">
                <a:latin typeface="Calibri"/>
                <a:cs typeface="Calibri"/>
              </a:rPr>
              <a:t> </a:t>
            </a:r>
            <a:r>
              <a:rPr sz="2000" spc="0" dirty="0">
                <a:latin typeface="Calibri"/>
                <a:cs typeface="Calibri"/>
              </a:rPr>
              <a:t>pix</a:t>
            </a:r>
            <a:r>
              <a:rPr sz="2000" spc="-10" dirty="0">
                <a:latin typeface="Calibri"/>
                <a:cs typeface="Calibri"/>
              </a:rPr>
              <a:t>e</a:t>
            </a:r>
            <a:r>
              <a:rPr sz="2000" spc="0" dirty="0">
                <a:latin typeface="Calibri"/>
                <a:cs typeface="Calibri"/>
              </a:rPr>
              <a:t>l.</a:t>
            </a:r>
            <a:endParaRPr sz="2000" dirty="0">
              <a:latin typeface="Calibri"/>
              <a:cs typeface="Calibri"/>
            </a:endParaRPr>
          </a:p>
          <a:p>
            <a:pPr marL="3975735">
              <a:lnSpc>
                <a:spcPct val="100000"/>
              </a:lnSpc>
              <a:spcBef>
                <a:spcPts val="440"/>
              </a:spcBef>
            </a:pPr>
            <a:r>
              <a:rPr sz="1800" b="1" spc="-10" dirty="0">
                <a:solidFill>
                  <a:srgbClr val="FF0000"/>
                </a:solidFill>
                <a:latin typeface="Calibri"/>
                <a:cs typeface="Calibri"/>
              </a:rPr>
              <a:t>Imagen</a:t>
            </a:r>
            <a:r>
              <a:rPr sz="1800" b="1" spc="-20" dirty="0">
                <a:solidFill>
                  <a:srgbClr val="FF0000"/>
                </a:solidFill>
                <a:latin typeface="Calibri"/>
                <a:cs typeface="Calibri"/>
              </a:rPr>
              <a:t> </a:t>
            </a:r>
            <a:r>
              <a:rPr sz="1800" b="1" spc="-10" dirty="0">
                <a:solidFill>
                  <a:srgbClr val="FF0000"/>
                </a:solidFill>
                <a:latin typeface="Calibri"/>
                <a:cs typeface="Calibri"/>
              </a:rPr>
              <a:t>de</a:t>
            </a:r>
            <a:r>
              <a:rPr sz="1800" b="1" spc="-20" dirty="0">
                <a:solidFill>
                  <a:srgbClr val="FF0000"/>
                </a:solidFill>
                <a:latin typeface="Calibri"/>
                <a:cs typeface="Calibri"/>
              </a:rPr>
              <a:t> </a:t>
            </a:r>
            <a:r>
              <a:rPr sz="1800" b="1" spc="-10" dirty="0">
                <a:solidFill>
                  <a:srgbClr val="FF0000"/>
                </a:solidFill>
                <a:latin typeface="Calibri"/>
                <a:cs typeface="Calibri"/>
              </a:rPr>
              <a:t>un solo</a:t>
            </a:r>
            <a:r>
              <a:rPr sz="1800" b="1" spc="-20" dirty="0">
                <a:solidFill>
                  <a:srgbClr val="FF0000"/>
                </a:solidFill>
                <a:latin typeface="Calibri"/>
                <a:cs typeface="Calibri"/>
              </a:rPr>
              <a:t> </a:t>
            </a:r>
            <a:r>
              <a:rPr sz="1800" b="1" spc="-10" dirty="0">
                <a:solidFill>
                  <a:srgbClr val="FF0000"/>
                </a:solidFill>
                <a:latin typeface="Calibri"/>
                <a:cs typeface="Calibri"/>
              </a:rPr>
              <a:t>ca</a:t>
            </a:r>
            <a:r>
              <a:rPr sz="1800" b="1" spc="-5" dirty="0">
                <a:solidFill>
                  <a:srgbClr val="FF0000"/>
                </a:solidFill>
                <a:latin typeface="Calibri"/>
                <a:cs typeface="Calibri"/>
              </a:rPr>
              <a:t>n</a:t>
            </a:r>
            <a:r>
              <a:rPr sz="1800" b="1" spc="-10" dirty="0">
                <a:solidFill>
                  <a:srgbClr val="FF0000"/>
                </a:solidFill>
                <a:latin typeface="Calibri"/>
                <a:cs typeface="Calibri"/>
              </a:rPr>
              <a:t>al:</a:t>
            </a:r>
            <a:endParaRPr sz="1800" dirty="0">
              <a:latin typeface="Calibri"/>
              <a:cs typeface="Calibri"/>
            </a:endParaRPr>
          </a:p>
          <a:p>
            <a:pPr marL="3975735">
              <a:lnSpc>
                <a:spcPct val="100000"/>
              </a:lnSpc>
              <a:spcBef>
                <a:spcPts val="430"/>
              </a:spcBef>
            </a:pPr>
            <a:r>
              <a:rPr sz="1800" dirty="0">
                <a:latin typeface="Calibri"/>
                <a:cs typeface="Calibri"/>
              </a:rPr>
              <a:t>8b</a:t>
            </a:r>
            <a:r>
              <a:rPr sz="1800" spc="-10" dirty="0">
                <a:latin typeface="Calibri"/>
                <a:cs typeface="Calibri"/>
              </a:rPr>
              <a:t>i</a:t>
            </a:r>
            <a:r>
              <a:rPr sz="1800" spc="0" dirty="0">
                <a:latin typeface="Calibri"/>
                <a:cs typeface="Calibri"/>
              </a:rPr>
              <a:t>ts =</a:t>
            </a:r>
            <a:r>
              <a:rPr sz="1800" spc="10" dirty="0">
                <a:latin typeface="Calibri"/>
                <a:cs typeface="Calibri"/>
              </a:rPr>
              <a:t> </a:t>
            </a:r>
            <a:r>
              <a:rPr sz="1800" spc="0" dirty="0">
                <a:latin typeface="Calibri"/>
                <a:cs typeface="Calibri"/>
              </a:rPr>
              <a:t>2</a:t>
            </a:r>
            <a:r>
              <a:rPr sz="1800" spc="-15" baseline="25462" dirty="0">
                <a:latin typeface="Calibri"/>
                <a:cs typeface="Calibri"/>
              </a:rPr>
              <a:t>8</a:t>
            </a:r>
            <a:r>
              <a:rPr sz="1800" spc="-10" dirty="0">
                <a:latin typeface="Calibri"/>
                <a:cs typeface="Calibri"/>
              </a:rPr>
              <a:t>=256 ND</a:t>
            </a:r>
            <a:endParaRPr sz="1800" dirty="0">
              <a:latin typeface="Calibri"/>
              <a:cs typeface="Calibri"/>
            </a:endParaRPr>
          </a:p>
          <a:p>
            <a:pPr marL="3975735" marR="693420" indent="51435">
              <a:lnSpc>
                <a:spcPct val="120000"/>
              </a:lnSpc>
            </a:pPr>
            <a:r>
              <a:rPr sz="1800" dirty="0">
                <a:latin typeface="Calibri"/>
                <a:cs typeface="Calibri"/>
              </a:rPr>
              <a:t>(n</a:t>
            </a:r>
            <a:r>
              <a:rPr sz="1800" spc="-10" dirty="0">
                <a:latin typeface="Calibri"/>
                <a:cs typeface="Calibri"/>
              </a:rPr>
              <a:t>iv</a:t>
            </a:r>
            <a:r>
              <a:rPr sz="1800" spc="-5" dirty="0">
                <a:latin typeface="Calibri"/>
                <a:cs typeface="Calibri"/>
              </a:rPr>
              <a:t>el</a:t>
            </a:r>
            <a:r>
              <a:rPr sz="1800" spc="-10" dirty="0">
                <a:latin typeface="Calibri"/>
                <a:cs typeface="Calibri"/>
              </a:rPr>
              <a:t>es</a:t>
            </a:r>
            <a:r>
              <a:rPr sz="1800" spc="25" dirty="0">
                <a:latin typeface="Calibri"/>
                <a:cs typeface="Calibri"/>
              </a:rPr>
              <a:t> </a:t>
            </a:r>
            <a:r>
              <a:rPr sz="1800" spc="-10" dirty="0">
                <a:latin typeface="Calibri"/>
                <a:cs typeface="Calibri"/>
              </a:rPr>
              <a:t>de</a:t>
            </a:r>
            <a:r>
              <a:rPr sz="1800" spc="5" dirty="0">
                <a:latin typeface="Calibri"/>
                <a:cs typeface="Calibri"/>
              </a:rPr>
              <a:t> </a:t>
            </a:r>
            <a:r>
              <a:rPr sz="1800" spc="-10" dirty="0">
                <a:latin typeface="Calibri"/>
                <a:cs typeface="Calibri"/>
              </a:rPr>
              <a:t>gris para </a:t>
            </a:r>
            <a:r>
              <a:rPr sz="1800" spc="-15" dirty="0">
                <a:latin typeface="Calibri"/>
                <a:cs typeface="Calibri"/>
              </a:rPr>
              <a:t>r</a:t>
            </a:r>
            <a:r>
              <a:rPr sz="1800" spc="-10" dirty="0">
                <a:latin typeface="Calibri"/>
                <a:cs typeface="Calibri"/>
              </a:rPr>
              <a:t>e</a:t>
            </a:r>
            <a:r>
              <a:rPr sz="1800" spc="-5" dirty="0">
                <a:latin typeface="Calibri"/>
                <a:cs typeface="Calibri"/>
              </a:rPr>
              <a:t>p</a:t>
            </a:r>
            <a:r>
              <a:rPr sz="1800" spc="-10" dirty="0">
                <a:latin typeface="Calibri"/>
                <a:cs typeface="Calibri"/>
              </a:rPr>
              <a:t>res</a:t>
            </a:r>
            <a:r>
              <a:rPr sz="1800" spc="-5" dirty="0">
                <a:latin typeface="Calibri"/>
                <a:cs typeface="Calibri"/>
              </a:rPr>
              <a:t>e</a:t>
            </a:r>
            <a:r>
              <a:rPr sz="1800" spc="0" dirty="0">
                <a:latin typeface="Calibri"/>
                <a:cs typeface="Calibri"/>
              </a:rPr>
              <a:t>ntar</a:t>
            </a:r>
            <a:r>
              <a:rPr sz="1800" spc="-10" dirty="0">
                <a:latin typeface="Calibri"/>
                <a:cs typeface="Calibri"/>
              </a:rPr>
              <a:t>l</a:t>
            </a:r>
            <a:r>
              <a:rPr sz="1800" spc="0" dirty="0">
                <a:latin typeface="Calibri"/>
                <a:cs typeface="Calibri"/>
              </a:rPr>
              <a:t>a) 16bi</a:t>
            </a:r>
            <a:r>
              <a:rPr sz="1800" spc="-10" dirty="0">
                <a:latin typeface="Calibri"/>
                <a:cs typeface="Calibri"/>
              </a:rPr>
              <a:t>t</a:t>
            </a:r>
            <a:r>
              <a:rPr sz="1800" spc="0" dirty="0">
                <a:latin typeface="Calibri"/>
                <a:cs typeface="Calibri"/>
              </a:rPr>
              <a:t>s =</a:t>
            </a:r>
            <a:r>
              <a:rPr sz="1800" spc="10" dirty="0">
                <a:latin typeface="Calibri"/>
                <a:cs typeface="Calibri"/>
              </a:rPr>
              <a:t> </a:t>
            </a:r>
            <a:r>
              <a:rPr sz="1800" spc="-10" dirty="0">
                <a:latin typeface="Calibri"/>
                <a:cs typeface="Calibri"/>
              </a:rPr>
              <a:t>216=65536 </a:t>
            </a:r>
            <a:r>
              <a:rPr sz="1800" spc="-15" dirty="0">
                <a:latin typeface="Calibri"/>
                <a:cs typeface="Calibri"/>
              </a:rPr>
              <a:t>ND</a:t>
            </a:r>
            <a:endParaRPr sz="1800" dirty="0">
              <a:latin typeface="Calibri"/>
              <a:cs typeface="Calibri"/>
            </a:endParaRPr>
          </a:p>
          <a:p>
            <a:pPr marL="4318635" marR="77470" indent="-342900">
              <a:lnSpc>
                <a:spcPct val="99900"/>
              </a:lnSpc>
              <a:spcBef>
                <a:spcPts val="434"/>
              </a:spcBef>
            </a:pPr>
            <a:r>
              <a:rPr sz="1800" dirty="0">
                <a:solidFill>
                  <a:srgbClr val="FF0000"/>
                </a:solidFill>
                <a:latin typeface="Calibri"/>
                <a:cs typeface="Calibri"/>
              </a:rPr>
              <a:t>En</a:t>
            </a:r>
            <a:r>
              <a:rPr sz="1800" spc="-5" dirty="0">
                <a:solidFill>
                  <a:srgbClr val="FF0000"/>
                </a:solidFill>
                <a:latin typeface="Calibri"/>
                <a:cs typeface="Calibri"/>
              </a:rPr>
              <a:t> </a:t>
            </a:r>
            <a:r>
              <a:rPr sz="1800" spc="-10" dirty="0">
                <a:solidFill>
                  <a:srgbClr val="FF0000"/>
                </a:solidFill>
                <a:latin typeface="Calibri"/>
                <a:cs typeface="Calibri"/>
              </a:rPr>
              <a:t>imág</a:t>
            </a:r>
            <a:r>
              <a:rPr sz="1800" spc="-5" dirty="0">
                <a:solidFill>
                  <a:srgbClr val="FF0000"/>
                </a:solidFill>
                <a:latin typeface="Calibri"/>
                <a:cs typeface="Calibri"/>
              </a:rPr>
              <a:t>e</a:t>
            </a:r>
            <a:r>
              <a:rPr sz="1800" spc="-10" dirty="0">
                <a:solidFill>
                  <a:srgbClr val="FF0000"/>
                </a:solidFill>
                <a:latin typeface="Calibri"/>
                <a:cs typeface="Calibri"/>
              </a:rPr>
              <a:t>n</a:t>
            </a:r>
            <a:r>
              <a:rPr sz="1800" spc="-5" dirty="0">
                <a:solidFill>
                  <a:srgbClr val="FF0000"/>
                </a:solidFill>
                <a:latin typeface="Calibri"/>
                <a:cs typeface="Calibri"/>
              </a:rPr>
              <a:t>e</a:t>
            </a:r>
            <a:r>
              <a:rPr sz="1800" spc="0" dirty="0">
                <a:solidFill>
                  <a:srgbClr val="FF0000"/>
                </a:solidFill>
                <a:latin typeface="Calibri"/>
                <a:cs typeface="Calibri"/>
              </a:rPr>
              <a:t>s </a:t>
            </a:r>
            <a:r>
              <a:rPr sz="1800" spc="-10" dirty="0">
                <a:solidFill>
                  <a:srgbClr val="FF0000"/>
                </a:solidFill>
                <a:latin typeface="Calibri"/>
                <a:cs typeface="Calibri"/>
              </a:rPr>
              <a:t>en</a:t>
            </a:r>
            <a:r>
              <a:rPr sz="1800" spc="15" dirty="0">
                <a:solidFill>
                  <a:srgbClr val="FF0000"/>
                </a:solidFill>
                <a:latin typeface="Calibri"/>
                <a:cs typeface="Calibri"/>
              </a:rPr>
              <a:t> </a:t>
            </a:r>
            <a:r>
              <a:rPr sz="1800" spc="-20" dirty="0">
                <a:solidFill>
                  <a:srgbClr val="FF0000"/>
                </a:solidFill>
                <a:latin typeface="Calibri"/>
                <a:cs typeface="Calibri"/>
              </a:rPr>
              <a:t>c</a:t>
            </a:r>
            <a:r>
              <a:rPr sz="1800" spc="0" dirty="0">
                <a:solidFill>
                  <a:srgbClr val="FF0000"/>
                </a:solidFill>
                <a:latin typeface="Calibri"/>
                <a:cs typeface="Calibri"/>
              </a:rPr>
              <a:t>o</a:t>
            </a:r>
            <a:r>
              <a:rPr sz="1800" spc="-10" dirty="0">
                <a:solidFill>
                  <a:srgbClr val="FF0000"/>
                </a:solidFill>
                <a:latin typeface="Calibri"/>
                <a:cs typeface="Calibri"/>
              </a:rPr>
              <a:t>lor</a:t>
            </a:r>
            <a:r>
              <a:rPr sz="1800" spc="5" dirty="0">
                <a:solidFill>
                  <a:srgbClr val="FF0000"/>
                </a:solidFill>
                <a:latin typeface="Calibri"/>
                <a:cs typeface="Calibri"/>
              </a:rPr>
              <a:t> </a:t>
            </a:r>
            <a:r>
              <a:rPr sz="1800" spc="-15" dirty="0">
                <a:solidFill>
                  <a:srgbClr val="FF0000"/>
                </a:solidFill>
                <a:latin typeface="Calibri"/>
                <a:cs typeface="Calibri"/>
              </a:rPr>
              <a:t>RG</a:t>
            </a:r>
            <a:r>
              <a:rPr sz="1800" spc="5" dirty="0">
                <a:solidFill>
                  <a:srgbClr val="FF0000"/>
                </a:solidFill>
                <a:latin typeface="Calibri"/>
                <a:cs typeface="Calibri"/>
              </a:rPr>
              <a:t>B</a:t>
            </a:r>
            <a:r>
              <a:rPr sz="1800" spc="-5" dirty="0">
                <a:latin typeface="Calibri"/>
                <a:cs typeface="Calibri"/>
              </a:rPr>
              <a:t>,</a:t>
            </a:r>
            <a:r>
              <a:rPr sz="1800" spc="5" dirty="0">
                <a:latin typeface="Calibri"/>
                <a:cs typeface="Calibri"/>
              </a:rPr>
              <a:t> </a:t>
            </a:r>
            <a:r>
              <a:rPr sz="1800" spc="0" dirty="0">
                <a:latin typeface="Calibri"/>
                <a:cs typeface="Calibri"/>
              </a:rPr>
              <a:t>el </a:t>
            </a:r>
            <a:r>
              <a:rPr sz="1800" spc="-20" dirty="0">
                <a:latin typeface="Calibri"/>
                <a:cs typeface="Calibri"/>
              </a:rPr>
              <a:t>c</a:t>
            </a:r>
            <a:r>
              <a:rPr sz="1800" spc="0" dirty="0">
                <a:latin typeface="Calibri"/>
                <a:cs typeface="Calibri"/>
              </a:rPr>
              <a:t>o</a:t>
            </a:r>
            <a:r>
              <a:rPr sz="1800" spc="-10" dirty="0">
                <a:latin typeface="Calibri"/>
                <a:cs typeface="Calibri"/>
              </a:rPr>
              <a:t>lor</a:t>
            </a:r>
            <a:r>
              <a:rPr sz="1800" spc="15" dirty="0">
                <a:latin typeface="Calibri"/>
                <a:cs typeface="Calibri"/>
              </a:rPr>
              <a:t> </a:t>
            </a:r>
            <a:r>
              <a:rPr sz="1800" spc="-10" dirty="0">
                <a:latin typeface="Calibri"/>
                <a:cs typeface="Calibri"/>
              </a:rPr>
              <a:t>24</a:t>
            </a:r>
            <a:r>
              <a:rPr sz="1800" spc="10" dirty="0">
                <a:latin typeface="Calibri"/>
                <a:cs typeface="Calibri"/>
              </a:rPr>
              <a:t> </a:t>
            </a:r>
            <a:r>
              <a:rPr sz="1800" spc="0" dirty="0">
                <a:latin typeface="Calibri"/>
                <a:cs typeface="Calibri"/>
              </a:rPr>
              <a:t>bi</a:t>
            </a:r>
            <a:r>
              <a:rPr sz="1800" spc="-10" dirty="0">
                <a:latin typeface="Calibri"/>
                <a:cs typeface="Calibri"/>
              </a:rPr>
              <a:t>t</a:t>
            </a:r>
            <a:r>
              <a:rPr sz="1800" spc="0" dirty="0">
                <a:latin typeface="Calibri"/>
                <a:cs typeface="Calibri"/>
              </a:rPr>
              <a:t>s </a:t>
            </a:r>
            <a:r>
              <a:rPr sz="2000" spc="0" dirty="0">
                <a:latin typeface="Calibri"/>
                <a:cs typeface="Calibri"/>
              </a:rPr>
              <a:t>corre</a:t>
            </a:r>
            <a:r>
              <a:rPr sz="2000" spc="-10" dirty="0">
                <a:latin typeface="Calibri"/>
                <a:cs typeface="Calibri"/>
              </a:rPr>
              <a:t>s</a:t>
            </a:r>
            <a:r>
              <a:rPr sz="2000" spc="0" dirty="0">
                <a:latin typeface="Calibri"/>
                <a:cs typeface="Calibri"/>
              </a:rPr>
              <a:t>ponde</a:t>
            </a:r>
            <a:r>
              <a:rPr sz="2000" spc="-5" dirty="0">
                <a:latin typeface="Calibri"/>
                <a:cs typeface="Calibri"/>
              </a:rPr>
              <a:t> </a:t>
            </a:r>
            <a:r>
              <a:rPr sz="2000" spc="0" dirty="0">
                <a:latin typeface="Calibri"/>
                <a:cs typeface="Calibri"/>
              </a:rPr>
              <a:t>a</a:t>
            </a:r>
            <a:r>
              <a:rPr sz="2000" spc="-10" dirty="0">
                <a:latin typeface="Calibri"/>
                <a:cs typeface="Calibri"/>
              </a:rPr>
              <a:t> </a:t>
            </a:r>
            <a:r>
              <a:rPr sz="2000" spc="0" dirty="0">
                <a:latin typeface="Calibri"/>
                <a:cs typeface="Calibri"/>
              </a:rPr>
              <a:t>8 bits</a:t>
            </a:r>
            <a:r>
              <a:rPr sz="2000" spc="5" dirty="0">
                <a:latin typeface="Calibri"/>
                <a:cs typeface="Calibri"/>
              </a:rPr>
              <a:t> </a:t>
            </a:r>
            <a:r>
              <a:rPr sz="2000" spc="0" dirty="0">
                <a:latin typeface="Calibri"/>
                <a:cs typeface="Calibri"/>
              </a:rPr>
              <a:t>por</a:t>
            </a:r>
            <a:r>
              <a:rPr sz="2000" spc="-10" dirty="0">
                <a:latin typeface="Calibri"/>
                <a:cs typeface="Calibri"/>
              </a:rPr>
              <a:t> </a:t>
            </a:r>
            <a:r>
              <a:rPr sz="2000" spc="0" dirty="0">
                <a:latin typeface="Calibri"/>
                <a:cs typeface="Calibri"/>
              </a:rPr>
              <a:t>ca</a:t>
            </a:r>
            <a:r>
              <a:rPr sz="2000" spc="5" dirty="0">
                <a:latin typeface="Calibri"/>
                <a:cs typeface="Calibri"/>
              </a:rPr>
              <a:t>n</a:t>
            </a:r>
            <a:r>
              <a:rPr sz="2000" spc="0" dirty="0">
                <a:latin typeface="Calibri"/>
                <a:cs typeface="Calibri"/>
              </a:rPr>
              <a:t>al</a:t>
            </a:r>
            <a:r>
              <a:rPr sz="2000" spc="-15" dirty="0">
                <a:latin typeface="Calibri"/>
                <a:cs typeface="Calibri"/>
              </a:rPr>
              <a:t> </a:t>
            </a:r>
            <a:r>
              <a:rPr sz="2000" spc="0" dirty="0">
                <a:latin typeface="Calibri"/>
                <a:cs typeface="Calibri"/>
              </a:rPr>
              <a:t>(3 </a:t>
            </a:r>
            <a:r>
              <a:rPr sz="2000" spc="0" dirty="0" err="1">
                <a:latin typeface="Calibri"/>
                <a:cs typeface="Calibri"/>
              </a:rPr>
              <a:t>ca</a:t>
            </a:r>
            <a:r>
              <a:rPr sz="2000" spc="5" dirty="0" err="1">
                <a:latin typeface="Calibri"/>
                <a:cs typeface="Calibri"/>
              </a:rPr>
              <a:t>n</a:t>
            </a:r>
            <a:r>
              <a:rPr sz="2000" spc="0" dirty="0" err="1">
                <a:latin typeface="Calibri"/>
                <a:cs typeface="Calibri"/>
              </a:rPr>
              <a:t>al</a:t>
            </a:r>
            <a:r>
              <a:rPr sz="2000" spc="-5" dirty="0" err="1">
                <a:latin typeface="Calibri"/>
                <a:cs typeface="Calibri"/>
              </a:rPr>
              <a:t>e</a:t>
            </a:r>
            <a:r>
              <a:rPr sz="2000" spc="0" dirty="0" err="1">
                <a:latin typeface="Calibri"/>
                <a:cs typeface="Calibri"/>
              </a:rPr>
              <a:t>s</a:t>
            </a:r>
            <a:r>
              <a:rPr sz="2000" spc="0" dirty="0">
                <a:latin typeface="Calibri"/>
                <a:cs typeface="Calibri"/>
              </a:rPr>
              <a:t>):</a:t>
            </a:r>
            <a:r>
              <a:rPr lang="en-US" sz="2000" dirty="0">
                <a:latin typeface="Calibri"/>
                <a:cs typeface="Calibri"/>
              </a:rPr>
              <a:t> 2</a:t>
            </a:r>
            <a:r>
              <a:rPr lang="en-US" sz="2000" spc="5" dirty="0">
                <a:latin typeface="Calibri"/>
                <a:cs typeface="Calibri"/>
              </a:rPr>
              <a:t>4</a:t>
            </a:r>
            <a:r>
              <a:rPr lang="en-US" sz="2000" dirty="0">
                <a:latin typeface="Calibri"/>
                <a:cs typeface="Calibri"/>
              </a:rPr>
              <a:t>bits</a:t>
            </a:r>
            <a:r>
              <a:rPr lang="en-US" sz="2000" spc="-15" dirty="0">
                <a:latin typeface="Calibri"/>
                <a:cs typeface="Calibri"/>
              </a:rPr>
              <a:t> </a:t>
            </a:r>
            <a:r>
              <a:rPr lang="en-US" sz="2000" dirty="0">
                <a:latin typeface="Calibri"/>
                <a:cs typeface="Calibri"/>
              </a:rPr>
              <a:t>= </a:t>
            </a:r>
            <a:r>
              <a:rPr lang="en-US" sz="2000" spc="5" dirty="0">
                <a:latin typeface="Calibri"/>
                <a:cs typeface="Calibri"/>
              </a:rPr>
              <a:t>2</a:t>
            </a:r>
            <a:r>
              <a:rPr lang="en-US" sz="1950" spc="7" baseline="25641" dirty="0">
                <a:latin typeface="Calibri"/>
                <a:cs typeface="Calibri"/>
              </a:rPr>
              <a:t>2</a:t>
            </a:r>
            <a:r>
              <a:rPr lang="en-US" sz="1950" spc="15" baseline="25641" dirty="0">
                <a:latin typeface="Calibri"/>
                <a:cs typeface="Calibri"/>
              </a:rPr>
              <a:t>4</a:t>
            </a:r>
            <a:r>
              <a:rPr lang="en-US" sz="2000" spc="10" dirty="0">
                <a:latin typeface="Calibri"/>
                <a:cs typeface="Calibri"/>
              </a:rPr>
              <a:t>=16.</a:t>
            </a:r>
            <a:r>
              <a:rPr lang="en-US" sz="2000" spc="5" dirty="0">
                <a:latin typeface="Calibri"/>
                <a:cs typeface="Calibri"/>
              </a:rPr>
              <a:t>7</a:t>
            </a:r>
            <a:r>
              <a:rPr lang="en-US" sz="2000" dirty="0">
                <a:latin typeface="Calibri"/>
                <a:cs typeface="Calibri"/>
              </a:rPr>
              <a:t>7</a:t>
            </a:r>
            <a:r>
              <a:rPr lang="en-US" sz="2000" spc="5" dirty="0">
                <a:latin typeface="Calibri"/>
                <a:cs typeface="Calibri"/>
              </a:rPr>
              <a:t>7</a:t>
            </a:r>
            <a:r>
              <a:rPr lang="en-US" sz="2000" spc="-15" dirty="0">
                <a:latin typeface="Calibri"/>
                <a:cs typeface="Calibri"/>
              </a:rPr>
              <a:t>.</a:t>
            </a:r>
            <a:r>
              <a:rPr lang="en-US" sz="2000" dirty="0">
                <a:latin typeface="Calibri"/>
                <a:cs typeface="Calibri"/>
              </a:rPr>
              <a:t>216</a:t>
            </a:r>
            <a:endParaRPr sz="2000" dirty="0">
              <a:latin typeface="Calibri"/>
              <a:cs typeface="Calibri"/>
            </a:endParaRPr>
          </a:p>
        </p:txBody>
      </p:sp>
      <p:sp>
        <p:nvSpPr>
          <p:cNvPr id="5" name="object 5"/>
          <p:cNvSpPr txBox="1"/>
          <p:nvPr/>
        </p:nvSpPr>
        <p:spPr>
          <a:xfrm>
            <a:off x="4644008" y="4740374"/>
            <a:ext cx="4203700" cy="694690"/>
          </a:xfrm>
          <a:prstGeom prst="rect">
            <a:avLst/>
          </a:prstGeom>
        </p:spPr>
        <p:txBody>
          <a:bodyPr vert="horz" wrap="square" lIns="0" tIns="0" rIns="0" bIns="0" rtlCol="0">
            <a:noAutofit/>
          </a:bodyPr>
          <a:lstStyle/>
          <a:p>
            <a:pPr marL="12700">
              <a:lnSpc>
                <a:spcPct val="100000"/>
              </a:lnSpc>
            </a:pPr>
            <a:endParaRPr sz="2000" dirty="0">
              <a:latin typeface="Calibri"/>
              <a:cs typeface="Calibri"/>
            </a:endParaRPr>
          </a:p>
          <a:p>
            <a:pPr marL="12700">
              <a:lnSpc>
                <a:spcPct val="100000"/>
              </a:lnSpc>
              <a:spcBef>
                <a:spcPts val="439"/>
              </a:spcBef>
            </a:pPr>
            <a:r>
              <a:rPr sz="1800" b="1" spc="-20" dirty="0">
                <a:solidFill>
                  <a:srgbClr val="FF0000"/>
                </a:solidFill>
                <a:latin typeface="Calibri"/>
                <a:cs typeface="Calibri"/>
              </a:rPr>
              <a:t>R</a:t>
            </a:r>
            <a:r>
              <a:rPr sz="1800" b="1" spc="-10" dirty="0">
                <a:solidFill>
                  <a:srgbClr val="FF0000"/>
                </a:solidFill>
                <a:latin typeface="Calibri"/>
                <a:cs typeface="Calibri"/>
              </a:rPr>
              <a:t>ango</a:t>
            </a:r>
            <a:r>
              <a:rPr sz="1800" b="1" spc="-5" dirty="0">
                <a:solidFill>
                  <a:srgbClr val="FF0000"/>
                </a:solidFill>
                <a:latin typeface="Calibri"/>
                <a:cs typeface="Calibri"/>
              </a:rPr>
              <a:t> </a:t>
            </a:r>
            <a:r>
              <a:rPr sz="1800" b="1" spc="-10" dirty="0">
                <a:solidFill>
                  <a:srgbClr val="FF0000"/>
                </a:solidFill>
                <a:latin typeface="Calibri"/>
                <a:cs typeface="Calibri"/>
              </a:rPr>
              <a:t>di</a:t>
            </a:r>
            <a:r>
              <a:rPr sz="1800" b="1" spc="-5" dirty="0">
                <a:solidFill>
                  <a:srgbClr val="FF0000"/>
                </a:solidFill>
                <a:latin typeface="Calibri"/>
                <a:cs typeface="Calibri"/>
              </a:rPr>
              <a:t>n</a:t>
            </a:r>
            <a:r>
              <a:rPr sz="1800" b="1" spc="-10" dirty="0">
                <a:solidFill>
                  <a:srgbClr val="FF0000"/>
                </a:solidFill>
                <a:latin typeface="Calibri"/>
                <a:cs typeface="Calibri"/>
              </a:rPr>
              <a:t>ámico:</a:t>
            </a:r>
            <a:endParaRPr sz="1800" dirty="0">
              <a:latin typeface="Calibri"/>
              <a:cs typeface="Calibri"/>
            </a:endParaRPr>
          </a:p>
          <a:p>
            <a:pPr marL="12700">
              <a:lnSpc>
                <a:spcPct val="100000"/>
              </a:lnSpc>
              <a:spcBef>
                <a:spcPts val="475"/>
              </a:spcBef>
            </a:pPr>
            <a:r>
              <a:rPr sz="2000" dirty="0">
                <a:latin typeface="Calibri"/>
                <a:cs typeface="Calibri"/>
              </a:rPr>
              <a:t>Ra</a:t>
            </a:r>
            <a:r>
              <a:rPr sz="2000" spc="5" dirty="0">
                <a:latin typeface="Calibri"/>
                <a:cs typeface="Calibri"/>
              </a:rPr>
              <a:t>n</a:t>
            </a:r>
            <a:r>
              <a:rPr sz="2000" spc="0" dirty="0">
                <a:latin typeface="Calibri"/>
                <a:cs typeface="Calibri"/>
              </a:rPr>
              <a:t>go</a:t>
            </a:r>
            <a:r>
              <a:rPr sz="2000" spc="-30" dirty="0">
                <a:latin typeface="Calibri"/>
                <a:cs typeface="Calibri"/>
              </a:rPr>
              <a:t> </a:t>
            </a:r>
            <a:r>
              <a:rPr sz="2000" spc="0" dirty="0">
                <a:latin typeface="Calibri"/>
                <a:cs typeface="Calibri"/>
              </a:rPr>
              <a:t>de</a:t>
            </a:r>
            <a:r>
              <a:rPr sz="2000" spc="5" dirty="0">
                <a:latin typeface="Calibri"/>
                <a:cs typeface="Calibri"/>
              </a:rPr>
              <a:t> </a:t>
            </a:r>
            <a:r>
              <a:rPr sz="2000" spc="0" dirty="0">
                <a:latin typeface="Calibri"/>
                <a:cs typeface="Calibri"/>
              </a:rPr>
              <a:t>N</a:t>
            </a:r>
            <a:r>
              <a:rPr sz="2000" spc="5" dirty="0">
                <a:latin typeface="Calibri"/>
                <a:cs typeface="Calibri"/>
              </a:rPr>
              <a:t>D</a:t>
            </a:r>
            <a:r>
              <a:rPr sz="2000" spc="0" dirty="0">
                <a:latin typeface="Calibri"/>
                <a:cs typeface="Calibri"/>
              </a:rPr>
              <a:t>´s</a:t>
            </a:r>
            <a:r>
              <a:rPr sz="2000" spc="-25" dirty="0">
                <a:latin typeface="Calibri"/>
                <a:cs typeface="Calibri"/>
              </a:rPr>
              <a:t> </a:t>
            </a:r>
            <a:r>
              <a:rPr sz="2000" spc="0" dirty="0">
                <a:latin typeface="Calibri"/>
                <a:cs typeface="Calibri"/>
              </a:rPr>
              <a:t>pres</a:t>
            </a:r>
            <a:r>
              <a:rPr sz="2000" spc="-10" dirty="0">
                <a:latin typeface="Calibri"/>
                <a:cs typeface="Calibri"/>
              </a:rPr>
              <a:t>e</a:t>
            </a:r>
            <a:r>
              <a:rPr sz="2000" spc="0" dirty="0">
                <a:latin typeface="Calibri"/>
                <a:cs typeface="Calibri"/>
              </a:rPr>
              <a:t>ntes</a:t>
            </a:r>
            <a:r>
              <a:rPr sz="2000" spc="25" dirty="0">
                <a:latin typeface="Calibri"/>
                <a:cs typeface="Calibri"/>
              </a:rPr>
              <a:t> </a:t>
            </a:r>
            <a:r>
              <a:rPr sz="2000" spc="0" dirty="0">
                <a:latin typeface="Calibri"/>
                <a:cs typeface="Calibri"/>
              </a:rPr>
              <a:t>en</a:t>
            </a:r>
            <a:r>
              <a:rPr sz="2000" spc="-5" dirty="0">
                <a:latin typeface="Calibri"/>
                <a:cs typeface="Calibri"/>
              </a:rPr>
              <a:t> </a:t>
            </a:r>
            <a:r>
              <a:rPr sz="2000" spc="0" dirty="0">
                <a:latin typeface="Calibri"/>
                <a:cs typeface="Calibri"/>
              </a:rPr>
              <a:t>una</a:t>
            </a:r>
            <a:r>
              <a:rPr sz="2000" spc="-10" dirty="0">
                <a:latin typeface="Calibri"/>
                <a:cs typeface="Calibri"/>
              </a:rPr>
              <a:t> </a:t>
            </a:r>
            <a:r>
              <a:rPr sz="2000" spc="0" dirty="0">
                <a:latin typeface="Calibri"/>
                <a:cs typeface="Calibri"/>
              </a:rPr>
              <a:t>i</a:t>
            </a:r>
            <a:r>
              <a:rPr sz="2000" spc="-10" dirty="0">
                <a:latin typeface="Calibri"/>
                <a:cs typeface="Calibri"/>
              </a:rPr>
              <a:t>m</a:t>
            </a:r>
            <a:r>
              <a:rPr sz="2000" spc="0" dirty="0">
                <a:latin typeface="Calibri"/>
                <a:cs typeface="Calibri"/>
              </a:rPr>
              <a:t>agen</a:t>
            </a:r>
            <a:endParaRPr sz="2000" dirty="0">
              <a:latin typeface="Calibri"/>
              <a:cs typeface="Calibri"/>
            </a:endParaRPr>
          </a:p>
        </p:txBody>
      </p:sp>
      <p:sp>
        <p:nvSpPr>
          <p:cNvPr id="6" name="object 6"/>
          <p:cNvSpPr txBox="1"/>
          <p:nvPr/>
        </p:nvSpPr>
        <p:spPr>
          <a:xfrm>
            <a:off x="7570803" y="4922301"/>
            <a:ext cx="1151255" cy="330835"/>
          </a:xfrm>
          <a:prstGeom prst="rect">
            <a:avLst/>
          </a:prstGeom>
        </p:spPr>
        <p:txBody>
          <a:bodyPr vert="horz" wrap="square" lIns="0" tIns="0" rIns="0" bIns="0" rtlCol="0">
            <a:noAutofit/>
          </a:bodyPr>
          <a:lstStyle/>
          <a:p>
            <a:pPr marL="12700">
              <a:lnSpc>
                <a:spcPct val="100000"/>
              </a:lnSpc>
            </a:pPr>
            <a:r>
              <a:rPr sz="2000" dirty="0">
                <a:latin typeface="Calibri"/>
                <a:cs typeface="Calibri"/>
              </a:rPr>
              <a:t>COLORES!!</a:t>
            </a:r>
          </a:p>
        </p:txBody>
      </p:sp>
      <p:sp>
        <p:nvSpPr>
          <p:cNvPr id="7" name="object 7"/>
          <p:cNvSpPr/>
          <p:nvPr/>
        </p:nvSpPr>
        <p:spPr>
          <a:xfrm>
            <a:off x="704962" y="1772816"/>
            <a:ext cx="3105150" cy="478155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0"/>
            <a:ext cx="7767320" cy="647700"/>
          </a:xfrm>
          <a:prstGeom prst="rect">
            <a:avLst/>
          </a:prstGeom>
        </p:spPr>
        <p:txBody>
          <a:bodyPr vert="horz" wrap="square" lIns="0" tIns="0" rIns="0" bIns="0" rtlCol="0">
            <a:noAutofit/>
          </a:bodyPr>
          <a:lstStyle/>
          <a:p>
            <a:pPr marL="12700" defTabSz="914240">
              <a:spcBef>
                <a:spcPct val="0"/>
              </a:spcBef>
            </a:pPr>
            <a:r>
              <a:rPr lang="es-ES" sz="3200" i="1" dirty="0">
                <a:solidFill>
                  <a:srgbClr val="00B050"/>
                </a:solidFill>
                <a:latin typeface="Bahnschrift SemiBold" panose="020B0502040204020203" pitchFamily="34" charset="0"/>
                <a:ea typeface="+mj-ea"/>
                <a:cs typeface="David" panose="020B0604020202020204" pitchFamily="34" charset="-79"/>
              </a:rPr>
              <a:t>Ampliación del contraste</a:t>
            </a:r>
          </a:p>
        </p:txBody>
      </p:sp>
      <p:sp>
        <p:nvSpPr>
          <p:cNvPr id="3" name="object 3"/>
          <p:cNvSpPr/>
          <p:nvPr/>
        </p:nvSpPr>
        <p:spPr>
          <a:xfrm>
            <a:off x="685800" y="3886200"/>
            <a:ext cx="2466975" cy="1095375"/>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685800" y="1447800"/>
            <a:ext cx="2438400" cy="2438400"/>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3505200" y="3886200"/>
            <a:ext cx="2466975" cy="1085850"/>
          </a:xfrm>
          <a:prstGeom prst="rect">
            <a:avLst/>
          </a:prstGeom>
          <a:blipFill>
            <a:blip r:embed="rId4" cstate="print"/>
            <a:stretch>
              <a:fillRect/>
            </a:stretch>
          </a:blipFill>
        </p:spPr>
        <p:txBody>
          <a:bodyPr wrap="square" lIns="0" tIns="0" rIns="0" bIns="0" rtlCol="0">
            <a:noAutofit/>
          </a:bodyPr>
          <a:lstStyle/>
          <a:p>
            <a:endParaRPr/>
          </a:p>
        </p:txBody>
      </p:sp>
      <p:sp>
        <p:nvSpPr>
          <p:cNvPr id="6" name="object 6"/>
          <p:cNvSpPr/>
          <p:nvPr/>
        </p:nvSpPr>
        <p:spPr>
          <a:xfrm>
            <a:off x="6400800" y="3886200"/>
            <a:ext cx="2457450" cy="1076325"/>
          </a:xfrm>
          <a:prstGeom prst="rect">
            <a:avLst/>
          </a:prstGeom>
          <a:blipFill>
            <a:blip r:embed="rId5" cstate="print"/>
            <a:stretch>
              <a:fillRect/>
            </a:stretch>
          </a:blipFill>
        </p:spPr>
        <p:txBody>
          <a:bodyPr wrap="square" lIns="0" tIns="0" rIns="0" bIns="0" rtlCol="0">
            <a:noAutofit/>
          </a:bodyPr>
          <a:lstStyle/>
          <a:p>
            <a:endParaRPr/>
          </a:p>
        </p:txBody>
      </p:sp>
      <p:sp>
        <p:nvSpPr>
          <p:cNvPr id="7" name="object 7"/>
          <p:cNvSpPr/>
          <p:nvPr/>
        </p:nvSpPr>
        <p:spPr>
          <a:xfrm>
            <a:off x="3505200" y="1447800"/>
            <a:ext cx="2438400" cy="2438400"/>
          </a:xfrm>
          <a:prstGeom prst="rect">
            <a:avLst/>
          </a:prstGeom>
          <a:blipFill>
            <a:blip r:embed="rId6" cstate="print"/>
            <a:stretch>
              <a:fillRect/>
            </a:stretch>
          </a:blipFill>
        </p:spPr>
        <p:txBody>
          <a:bodyPr wrap="square" lIns="0" tIns="0" rIns="0" bIns="0" rtlCol="0">
            <a:noAutofit/>
          </a:bodyPr>
          <a:lstStyle/>
          <a:p>
            <a:endParaRPr/>
          </a:p>
        </p:txBody>
      </p:sp>
      <p:sp>
        <p:nvSpPr>
          <p:cNvPr id="8" name="object 8"/>
          <p:cNvSpPr/>
          <p:nvPr/>
        </p:nvSpPr>
        <p:spPr>
          <a:xfrm>
            <a:off x="6400800" y="1447800"/>
            <a:ext cx="2362200" cy="2362200"/>
          </a:xfrm>
          <a:prstGeom prst="rect">
            <a:avLst/>
          </a:prstGeom>
          <a:blipFill>
            <a:blip r:embed="rId7" cstate="print"/>
            <a:stretch>
              <a:fillRect/>
            </a:stretch>
          </a:blipFill>
        </p:spPr>
        <p:txBody>
          <a:bodyPr wrap="square" lIns="0" tIns="0" rIns="0" bIns="0" rtlCol="0">
            <a:noAutofit/>
          </a:bodyPr>
          <a:lstStyle/>
          <a:p>
            <a:endParaRPr/>
          </a:p>
        </p:txBody>
      </p:sp>
      <p:sp>
        <p:nvSpPr>
          <p:cNvPr id="9" name="object 9"/>
          <p:cNvSpPr/>
          <p:nvPr/>
        </p:nvSpPr>
        <p:spPr>
          <a:xfrm>
            <a:off x="5462587" y="5038725"/>
            <a:ext cx="1876425" cy="1857373"/>
          </a:xfrm>
          <a:prstGeom prst="rect">
            <a:avLst/>
          </a:prstGeom>
          <a:blipFill>
            <a:blip r:embed="rId8" cstate="print"/>
            <a:stretch>
              <a:fillRect/>
            </a:stretch>
          </a:blipFill>
        </p:spPr>
        <p:txBody>
          <a:bodyPr wrap="square" lIns="0" tIns="0" rIns="0" bIns="0" rtlCol="0">
            <a:noAutofit/>
          </a:bodyPr>
          <a:lstStyle/>
          <a:p>
            <a:endParaRPr/>
          </a:p>
        </p:txBody>
      </p:sp>
      <p:sp>
        <p:nvSpPr>
          <p:cNvPr id="10" name="object 10"/>
          <p:cNvSpPr txBox="1"/>
          <p:nvPr/>
        </p:nvSpPr>
        <p:spPr>
          <a:xfrm>
            <a:off x="612140" y="5265115"/>
            <a:ext cx="6840180" cy="1263015"/>
          </a:xfrm>
          <a:prstGeom prst="rect">
            <a:avLst/>
          </a:prstGeom>
        </p:spPr>
        <p:txBody>
          <a:bodyPr vert="horz" wrap="square" lIns="0" tIns="0" rIns="0" bIns="0" rtlCol="0">
            <a:noAutofit/>
          </a:bodyPr>
          <a:lstStyle/>
          <a:p>
            <a:pPr marL="12700" defTabSz="914240">
              <a:lnSpc>
                <a:spcPct val="100000"/>
              </a:lnSpc>
              <a:spcBef>
                <a:spcPct val="0"/>
              </a:spcBef>
              <a:tabLst>
                <a:tab pos="1003935" algn="l"/>
              </a:tabLst>
            </a:pPr>
            <a:r>
              <a:rPr sz="3200" i="1" dirty="0">
                <a:solidFill>
                  <a:srgbClr val="00B050"/>
                </a:solidFill>
                <a:latin typeface="Bahnschrift SemiBold" panose="020B0502040204020203" pitchFamily="34" charset="0"/>
                <a:ea typeface="+mj-ea"/>
                <a:cs typeface="David" panose="020B0604020202020204" pitchFamily="34" charset="-79"/>
              </a:rPr>
              <a:t>LUT.	“look up table”</a:t>
            </a:r>
          </a:p>
          <a:p>
            <a:pPr>
              <a:lnSpc>
                <a:spcPts val="750"/>
              </a:lnSpc>
              <a:spcBef>
                <a:spcPts val="24"/>
              </a:spcBef>
            </a:pPr>
            <a:endParaRPr sz="750" dirty="0"/>
          </a:p>
          <a:p>
            <a:pPr marL="355600" marR="580390" indent="-343535">
              <a:lnSpc>
                <a:spcPct val="100000"/>
              </a:lnSpc>
              <a:buClr>
                <a:srgbClr val="CCCCFF"/>
              </a:buClr>
              <a:buFont typeface="Arial"/>
              <a:buChar char="•"/>
              <a:tabLst>
                <a:tab pos="355600" algn="l"/>
              </a:tabLst>
            </a:pPr>
            <a:r>
              <a:rPr sz="2000" spc="-15" dirty="0">
                <a:latin typeface="Calibri"/>
                <a:cs typeface="Calibri"/>
              </a:rPr>
              <a:t>Se busca ampliar</a:t>
            </a:r>
          </a:p>
          <a:p>
            <a:pPr marL="355600" marR="580390" indent="-343535">
              <a:lnSpc>
                <a:spcPct val="100000"/>
              </a:lnSpc>
              <a:buClr>
                <a:srgbClr val="CCCCFF"/>
              </a:buClr>
              <a:buFont typeface="Arial"/>
              <a:buChar char="•"/>
              <a:tabLst>
                <a:tab pos="355600" algn="l"/>
              </a:tabLst>
            </a:pPr>
            <a:r>
              <a:rPr sz="2000" spc="-15" dirty="0">
                <a:latin typeface="Calibri"/>
                <a:cs typeface="Calibri"/>
              </a:rPr>
              <a:t>Rango dinámico</a:t>
            </a:r>
          </a:p>
        </p:txBody>
      </p:sp>
      <p:sp>
        <p:nvSpPr>
          <p:cNvPr id="11" name="object 11"/>
          <p:cNvSpPr txBox="1"/>
          <p:nvPr/>
        </p:nvSpPr>
        <p:spPr>
          <a:xfrm>
            <a:off x="764540" y="500634"/>
            <a:ext cx="7614920" cy="920750"/>
          </a:xfrm>
          <a:prstGeom prst="rect">
            <a:avLst/>
          </a:prstGeom>
        </p:spPr>
        <p:txBody>
          <a:bodyPr vert="horz" wrap="square" lIns="0" tIns="0" rIns="0" bIns="0" rtlCol="0">
            <a:noAutofit/>
          </a:bodyPr>
          <a:lstStyle/>
          <a:p>
            <a:pPr marL="355600" marR="580390" indent="-343535">
              <a:buClr>
                <a:srgbClr val="CCCCFF"/>
              </a:buClr>
              <a:buFont typeface="Arial"/>
              <a:buChar char="•"/>
              <a:tabLst>
                <a:tab pos="355600" algn="l"/>
              </a:tabLst>
            </a:pPr>
            <a:r>
              <a:rPr sz="2000" spc="-15" dirty="0">
                <a:latin typeface="Calibri"/>
                <a:cs typeface="Calibri"/>
              </a:rPr>
              <a:t>Contraste: Diferencia en propiedades visuales (color, brillo) que hacen a la representación de un objeto en una imagen distinguible de otros o del fondo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E6F15-BA5C-4B97-9454-10C2133CCBF6}"/>
              </a:ext>
            </a:extLst>
          </p:cNvPr>
          <p:cNvSpPr>
            <a:spLocks noGrp="1"/>
          </p:cNvSpPr>
          <p:nvPr>
            <p:ph type="title"/>
          </p:nvPr>
        </p:nvSpPr>
        <p:spPr>
          <a:xfrm>
            <a:off x="457200" y="188640"/>
            <a:ext cx="8229600" cy="612304"/>
          </a:xfrm>
        </p:spPr>
        <p:txBody>
          <a:bodyPr>
            <a:normAutofit fontScale="90000"/>
          </a:bodyPr>
          <a:lstStyle/>
          <a:p>
            <a:pPr marL="12700"/>
            <a:r>
              <a:rPr lang="es-ES" sz="3600" dirty="0"/>
              <a:t>Función de transferencia. LUT (</a:t>
            </a:r>
            <a:r>
              <a:rPr lang="es-ES" sz="3600" dirty="0" err="1"/>
              <a:t>lookup</a:t>
            </a:r>
            <a:r>
              <a:rPr lang="es-ES" sz="3600" dirty="0"/>
              <a:t> table)</a:t>
            </a:r>
            <a:endParaRPr lang="en-US" sz="3600" dirty="0"/>
          </a:p>
        </p:txBody>
      </p:sp>
      <p:pic>
        <p:nvPicPr>
          <p:cNvPr id="1026" name="Picture 2" descr="Image result for lut lookup table">
            <a:extLst>
              <a:ext uri="{FF2B5EF4-FFF2-40B4-BE49-F238E27FC236}">
                <a16:creationId xmlns:a16="http://schemas.microsoft.com/office/drawing/2014/main" id="{008BEF8F-0F2D-47D1-AA82-54B7399D6A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1103313"/>
            <a:ext cx="7315200"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3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7544" y="-21552"/>
            <a:ext cx="5904076" cy="616585"/>
          </a:xfrm>
          <a:prstGeom prst="rect">
            <a:avLst/>
          </a:prstGeom>
        </p:spPr>
        <p:txBody>
          <a:bodyPr vert="horz" wrap="square" lIns="0" tIns="0" rIns="0" bIns="0" rtlCol="0">
            <a:noAutofit/>
          </a:bodyPr>
          <a:lstStyle/>
          <a:p>
            <a:pPr marL="12700" defTabSz="914240">
              <a:lnSpc>
                <a:spcPct val="100000"/>
              </a:lnSpc>
              <a:spcBef>
                <a:spcPct val="0"/>
              </a:spcBef>
            </a:pPr>
            <a:r>
              <a:rPr lang="es-ES" sz="3600" i="1" dirty="0">
                <a:solidFill>
                  <a:srgbClr val="00B050"/>
                </a:solidFill>
                <a:latin typeface="Bahnschrift SemiBold" panose="020B0502040204020203" pitchFamily="34" charset="0"/>
                <a:ea typeface="+mj-ea"/>
                <a:cs typeface="David" panose="020B0604020202020204" pitchFamily="34" charset="-79"/>
              </a:rPr>
              <a:t>Br</a:t>
            </a:r>
            <a:r>
              <a:rPr sz="3600" i="1" dirty="0" err="1">
                <a:solidFill>
                  <a:srgbClr val="00B050"/>
                </a:solidFill>
                <a:latin typeface="Bahnschrift SemiBold" panose="020B0502040204020203" pitchFamily="34" charset="0"/>
                <a:ea typeface="+mj-ea"/>
                <a:cs typeface="David" panose="020B0604020202020204" pitchFamily="34" charset="-79"/>
              </a:rPr>
              <a:t>illo</a:t>
            </a:r>
            <a:r>
              <a:rPr sz="3600" i="1" dirty="0">
                <a:solidFill>
                  <a:srgbClr val="00B050"/>
                </a:solidFill>
                <a:latin typeface="Bahnschrift SemiBold" panose="020B0502040204020203" pitchFamily="34" charset="0"/>
                <a:ea typeface="+mj-ea"/>
                <a:cs typeface="David" panose="020B0604020202020204" pitchFamily="34" charset="-79"/>
              </a:rPr>
              <a:t> y contraste</a:t>
            </a:r>
          </a:p>
        </p:txBody>
      </p:sp>
      <p:sp>
        <p:nvSpPr>
          <p:cNvPr id="3" name="object 3"/>
          <p:cNvSpPr/>
          <p:nvPr/>
        </p:nvSpPr>
        <p:spPr>
          <a:xfrm>
            <a:off x="419210" y="4037248"/>
            <a:ext cx="3352800" cy="2836926"/>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4894358" y="188640"/>
            <a:ext cx="3775720" cy="3312368"/>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txBox="1"/>
          <p:nvPr/>
        </p:nvSpPr>
        <p:spPr>
          <a:xfrm>
            <a:off x="537746" y="3471562"/>
            <a:ext cx="8068508" cy="711835"/>
          </a:xfrm>
          <a:prstGeom prst="rect">
            <a:avLst/>
          </a:prstGeom>
        </p:spPr>
        <p:txBody>
          <a:bodyPr vert="horz" wrap="square" lIns="0" tIns="0" rIns="0" bIns="0" rtlCol="0">
            <a:noAutofit/>
          </a:bodyPr>
          <a:lstStyle/>
          <a:p>
            <a:pPr marL="12700" defTabSz="914240">
              <a:spcBef>
                <a:spcPct val="0"/>
              </a:spcBef>
            </a:pPr>
            <a:r>
              <a:rPr sz="3600" i="1" dirty="0">
                <a:solidFill>
                  <a:srgbClr val="00B050"/>
                </a:solidFill>
                <a:latin typeface="Bahnschrift SemiBold" panose="020B0502040204020203" pitchFamily="34" charset="0"/>
                <a:ea typeface="+mj-ea"/>
                <a:cs typeface="David" panose="020B0604020202020204" pitchFamily="34" charset="-79"/>
              </a:rPr>
              <a:t>Expansión del </a:t>
            </a:r>
            <a:r>
              <a:rPr sz="3600" i="1" dirty="0" err="1">
                <a:solidFill>
                  <a:srgbClr val="00B050"/>
                </a:solidFill>
                <a:latin typeface="Bahnschrift SemiBold" panose="020B0502040204020203" pitchFamily="34" charset="0"/>
                <a:ea typeface="+mj-ea"/>
                <a:cs typeface="David" panose="020B0604020202020204" pitchFamily="34" charset="-79"/>
              </a:rPr>
              <a:t>histograma</a:t>
            </a:r>
            <a:r>
              <a:rPr lang="es-ES" sz="3600" i="1" dirty="0">
                <a:solidFill>
                  <a:srgbClr val="00B050"/>
                </a:solidFill>
                <a:latin typeface="Bahnschrift SemiBold" panose="020B0502040204020203" pitchFamily="34" charset="0"/>
                <a:ea typeface="+mj-ea"/>
                <a:cs typeface="David" panose="020B0604020202020204" pitchFamily="34" charset="-79"/>
              </a:rPr>
              <a:t> lineal</a:t>
            </a:r>
            <a:endParaRPr sz="3600" i="1" dirty="0">
              <a:solidFill>
                <a:srgbClr val="00B050"/>
              </a:solidFill>
              <a:latin typeface="Bahnschrift SemiBold" panose="020B0502040204020203" pitchFamily="34" charset="0"/>
              <a:ea typeface="+mj-ea"/>
              <a:cs typeface="David" panose="020B0604020202020204" pitchFamily="34" charset="-79"/>
            </a:endParaRPr>
          </a:p>
        </p:txBody>
      </p:sp>
      <p:sp>
        <p:nvSpPr>
          <p:cNvPr id="6" name="object 6"/>
          <p:cNvSpPr/>
          <p:nvPr/>
        </p:nvSpPr>
        <p:spPr>
          <a:xfrm>
            <a:off x="640124" y="213895"/>
            <a:ext cx="3911552" cy="3312368"/>
          </a:xfrm>
          <a:prstGeom prst="rect">
            <a:avLst/>
          </a:prstGeom>
          <a:blipFill>
            <a:blip r:embed="rId4" cstate="print"/>
            <a:stretch>
              <a:fillRect/>
            </a:stretch>
          </a:blipFill>
        </p:spPr>
        <p:txBody>
          <a:bodyPr wrap="square" lIns="0" tIns="0" rIns="0" bIns="0" rtlCol="0">
            <a:noAutofit/>
          </a:bodyPr>
          <a:lstStyle/>
          <a:p>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02F6B77-2726-4876-BC0C-CB125835F448}"/>
                  </a:ext>
                </a:extLst>
              </p:cNvPr>
              <p:cNvSpPr txBox="1"/>
              <p:nvPr/>
            </p:nvSpPr>
            <p:spPr>
              <a:xfrm>
                <a:off x="4139952" y="5205368"/>
                <a:ext cx="3399392" cy="397866"/>
              </a:xfrm>
              <a:prstGeom prst="rect">
                <a:avLst/>
              </a:prstGeom>
              <a:noFill/>
            </p:spPr>
            <p:txBody>
              <a:bodyPr wrap="none" lIns="0" tIns="0" rIns="0" bIns="0" rtlCol="0">
                <a:spAutoFit/>
              </a:bodyPr>
              <a:lstStyle/>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𝑁𝐷</m:t>
                        </m:r>
                      </m:e>
                      <m:sub>
                        <m:r>
                          <a:rPr lang="es-ES" b="0" i="1" smtClean="0">
                            <a:latin typeface="Cambria Math" panose="02040503050406030204" pitchFamily="18" charset="0"/>
                          </a:rPr>
                          <m:t>𝑜𝑢𝑡𝑝𝑢𝑡</m:t>
                        </m:r>
                      </m:sub>
                    </m:sSub>
                    <m:r>
                      <a:rPr lang="en-US"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𝑁𝐷</m:t>
                        </m:r>
                      </m:e>
                      <m:sub>
                        <m:r>
                          <a:rPr lang="es-ES" b="0" i="1" smtClean="0">
                            <a:latin typeface="Cambria Math" panose="02040503050406030204" pitchFamily="18" charset="0"/>
                            <a:ea typeface="Cambria Math" panose="02040503050406030204" pitchFamily="18" charset="0"/>
                          </a:rPr>
                          <m:t>𝑖𝑛𝑝𝑢𝑡</m:t>
                        </m:r>
                      </m:sub>
                    </m:sSub>
                  </m:oMath>
                </a14:m>
                <a:r>
                  <a:rPr lang="en-US" dirty="0"/>
                  <a:t>+b</a:t>
                </a:r>
              </a:p>
            </p:txBody>
          </p:sp>
        </mc:Choice>
        <mc:Fallback xmlns="">
          <p:sp>
            <p:nvSpPr>
              <p:cNvPr id="7" name="CuadroTexto 6">
                <a:extLst>
                  <a:ext uri="{FF2B5EF4-FFF2-40B4-BE49-F238E27FC236}">
                    <a16:creationId xmlns:a16="http://schemas.microsoft.com/office/drawing/2014/main" id="{202F6B77-2726-4876-BC0C-CB125835F448}"/>
                  </a:ext>
                </a:extLst>
              </p:cNvPr>
              <p:cNvSpPr txBox="1">
                <a:spLocks noRot="1" noChangeAspect="1" noMove="1" noResize="1" noEditPoints="1" noAdjustHandles="1" noChangeArrowheads="1" noChangeShapeType="1" noTextEdit="1"/>
              </p:cNvSpPr>
              <p:nvPr/>
            </p:nvSpPr>
            <p:spPr>
              <a:xfrm>
                <a:off x="4139952" y="5205368"/>
                <a:ext cx="3399392" cy="397866"/>
              </a:xfrm>
              <a:prstGeom prst="rect">
                <a:avLst/>
              </a:prstGeom>
              <a:blipFill>
                <a:blip r:embed="rId5"/>
                <a:stretch>
                  <a:fillRect l="-3047" t="-23077" r="-4659" b="-40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4CC4C-8BED-4E1C-B717-3829752BA888}"/>
              </a:ext>
            </a:extLst>
          </p:cNvPr>
          <p:cNvSpPr>
            <a:spLocks noGrp="1"/>
          </p:cNvSpPr>
          <p:nvPr>
            <p:ph type="ctrTitle"/>
          </p:nvPr>
        </p:nvSpPr>
        <p:spPr>
          <a:xfrm>
            <a:off x="827584" y="44624"/>
            <a:ext cx="7772400" cy="720099"/>
          </a:xfrm>
        </p:spPr>
        <p:txBody>
          <a:bodyPr/>
          <a:lstStyle/>
          <a:p>
            <a:pPr marL="12700"/>
            <a:r>
              <a:rPr lang="es-ES" sz="3600" i="1" dirty="0" err="1">
                <a:solidFill>
                  <a:srgbClr val="00B050"/>
                </a:solidFill>
                <a:latin typeface="Bahnschrift SemiBold" panose="020B0502040204020203" pitchFamily="34" charset="0"/>
                <a:cs typeface="David" panose="020B0604020202020204" pitchFamily="34" charset="-79"/>
              </a:rPr>
              <a:t>Clipping</a:t>
            </a:r>
            <a:endParaRPr lang="en-US" sz="3600" i="1" dirty="0">
              <a:solidFill>
                <a:srgbClr val="00B050"/>
              </a:solidFill>
              <a:latin typeface="Bahnschrift SemiBold" panose="020B0502040204020203" pitchFamily="34" charset="0"/>
              <a:cs typeface="David" panose="020B0604020202020204" pitchFamily="34" charset="-79"/>
            </a:endParaRPr>
          </a:p>
        </p:txBody>
      </p:sp>
      <p:sp>
        <p:nvSpPr>
          <p:cNvPr id="3" name="Subtítulo 2">
            <a:extLst>
              <a:ext uri="{FF2B5EF4-FFF2-40B4-BE49-F238E27FC236}">
                <a16:creationId xmlns:a16="http://schemas.microsoft.com/office/drawing/2014/main" id="{06C43F99-FF93-49EE-9027-DADDAA443582}"/>
              </a:ext>
            </a:extLst>
          </p:cNvPr>
          <p:cNvSpPr>
            <a:spLocks noGrp="1"/>
          </p:cNvSpPr>
          <p:nvPr>
            <p:ph type="subTitle" idx="4"/>
          </p:nvPr>
        </p:nvSpPr>
        <p:spPr>
          <a:xfrm>
            <a:off x="181542" y="4704595"/>
            <a:ext cx="8962458" cy="1714500"/>
          </a:xfrm>
        </p:spPr>
        <p:txBody>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El </a:t>
            </a:r>
            <a:r>
              <a:rPr lang="es-ES" sz="2000" spc="-15" dirty="0" err="1">
                <a:latin typeface="Calibri"/>
                <a:cs typeface="Calibri"/>
              </a:rPr>
              <a:t>clipping</a:t>
            </a:r>
            <a:r>
              <a:rPr lang="es-ES" sz="2000" spc="-15" dirty="0">
                <a:latin typeface="Calibri"/>
                <a:cs typeface="Calibri"/>
              </a:rPr>
              <a:t> es una transformación lineal del histograma en la </a:t>
            </a:r>
            <a:r>
              <a:rPr lang="es-ES" sz="2000" spc="-15" dirty="0" err="1">
                <a:latin typeface="Calibri"/>
                <a:cs typeface="Calibri"/>
              </a:rPr>
              <a:t>aue</a:t>
            </a:r>
            <a:r>
              <a:rPr lang="es-ES" sz="2000" spc="-15" dirty="0">
                <a:latin typeface="Calibri"/>
                <a:cs typeface="Calibri"/>
              </a:rPr>
              <a:t> se eliminan las colas del mismo (intervalo entre dos percentiles extremos como 2% y 98%) de forma que se aumenta en la práctica el rango dinámico de la imagen eliminando el efecto del ruido</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Está indicado cuando aparece una escena brumosa por el </a:t>
            </a:r>
            <a:r>
              <a:rPr lang="es-ES" sz="2000" spc="-15" dirty="0" err="1">
                <a:latin typeface="Calibri"/>
                <a:cs typeface="Calibri"/>
              </a:rPr>
              <a:t>scattering</a:t>
            </a:r>
            <a:r>
              <a:rPr lang="es-ES" sz="2000" spc="-15" dirty="0">
                <a:latin typeface="Calibri"/>
                <a:cs typeface="Calibri"/>
              </a:rPr>
              <a:t> atmosférico y en general para ruidos provenientes del sensor	</a:t>
            </a:r>
            <a:endParaRPr lang="en-US" sz="2000" spc="-15" dirty="0">
              <a:latin typeface="Calibri"/>
              <a:cs typeface="Calibri"/>
            </a:endParaRPr>
          </a:p>
        </p:txBody>
      </p:sp>
      <p:pic>
        <p:nvPicPr>
          <p:cNvPr id="4" name="Imagen 3">
            <a:extLst>
              <a:ext uri="{FF2B5EF4-FFF2-40B4-BE49-F238E27FC236}">
                <a16:creationId xmlns:a16="http://schemas.microsoft.com/office/drawing/2014/main" id="{195A02E8-1405-4CA3-8BE3-5C6F4DEEF3B6}"/>
              </a:ext>
            </a:extLst>
          </p:cNvPr>
          <p:cNvPicPr>
            <a:picLocks noChangeAspect="1"/>
          </p:cNvPicPr>
          <p:nvPr/>
        </p:nvPicPr>
        <p:blipFill>
          <a:blip r:embed="rId2"/>
          <a:stretch>
            <a:fillRect/>
          </a:stretch>
        </p:blipFill>
        <p:spPr>
          <a:xfrm>
            <a:off x="3419872" y="182786"/>
            <a:ext cx="5378748" cy="4383647"/>
          </a:xfrm>
          <a:prstGeom prst="rect">
            <a:avLst/>
          </a:prstGeom>
        </p:spPr>
      </p:pic>
    </p:spTree>
    <p:extLst>
      <p:ext uri="{BB962C8B-B14F-4D97-AF65-F5344CB8AC3E}">
        <p14:creationId xmlns:p14="http://schemas.microsoft.com/office/powerpoint/2010/main" val="284137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FC97D-5515-4959-B8F6-CB9511D7BF6E}"/>
              </a:ext>
            </a:extLst>
          </p:cNvPr>
          <p:cNvSpPr>
            <a:spLocks noGrp="1"/>
          </p:cNvSpPr>
          <p:nvPr>
            <p:ph type="title"/>
          </p:nvPr>
        </p:nvSpPr>
        <p:spPr>
          <a:xfrm>
            <a:off x="395536" y="65782"/>
            <a:ext cx="8568952" cy="432048"/>
          </a:xfrm>
        </p:spPr>
        <p:txBody>
          <a:bodyPr>
            <a:noAutofit/>
          </a:bodyPr>
          <a:lstStyle/>
          <a:p>
            <a:r>
              <a:rPr lang="es-ES" dirty="0"/>
              <a:t>Función de transferencia gamma, exponencial  y logarítmica</a:t>
            </a:r>
            <a:endParaRPr lang="en-US" dirty="0"/>
          </a:p>
        </p:txBody>
      </p:sp>
      <p:pic>
        <p:nvPicPr>
          <p:cNvPr id="4098" name="Picture 2" descr="Image result for image processing gamma function">
            <a:extLst>
              <a:ext uri="{FF2B5EF4-FFF2-40B4-BE49-F238E27FC236}">
                <a16:creationId xmlns:a16="http://schemas.microsoft.com/office/drawing/2014/main" id="{CA8954EE-2F8C-465C-885D-5429B60A7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03532"/>
            <a:ext cx="4680520" cy="4017446"/>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989D0768-824F-4343-A4BE-37A5F66DA19F}"/>
              </a:ext>
            </a:extLst>
          </p:cNvPr>
          <p:cNvSpPr txBox="1">
            <a:spLocks/>
          </p:cNvSpPr>
          <p:nvPr/>
        </p:nvSpPr>
        <p:spPr>
          <a:xfrm>
            <a:off x="658334" y="468289"/>
            <a:ext cx="9386274" cy="3024336"/>
          </a:xfrm>
          <a:prstGeom prst="rect">
            <a:avLst/>
          </a:prstGeom>
        </p:spPr>
        <p:txBody>
          <a:bodyPr/>
          <a:lstStyle>
            <a:lvl1pPr marL="228560" indent="-228560" algn="l" defTabSz="914240" rtl="0" eaLnBrk="1" latinLnBrk="0" hangingPunct="1">
              <a:lnSpc>
                <a:spcPct val="90000"/>
              </a:lnSpc>
              <a:spcBef>
                <a:spcPts val="135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1pPr>
            <a:lvl2pPr marL="566829" indent="-228560" algn="l" defTabSz="914240" rtl="0" eaLnBrk="1" latinLnBrk="0" hangingPunct="1">
              <a:lnSpc>
                <a:spcPct val="90000"/>
              </a:lnSpc>
              <a:spcBef>
                <a:spcPts val="9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2pPr>
            <a:lvl3pPr marL="905098"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3pPr>
            <a:lvl4pPr marL="1243367"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4pPr>
            <a:lvl5pPr marL="1581635" indent="-228560" algn="l" defTabSz="914240" rtl="0" eaLnBrk="1" latinLnBrk="0" hangingPunct="1">
              <a:lnSpc>
                <a:spcPct val="90000"/>
              </a:lnSpc>
              <a:spcBef>
                <a:spcPts val="600"/>
              </a:spcBef>
              <a:buClr>
                <a:schemeClr val="accent1">
                  <a:lumMod val="75000"/>
                </a:schemeClr>
              </a:buClr>
              <a:buFont typeface="Arial" pitchFamily="34" charset="0"/>
              <a:buChar char="•"/>
              <a:defRPr lang="es-ES" sz="2100" kern="1200" noProof="0" dirty="0">
                <a:solidFill>
                  <a:schemeClr val="tx1"/>
                </a:solidFill>
                <a:latin typeface="Bahnschrift Light Condensed" panose="020B0502040204020203" pitchFamily="34" charset="0"/>
                <a:ea typeface="+mn-ea"/>
                <a:cs typeface="+mn-cs"/>
              </a:defRPr>
            </a:lvl5pPr>
            <a:lvl6pPr marL="1919904"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6pPr>
            <a:lvl7pPr marL="2258173"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7pPr>
            <a:lvl8pPr marL="2596442"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8pPr>
            <a:lvl9pPr marL="2934710" indent="-228560" algn="l" defTabSz="914240" rtl="0" eaLnBrk="1" latinLnBrk="0" hangingPunct="1">
              <a:lnSpc>
                <a:spcPct val="90000"/>
              </a:lnSpc>
              <a:spcBef>
                <a:spcPts val="600"/>
              </a:spcBef>
              <a:buClr>
                <a:schemeClr val="accent1"/>
              </a:buClr>
              <a:buFont typeface="Arial" pitchFamily="34" charset="0"/>
              <a:buChar char="•"/>
              <a:defRPr sz="1500" kern="1200" baseline="0">
                <a:solidFill>
                  <a:schemeClr val="tx1"/>
                </a:solidFill>
                <a:latin typeface="+mn-lt"/>
                <a:ea typeface="+mn-ea"/>
                <a:cs typeface="+mn-cs"/>
              </a:defRPr>
            </a:lvl9pPr>
          </a:lstStyle>
          <a:p>
            <a:pPr marL="355600" marR="580390" indent="-343535" defTabSz="1218987">
              <a:lnSpc>
                <a:spcPct val="100000"/>
              </a:lnSpc>
              <a:buClr>
                <a:srgbClr val="CCCCFF"/>
              </a:buClr>
              <a:buFont typeface="Arial"/>
              <a:buChar char="•"/>
              <a:tabLst>
                <a:tab pos="355600" algn="l"/>
              </a:tabLst>
            </a:pPr>
            <a:r>
              <a:rPr lang="en-US" sz="2000" spc="-15" dirty="0">
                <a:latin typeface="Calibri"/>
                <a:cs typeface="Calibri"/>
              </a:rPr>
              <a:t>Son </a:t>
            </a:r>
            <a:r>
              <a:rPr lang="en-US" sz="2000" spc="-15" dirty="0" err="1">
                <a:latin typeface="Calibri"/>
                <a:cs typeface="Calibri"/>
              </a:rPr>
              <a:t>transformaciones</a:t>
            </a:r>
            <a:r>
              <a:rPr lang="en-US" sz="2000" spc="-15" dirty="0">
                <a:latin typeface="Calibri"/>
                <a:cs typeface="Calibri"/>
              </a:rPr>
              <a:t> </a:t>
            </a:r>
            <a:r>
              <a:rPr lang="en-US" sz="2000" spc="-15" dirty="0" err="1">
                <a:latin typeface="Calibri"/>
                <a:cs typeface="Calibri"/>
              </a:rPr>
              <a:t>exponenciales</a:t>
            </a:r>
            <a:r>
              <a:rPr lang="en-US" sz="2000" spc="-15" dirty="0">
                <a:latin typeface="Calibri"/>
                <a:cs typeface="Calibri"/>
              </a:rPr>
              <a:t> y </a:t>
            </a:r>
            <a:r>
              <a:rPr lang="en-US" sz="2000" spc="-15" dirty="0" err="1">
                <a:latin typeface="Calibri"/>
                <a:cs typeface="Calibri"/>
              </a:rPr>
              <a:t>logarítmicas</a:t>
            </a:r>
            <a:r>
              <a:rPr lang="en-US" sz="2000" spc="-15" dirty="0">
                <a:latin typeface="Calibri"/>
                <a:cs typeface="Calibri"/>
              </a:rPr>
              <a:t> que se </a:t>
            </a:r>
            <a:r>
              <a:rPr lang="en-US" sz="2000" spc="-15" dirty="0" err="1">
                <a:latin typeface="Calibri"/>
                <a:cs typeface="Calibri"/>
              </a:rPr>
              <a:t>emplean</a:t>
            </a:r>
            <a:r>
              <a:rPr lang="en-US" sz="2000" spc="-15" dirty="0">
                <a:latin typeface="Calibri"/>
                <a:cs typeface="Calibri"/>
              </a:rPr>
              <a:t> para </a:t>
            </a:r>
            <a:r>
              <a:rPr lang="en-US" sz="2000" spc="-15" dirty="0" err="1">
                <a:latin typeface="Calibri"/>
                <a:cs typeface="Calibri"/>
              </a:rPr>
              <a:t>compensar</a:t>
            </a:r>
            <a:r>
              <a:rPr lang="en-US" sz="2000" spc="-15" dirty="0">
                <a:latin typeface="Calibri"/>
                <a:cs typeface="Calibri"/>
              </a:rPr>
              <a:t> la no </a:t>
            </a:r>
            <a:r>
              <a:rPr lang="en-US" sz="2000" spc="-15" dirty="0" err="1">
                <a:latin typeface="Calibri"/>
                <a:cs typeface="Calibri"/>
              </a:rPr>
              <a:t>linealidad</a:t>
            </a:r>
            <a:r>
              <a:rPr lang="en-US" sz="2000" spc="-15" dirty="0">
                <a:latin typeface="Calibri"/>
                <a:cs typeface="Calibri"/>
              </a:rPr>
              <a:t> de los </a:t>
            </a:r>
            <a:r>
              <a:rPr lang="en-US" sz="2000" spc="-15" dirty="0" err="1">
                <a:latin typeface="Calibri"/>
                <a:cs typeface="Calibri"/>
              </a:rPr>
              <a:t>dispositivos</a:t>
            </a:r>
            <a:r>
              <a:rPr lang="en-US" sz="2000" spc="-15" dirty="0">
                <a:latin typeface="Calibri"/>
                <a:cs typeface="Calibri"/>
              </a:rPr>
              <a:t> de </a:t>
            </a:r>
            <a:r>
              <a:rPr lang="en-US" sz="2000" spc="-15" dirty="0" err="1">
                <a:latin typeface="Calibri"/>
                <a:cs typeface="Calibri"/>
              </a:rPr>
              <a:t>salida</a:t>
            </a:r>
            <a:r>
              <a:rPr lang="en-US" sz="2000" spc="-15" dirty="0">
                <a:latin typeface="Calibri"/>
                <a:cs typeface="Calibri"/>
              </a:rPr>
              <a:t> (</a:t>
            </a:r>
            <a:r>
              <a:rPr lang="en-US" sz="2000" spc="-15" dirty="0" err="1">
                <a:latin typeface="Calibri"/>
                <a:cs typeface="Calibri"/>
              </a:rPr>
              <a:t>monitores</a:t>
            </a:r>
            <a:r>
              <a:rPr lang="en-US" sz="2000" spc="-15" dirty="0">
                <a:latin typeface="Calibri"/>
                <a:cs typeface="Calibri"/>
              </a:rPr>
              <a:t>) </a:t>
            </a:r>
            <a:r>
              <a:rPr lang="en-US" sz="2000" spc="-15" dirty="0" err="1">
                <a:latin typeface="Calibri"/>
                <a:cs typeface="Calibri"/>
              </a:rPr>
              <a:t>así</a:t>
            </a:r>
            <a:r>
              <a:rPr lang="en-US" sz="2000" spc="-15" dirty="0">
                <a:latin typeface="Calibri"/>
                <a:cs typeface="Calibri"/>
              </a:rPr>
              <a:t> </a:t>
            </a:r>
            <a:r>
              <a:rPr lang="en-US" sz="2000" spc="-15" dirty="0" err="1">
                <a:latin typeface="Calibri"/>
                <a:cs typeface="Calibri"/>
              </a:rPr>
              <a:t>como</a:t>
            </a:r>
            <a:r>
              <a:rPr lang="en-US" sz="2000" spc="-15" dirty="0">
                <a:latin typeface="Calibri"/>
                <a:cs typeface="Calibri"/>
              </a:rPr>
              <a:t> para </a:t>
            </a:r>
            <a:r>
              <a:rPr lang="en-US" sz="2000" spc="-15" dirty="0" err="1">
                <a:latin typeface="Calibri"/>
                <a:cs typeface="Calibri"/>
              </a:rPr>
              <a:t>maximizar</a:t>
            </a:r>
            <a:r>
              <a:rPr lang="en-US" sz="2000" spc="-15" dirty="0">
                <a:latin typeface="Calibri"/>
                <a:cs typeface="Calibri"/>
              </a:rPr>
              <a:t> el </a:t>
            </a:r>
            <a:r>
              <a:rPr lang="en-US" sz="2000" spc="-15" dirty="0" err="1">
                <a:latin typeface="Calibri"/>
                <a:cs typeface="Calibri"/>
              </a:rPr>
              <a:t>aprovechamiento</a:t>
            </a:r>
            <a:r>
              <a:rPr lang="en-US" sz="2000" spc="-15" dirty="0">
                <a:latin typeface="Calibri"/>
                <a:cs typeface="Calibri"/>
              </a:rPr>
              <a:t> del ancho de </a:t>
            </a:r>
            <a:r>
              <a:rPr lang="en-US" sz="2000" spc="-15" dirty="0" err="1">
                <a:latin typeface="Calibri"/>
                <a:cs typeface="Calibri"/>
              </a:rPr>
              <a:t>banda</a:t>
            </a:r>
            <a:r>
              <a:rPr lang="en-US" sz="2000" spc="-15" dirty="0">
                <a:latin typeface="Calibri"/>
                <a:cs typeface="Calibri"/>
              </a:rPr>
              <a:t> </a:t>
            </a:r>
            <a:r>
              <a:rPr lang="en-US" sz="2000" spc="-15" dirty="0" err="1">
                <a:latin typeface="Calibri"/>
                <a:cs typeface="Calibri"/>
              </a:rPr>
              <a:t>en</a:t>
            </a:r>
            <a:r>
              <a:rPr lang="en-US" sz="2000" spc="-15" dirty="0">
                <a:latin typeface="Calibri"/>
                <a:cs typeface="Calibri"/>
              </a:rPr>
              <a:t> la </a:t>
            </a:r>
            <a:r>
              <a:rPr lang="en-US" sz="2000" spc="-15" dirty="0" err="1">
                <a:latin typeface="Calibri"/>
                <a:cs typeface="Calibri"/>
              </a:rPr>
              <a:t>transmisión</a:t>
            </a:r>
            <a:r>
              <a:rPr lang="en-US" sz="2000" spc="-15" dirty="0">
                <a:latin typeface="Calibri"/>
                <a:cs typeface="Calibri"/>
              </a:rPr>
              <a:t> de video o imagen.   </a:t>
            </a:r>
          </a:p>
          <a:p>
            <a:endParaRPr lang="en-US"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92FF100-D22C-44C4-83CA-10AF48F06FA4}"/>
                  </a:ext>
                </a:extLst>
              </p:cNvPr>
              <p:cNvSpPr txBox="1"/>
              <p:nvPr/>
            </p:nvSpPr>
            <p:spPr>
              <a:xfrm>
                <a:off x="6862342" y="3072735"/>
                <a:ext cx="794320" cy="369332"/>
              </a:xfrm>
              <a:prstGeom prst="rect">
                <a:avLst/>
              </a:prstGeom>
              <a:noFill/>
            </p:spPr>
            <p:txBody>
              <a:bodyPr wrap="none" lIns="0" tIns="0" rIns="0" bIns="0" rtlCol="0">
                <a:spAutoFit/>
              </a:bodyPr>
              <a:lstStyle/>
              <a:p>
                <a:r>
                  <a:rPr lang="en-US" dirty="0"/>
                  <a:t>y</a:t>
                </a:r>
                <a14:m>
                  <m:oMath xmlns:m="http://schemas.openxmlformats.org/officeDocument/2006/math">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s-ES" b="0" i="1" smtClean="0">
                            <a:latin typeface="Cambria Math" panose="02040503050406030204" pitchFamily="18" charset="0"/>
                          </a:rPr>
                          <m:t>𝑥</m:t>
                        </m:r>
                      </m:e>
                      <m:sup>
                        <m:r>
                          <a:rPr lang="en-US" i="1">
                            <a:latin typeface="Cambria Math" panose="02040503050406030204" pitchFamily="18" charset="0"/>
                            <a:ea typeface="Cambria Math" panose="02040503050406030204" pitchFamily="18" charset="0"/>
                          </a:rPr>
                          <m:t>𝛾</m:t>
                        </m:r>
                      </m:sup>
                    </m:sSup>
                  </m:oMath>
                </a14:m>
                <a:endParaRPr lang="en-US" dirty="0"/>
              </a:p>
            </p:txBody>
          </p:sp>
        </mc:Choice>
        <mc:Fallback xmlns="">
          <p:sp>
            <p:nvSpPr>
              <p:cNvPr id="3" name="CuadroTexto 2">
                <a:extLst>
                  <a:ext uri="{FF2B5EF4-FFF2-40B4-BE49-F238E27FC236}">
                    <a16:creationId xmlns:a16="http://schemas.microsoft.com/office/drawing/2014/main" id="{B92FF100-D22C-44C4-83CA-10AF48F06FA4}"/>
                  </a:ext>
                </a:extLst>
              </p:cNvPr>
              <p:cNvSpPr txBox="1">
                <a:spLocks noRot="1" noChangeAspect="1" noMove="1" noResize="1" noEditPoints="1" noAdjustHandles="1" noChangeArrowheads="1" noChangeShapeType="1" noTextEdit="1"/>
              </p:cNvSpPr>
              <p:nvPr/>
            </p:nvSpPr>
            <p:spPr>
              <a:xfrm>
                <a:off x="6862342" y="3072735"/>
                <a:ext cx="794320" cy="369332"/>
              </a:xfrm>
              <a:prstGeom prst="rect">
                <a:avLst/>
              </a:prstGeom>
              <a:blipFill>
                <a:blip r:embed="rId3"/>
                <a:stretch>
                  <a:fillRect l="-23846" t="-24590" r="-7692" b="-49180"/>
                </a:stretch>
              </a:blipFill>
            </p:spPr>
            <p:txBody>
              <a:bodyPr/>
              <a:lstStyle/>
              <a:p>
                <a:r>
                  <a:rPr lang="en-US">
                    <a:noFill/>
                  </a:rPr>
                  <a:t> </a:t>
                </a:r>
              </a:p>
            </p:txBody>
          </p:sp>
        </mc:Fallback>
      </mc:AlternateContent>
      <p:sp>
        <p:nvSpPr>
          <p:cNvPr id="5" name="CuadroTexto 4">
            <a:extLst>
              <a:ext uri="{FF2B5EF4-FFF2-40B4-BE49-F238E27FC236}">
                <a16:creationId xmlns:a16="http://schemas.microsoft.com/office/drawing/2014/main" id="{6C4D9637-D1F4-4BFA-99C0-47F084A81B71}"/>
              </a:ext>
            </a:extLst>
          </p:cNvPr>
          <p:cNvSpPr txBox="1"/>
          <p:nvPr/>
        </p:nvSpPr>
        <p:spPr>
          <a:xfrm>
            <a:off x="6732240" y="2708920"/>
            <a:ext cx="1228221" cy="461665"/>
          </a:xfrm>
          <a:prstGeom prst="rect">
            <a:avLst/>
          </a:prstGeom>
          <a:noFill/>
        </p:spPr>
        <p:txBody>
          <a:bodyPr wrap="none" rtlCol="0">
            <a:spAutoFit/>
          </a:bodyPr>
          <a:lstStyle/>
          <a:p>
            <a:r>
              <a:rPr lang="es-ES" dirty="0">
                <a:solidFill>
                  <a:srgbClr val="00B050"/>
                </a:solidFill>
              </a:rPr>
              <a:t>Gamma</a:t>
            </a:r>
            <a:endParaRPr lang="en-US" dirty="0">
              <a:solidFill>
                <a:srgbClr val="00B050"/>
              </a:solidFill>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3F40206-23A7-4E15-BFE8-C356AFB1B321}"/>
                  </a:ext>
                </a:extLst>
              </p:cNvPr>
              <p:cNvSpPr txBox="1"/>
              <p:nvPr/>
            </p:nvSpPr>
            <p:spPr>
              <a:xfrm>
                <a:off x="6917872" y="4166194"/>
                <a:ext cx="1383905" cy="369332"/>
              </a:xfrm>
              <a:prstGeom prst="rect">
                <a:avLst/>
              </a:prstGeom>
              <a:noFill/>
            </p:spPr>
            <p:txBody>
              <a:bodyPr wrap="none" lIns="0" tIns="0" rIns="0" bIns="0" rtlCol="0">
                <a:spAutoFit/>
              </a:bodyPr>
              <a:lstStyle/>
              <a:p>
                <a:r>
                  <a:rPr lang="en-US" dirty="0"/>
                  <a:t>y</a:t>
                </a:r>
                <a14:m>
                  <m:oMath xmlns:m="http://schemas.openxmlformats.org/officeDocument/2006/math">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s-ES" b="0" i="1" smtClean="0">
                            <a:latin typeface="Cambria Math" panose="02040503050406030204" pitchFamily="18" charset="0"/>
                          </a:rPr>
                          <m:t>𝑏𝑒</m:t>
                        </m:r>
                      </m:e>
                      <m:sup>
                        <m:r>
                          <a:rPr lang="es-ES" b="0" i="1" smtClean="0">
                            <a:latin typeface="Cambria Math" panose="02040503050406030204" pitchFamily="18" charset="0"/>
                          </a:rPr>
                          <m:t>𝑎𝑥</m:t>
                        </m:r>
                        <m:r>
                          <a:rPr lang="es-ES" b="0" i="1" smtClean="0">
                            <a:latin typeface="Cambria Math" panose="02040503050406030204" pitchFamily="18" charset="0"/>
                          </a:rPr>
                          <m:t>+1</m:t>
                        </m:r>
                      </m:sup>
                    </m:sSup>
                  </m:oMath>
                </a14:m>
                <a:endParaRPr lang="en-US" dirty="0"/>
              </a:p>
            </p:txBody>
          </p:sp>
        </mc:Choice>
        <mc:Fallback xmlns="">
          <p:sp>
            <p:nvSpPr>
              <p:cNvPr id="7" name="CuadroTexto 6">
                <a:extLst>
                  <a:ext uri="{FF2B5EF4-FFF2-40B4-BE49-F238E27FC236}">
                    <a16:creationId xmlns:a16="http://schemas.microsoft.com/office/drawing/2014/main" id="{A3F40206-23A7-4E15-BFE8-C356AFB1B321}"/>
                  </a:ext>
                </a:extLst>
              </p:cNvPr>
              <p:cNvSpPr txBox="1">
                <a:spLocks noRot="1" noChangeAspect="1" noMove="1" noResize="1" noEditPoints="1" noAdjustHandles="1" noChangeArrowheads="1" noChangeShapeType="1" noTextEdit="1"/>
              </p:cNvSpPr>
              <p:nvPr/>
            </p:nvSpPr>
            <p:spPr>
              <a:xfrm>
                <a:off x="6917872" y="4166194"/>
                <a:ext cx="1383905" cy="369332"/>
              </a:xfrm>
              <a:prstGeom prst="rect">
                <a:avLst/>
              </a:prstGeom>
              <a:blipFill>
                <a:blip r:embed="rId4"/>
                <a:stretch>
                  <a:fillRect l="-13656" t="-24590" r="-3524"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5F9B32E9-5F99-4339-B5E2-61A91874CC88}"/>
                  </a:ext>
                </a:extLst>
              </p:cNvPr>
              <p:cNvSpPr txBox="1"/>
              <p:nvPr/>
            </p:nvSpPr>
            <p:spPr>
              <a:xfrm>
                <a:off x="6917872" y="5363924"/>
                <a:ext cx="1757404" cy="369332"/>
              </a:xfrm>
              <a:prstGeom prst="rect">
                <a:avLst/>
              </a:prstGeom>
              <a:noFill/>
            </p:spPr>
            <p:txBody>
              <a:bodyPr wrap="none" lIns="0" tIns="0" rIns="0" bIns="0" rtlCol="0">
                <a:spAutoFit/>
              </a:bodyPr>
              <a:lstStyle/>
              <a:p>
                <a:r>
                  <a:rPr lang="en-US" dirty="0"/>
                  <a:t>y</a:t>
                </a:r>
                <a14:m>
                  <m:oMath xmlns:m="http://schemas.openxmlformats.org/officeDocument/2006/math">
                    <m:r>
                      <a:rPr lang="en-US" i="1" smtClean="0">
                        <a:latin typeface="Cambria Math" panose="02040503050406030204" pitchFamily="18" charset="0"/>
                      </a:rPr>
                      <m:t>=</m:t>
                    </m:r>
                  </m:oMath>
                </a14:m>
                <a:r>
                  <a:rPr lang="en-US" dirty="0"/>
                  <a:t>b Ln(ax+1)</a:t>
                </a:r>
              </a:p>
            </p:txBody>
          </p:sp>
        </mc:Choice>
        <mc:Fallback xmlns="">
          <p:sp>
            <p:nvSpPr>
              <p:cNvPr id="8" name="CuadroTexto 7">
                <a:extLst>
                  <a:ext uri="{FF2B5EF4-FFF2-40B4-BE49-F238E27FC236}">
                    <a16:creationId xmlns:a16="http://schemas.microsoft.com/office/drawing/2014/main" id="{5F9B32E9-5F99-4339-B5E2-61A91874CC88}"/>
                  </a:ext>
                </a:extLst>
              </p:cNvPr>
              <p:cNvSpPr txBox="1">
                <a:spLocks noRot="1" noChangeAspect="1" noMove="1" noResize="1" noEditPoints="1" noAdjustHandles="1" noChangeArrowheads="1" noChangeShapeType="1" noTextEdit="1"/>
              </p:cNvSpPr>
              <p:nvPr/>
            </p:nvSpPr>
            <p:spPr>
              <a:xfrm>
                <a:off x="6917872" y="5363924"/>
                <a:ext cx="1757404" cy="369332"/>
              </a:xfrm>
              <a:prstGeom prst="rect">
                <a:avLst/>
              </a:prstGeom>
              <a:blipFill>
                <a:blip r:embed="rId5"/>
                <a:stretch>
                  <a:fillRect l="-10764" t="-26667" r="-9375" b="-50000"/>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60DA9030-A71D-4E20-801E-502BF0D6C95B}"/>
              </a:ext>
            </a:extLst>
          </p:cNvPr>
          <p:cNvSpPr txBox="1"/>
          <p:nvPr/>
        </p:nvSpPr>
        <p:spPr>
          <a:xfrm>
            <a:off x="6828696" y="3731840"/>
            <a:ext cx="1815112" cy="461665"/>
          </a:xfrm>
          <a:prstGeom prst="rect">
            <a:avLst/>
          </a:prstGeom>
          <a:noFill/>
        </p:spPr>
        <p:txBody>
          <a:bodyPr wrap="none" rtlCol="0">
            <a:spAutoFit/>
          </a:bodyPr>
          <a:lstStyle/>
          <a:p>
            <a:r>
              <a:rPr lang="es-ES" dirty="0">
                <a:solidFill>
                  <a:srgbClr val="00B050"/>
                </a:solidFill>
              </a:rPr>
              <a:t>Exponencial</a:t>
            </a:r>
            <a:endParaRPr lang="en-US" dirty="0">
              <a:solidFill>
                <a:srgbClr val="00B050"/>
              </a:solidFill>
            </a:endParaRPr>
          </a:p>
        </p:txBody>
      </p:sp>
      <p:sp>
        <p:nvSpPr>
          <p:cNvPr id="10" name="CuadroTexto 9">
            <a:extLst>
              <a:ext uri="{FF2B5EF4-FFF2-40B4-BE49-F238E27FC236}">
                <a16:creationId xmlns:a16="http://schemas.microsoft.com/office/drawing/2014/main" id="{62B3AC8D-A79E-41A5-9AFF-2532715EC725}"/>
              </a:ext>
            </a:extLst>
          </p:cNvPr>
          <p:cNvSpPr txBox="1"/>
          <p:nvPr/>
        </p:nvSpPr>
        <p:spPr>
          <a:xfrm>
            <a:off x="6792835" y="4934769"/>
            <a:ext cx="1874809" cy="461665"/>
          </a:xfrm>
          <a:prstGeom prst="rect">
            <a:avLst/>
          </a:prstGeom>
          <a:noFill/>
        </p:spPr>
        <p:txBody>
          <a:bodyPr wrap="none" rtlCol="0">
            <a:spAutoFit/>
          </a:bodyPr>
          <a:lstStyle/>
          <a:p>
            <a:r>
              <a:rPr lang="es-ES" dirty="0" err="1">
                <a:solidFill>
                  <a:srgbClr val="00B050"/>
                </a:solidFill>
              </a:rPr>
              <a:t>Logarítimica</a:t>
            </a:r>
            <a:endParaRPr lang="en-US" dirty="0">
              <a:solidFill>
                <a:srgbClr val="00B050"/>
              </a:solidFill>
            </a:endParaRPr>
          </a:p>
        </p:txBody>
      </p:sp>
      <p:pic>
        <p:nvPicPr>
          <p:cNvPr id="11" name="Imagen 10" descr="Imagen que contiene agua, barco, exterior, cuerpo&#10;&#10;Descripción generada con confianza muy alta">
            <a:extLst>
              <a:ext uri="{FF2B5EF4-FFF2-40B4-BE49-F238E27FC236}">
                <a16:creationId xmlns:a16="http://schemas.microsoft.com/office/drawing/2014/main" id="{9DD849E9-4173-43DC-97DD-5152AB17F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1819" y="1718736"/>
            <a:ext cx="1027853" cy="5139263"/>
          </a:xfrm>
          <a:prstGeom prst="rect">
            <a:avLst/>
          </a:prstGeom>
        </p:spPr>
      </p:pic>
    </p:spTree>
    <p:extLst>
      <p:ext uri="{BB962C8B-B14F-4D97-AF65-F5344CB8AC3E}">
        <p14:creationId xmlns:p14="http://schemas.microsoft.com/office/powerpoint/2010/main" val="16300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827D1-74CB-4F65-A44E-23384F5EFDAC}"/>
              </a:ext>
            </a:extLst>
          </p:cNvPr>
          <p:cNvSpPr>
            <a:spLocks noGrp="1"/>
          </p:cNvSpPr>
          <p:nvPr>
            <p:ph type="ctrTitle"/>
          </p:nvPr>
        </p:nvSpPr>
        <p:spPr>
          <a:xfrm>
            <a:off x="323528" y="-20368"/>
            <a:ext cx="8640960" cy="576064"/>
          </a:xfrm>
        </p:spPr>
        <p:txBody>
          <a:bodyPr/>
          <a:lstStyle/>
          <a:p>
            <a:r>
              <a:rPr lang="es-ES" sz="2800" i="1" dirty="0" err="1">
                <a:solidFill>
                  <a:srgbClr val="00B050"/>
                </a:solidFill>
                <a:latin typeface="Bahnschrift SemiBold" panose="020B0502040204020203" pitchFamily="34" charset="0"/>
                <a:cs typeface="David" panose="020B0604020202020204" pitchFamily="34" charset="-79"/>
              </a:rPr>
              <a:t>Equalización</a:t>
            </a:r>
            <a:r>
              <a:rPr lang="es-ES" sz="2800" i="1" dirty="0">
                <a:solidFill>
                  <a:srgbClr val="00B050"/>
                </a:solidFill>
                <a:latin typeface="Bahnschrift SemiBold" panose="020B0502040204020203" pitchFamily="34" charset="0"/>
                <a:cs typeface="David" panose="020B0604020202020204" pitchFamily="34" charset="-79"/>
              </a:rPr>
              <a:t> del histograma.(</a:t>
            </a:r>
            <a:r>
              <a:rPr lang="es-ES" sz="2800" i="1" dirty="0" err="1">
                <a:solidFill>
                  <a:srgbClr val="00B050"/>
                </a:solidFill>
                <a:latin typeface="Bahnschrift SemiBold" panose="020B0502040204020203" pitchFamily="34" charset="0"/>
                <a:cs typeface="David" panose="020B0604020202020204" pitchFamily="34" charset="-79"/>
              </a:rPr>
              <a:t>Histogram</a:t>
            </a:r>
            <a:r>
              <a:rPr lang="es-ES" sz="2800" i="1" dirty="0">
                <a:solidFill>
                  <a:srgbClr val="00B050"/>
                </a:solidFill>
                <a:latin typeface="Bahnschrift SemiBold" panose="020B0502040204020203" pitchFamily="34" charset="0"/>
                <a:cs typeface="David" panose="020B0604020202020204" pitchFamily="34" charset="-79"/>
              </a:rPr>
              <a:t> </a:t>
            </a:r>
            <a:r>
              <a:rPr lang="es-ES" sz="2800" i="1" dirty="0" err="1">
                <a:solidFill>
                  <a:srgbClr val="00B050"/>
                </a:solidFill>
                <a:latin typeface="Bahnschrift SemiBold" panose="020B0502040204020203" pitchFamily="34" charset="0"/>
                <a:cs typeface="David" panose="020B0604020202020204" pitchFamily="34" charset="-79"/>
              </a:rPr>
              <a:t>equalization</a:t>
            </a:r>
            <a:r>
              <a:rPr lang="es-ES" sz="2800" i="1" dirty="0">
                <a:solidFill>
                  <a:srgbClr val="00B050"/>
                </a:solidFill>
                <a:latin typeface="Bahnschrift SemiBold" panose="020B0502040204020203" pitchFamily="34" charset="0"/>
                <a:cs typeface="David" panose="020B0604020202020204" pitchFamily="34" charset="-79"/>
              </a:rPr>
              <a:t>)</a:t>
            </a:r>
            <a:endParaRPr lang="en-US" sz="2800" i="1" dirty="0">
              <a:solidFill>
                <a:srgbClr val="00B050"/>
              </a:solidFill>
              <a:latin typeface="Bahnschrift SemiBold" panose="020B0502040204020203" pitchFamily="34" charset="0"/>
              <a:cs typeface="David" panose="020B0604020202020204" pitchFamily="34" charset="-79"/>
            </a:endParaRPr>
          </a:p>
        </p:txBody>
      </p:sp>
      <p:sp>
        <p:nvSpPr>
          <p:cNvPr id="3" name="Subtítulo 2">
            <a:extLst>
              <a:ext uri="{FF2B5EF4-FFF2-40B4-BE49-F238E27FC236}">
                <a16:creationId xmlns:a16="http://schemas.microsoft.com/office/drawing/2014/main" id="{F882A5D1-7F4F-4C61-A9E1-77C7C6C59184}"/>
              </a:ext>
            </a:extLst>
          </p:cNvPr>
          <p:cNvSpPr>
            <a:spLocks noGrp="1"/>
          </p:cNvSpPr>
          <p:nvPr>
            <p:ph type="subTitle" idx="4"/>
          </p:nvPr>
        </p:nvSpPr>
        <p:spPr>
          <a:xfrm>
            <a:off x="879350" y="620688"/>
            <a:ext cx="8229153" cy="1714500"/>
          </a:xfrm>
        </p:spPr>
        <p:txBody>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Un histograma </a:t>
            </a:r>
            <a:r>
              <a:rPr lang="es-ES" sz="2000" spc="-15" dirty="0" err="1">
                <a:latin typeface="Calibri"/>
                <a:cs typeface="Calibri"/>
              </a:rPr>
              <a:t>equalizado</a:t>
            </a:r>
            <a:r>
              <a:rPr lang="es-ES" sz="2000" spc="-15" dirty="0">
                <a:latin typeface="Calibri"/>
                <a:cs typeface="Calibri"/>
              </a:rPr>
              <a:t> es el histograma de la distribución uniforme</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Cada Nivel Digital (ND) aparece en la imagen el mismo número de veces.</a:t>
            </a:r>
          </a:p>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Esto en la práctica nunca se consigue pero se pueden buscar transformaciones que aproximen ese resultado.</a:t>
            </a:r>
          </a:p>
          <a:p>
            <a:endParaRPr lang="en-US" dirty="0"/>
          </a:p>
        </p:txBody>
      </p:sp>
      <p:pic>
        <p:nvPicPr>
          <p:cNvPr id="2050" name="Picture 2" descr="Image result for histogram equalization">
            <a:extLst>
              <a:ext uri="{FF2B5EF4-FFF2-40B4-BE49-F238E27FC236}">
                <a16:creationId xmlns:a16="http://schemas.microsoft.com/office/drawing/2014/main" id="{95CD6F33-4D24-41B5-9BE7-23D8591B7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7" y="2657475"/>
            <a:ext cx="53816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71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CB9DE-43D0-4DA0-937D-2E6933E1CD4A}"/>
              </a:ext>
            </a:extLst>
          </p:cNvPr>
          <p:cNvSpPr>
            <a:spLocks noGrp="1"/>
          </p:cNvSpPr>
          <p:nvPr>
            <p:ph type="ctrTitle"/>
          </p:nvPr>
        </p:nvSpPr>
        <p:spPr>
          <a:xfrm>
            <a:off x="785437" y="332656"/>
            <a:ext cx="7772400" cy="406228"/>
          </a:xfrm>
        </p:spPr>
        <p:txBody>
          <a:bodyPr/>
          <a:lstStyle/>
          <a:p>
            <a:r>
              <a:rPr lang="es-ES" sz="3200" i="1" dirty="0" err="1">
                <a:solidFill>
                  <a:srgbClr val="00B050"/>
                </a:solidFill>
                <a:latin typeface="Bahnschrift SemiBold" panose="020B0502040204020203" pitchFamily="34" charset="0"/>
                <a:cs typeface="David" panose="020B0604020202020204" pitchFamily="34" charset="-79"/>
              </a:rPr>
              <a:t>Equalización</a:t>
            </a:r>
            <a:r>
              <a:rPr lang="es-ES" sz="3200" i="1" dirty="0">
                <a:solidFill>
                  <a:srgbClr val="00B050"/>
                </a:solidFill>
                <a:latin typeface="Bahnschrift SemiBold" panose="020B0502040204020203" pitchFamily="34" charset="0"/>
                <a:cs typeface="David" panose="020B0604020202020204" pitchFamily="34" charset="-79"/>
              </a:rPr>
              <a:t> del histograma (II)</a:t>
            </a:r>
            <a:endParaRPr lang="en-US" sz="3200" i="1" dirty="0">
              <a:solidFill>
                <a:srgbClr val="00B050"/>
              </a:solidFill>
              <a:latin typeface="Bahnschrift SemiBold" panose="020B0502040204020203" pitchFamily="34" charset="0"/>
              <a:cs typeface="David" panose="020B0604020202020204" pitchFamily="34" charset="-79"/>
            </a:endParaRPr>
          </a:p>
        </p:txBody>
      </p:sp>
      <mc:AlternateContent xmlns:mc="http://schemas.openxmlformats.org/markup-compatibility/2006" xmlns:a14="http://schemas.microsoft.com/office/drawing/2010/main">
        <mc:Choice Requires="a14">
          <p:sp>
            <p:nvSpPr>
              <p:cNvPr id="3" name="Subtítulo 2">
                <a:extLst>
                  <a:ext uri="{FF2B5EF4-FFF2-40B4-BE49-F238E27FC236}">
                    <a16:creationId xmlns:a16="http://schemas.microsoft.com/office/drawing/2014/main" id="{B1F1979D-512F-4DBD-BD69-380BD636A1A4}"/>
                  </a:ext>
                </a:extLst>
              </p:cNvPr>
              <p:cNvSpPr>
                <a:spLocks noGrp="1"/>
              </p:cNvSpPr>
              <p:nvPr>
                <p:ph type="subTitle" idx="4"/>
              </p:nvPr>
            </p:nvSpPr>
            <p:spPr>
              <a:xfrm>
                <a:off x="753344" y="4005064"/>
                <a:ext cx="7920880" cy="1714500"/>
              </a:xfrm>
            </p:spPr>
            <p:txBody>
              <a:bodyPr/>
              <a:lstStyle/>
              <a:p>
                <a:pPr marL="355600" marR="580390" indent="-343535" defTabSz="1218987">
                  <a:lnSpc>
                    <a:spcPct val="100000"/>
                  </a:lnSpc>
                  <a:buClr>
                    <a:srgbClr val="CCCCFF"/>
                  </a:buClr>
                  <a:buFont typeface="Arial"/>
                  <a:buChar char="•"/>
                  <a:tabLst>
                    <a:tab pos="355600" algn="l"/>
                  </a:tabLst>
                </a:pPr>
                <a:r>
                  <a:rPr lang="es-ES" sz="2000" spc="-15" dirty="0">
                    <a:latin typeface="Calibri"/>
                    <a:cs typeface="Calibri"/>
                  </a:rPr>
                  <a:t>Se puede conseguir con una función de transferencia (LUT)  y = f(x) como esta: </a:t>
                </a:r>
              </a:p>
              <a:p>
                <a:pPr marL="355600" marR="580390" lvl="2" indent="-343535" defTabSz="1218987">
                  <a:lnSpc>
                    <a:spcPct val="100000"/>
                  </a:lnSpc>
                  <a:spcBef>
                    <a:spcPts val="1350"/>
                  </a:spcBef>
                  <a:buClr>
                    <a:srgbClr val="CCCCFF"/>
                  </a:buClr>
                  <a:buFont typeface="Arial"/>
                  <a:buChar char="•"/>
                  <a:tabLst>
                    <a:tab pos="355600" algn="l"/>
                  </a:tabLst>
                </a:pPr>
                <a14:m>
                  <m:oMath xmlns:m="http://schemas.openxmlformats.org/officeDocument/2006/math">
                    <m:r>
                      <a:rPr lang="es-ES" sz="2000" spc="-15">
                        <a:latin typeface="Cambria Math" panose="02040503050406030204" pitchFamily="18" charset="0"/>
                      </a:rPr>
                      <m:t>𝑦</m:t>
                    </m:r>
                    <m:r>
                      <a:rPr lang="es-ES" sz="2000" spc="-15">
                        <a:latin typeface="Cambria Math" panose="02040503050406030204" pitchFamily="18" charset="0"/>
                      </a:rPr>
                      <m:t>(</m:t>
                    </m:r>
                    <m:r>
                      <a:rPr lang="es-ES" sz="2000" spc="-15">
                        <a:latin typeface="Cambria Math" panose="02040503050406030204" pitchFamily="18" charset="0"/>
                      </a:rPr>
                      <m:t>𝑥</m:t>
                    </m:r>
                    <m:r>
                      <a:rPr lang="es-ES" sz="2000" spc="-15">
                        <a:latin typeface="Cambria Math" panose="02040503050406030204" pitchFamily="18" charset="0"/>
                      </a:rPr>
                      <m:t>)=</m:t>
                    </m:r>
                    <m:f>
                      <m:fPr>
                        <m:ctrlPr>
                          <a:rPr lang="es-ES" sz="2000" i="1" spc="-15">
                            <a:latin typeface="Cambria Math" panose="02040503050406030204" pitchFamily="18" charset="0"/>
                          </a:rPr>
                        </m:ctrlPr>
                      </m:fPr>
                      <m:num>
                        <m:r>
                          <a:rPr lang="es-ES" sz="2000" spc="-15">
                            <a:latin typeface="Cambria Math" panose="02040503050406030204" pitchFamily="18" charset="0"/>
                          </a:rPr>
                          <m:t>𝐿</m:t>
                        </m:r>
                      </m:num>
                      <m:den>
                        <m:r>
                          <a:rPr lang="es-ES" sz="2000" spc="-15">
                            <a:latin typeface="Cambria Math" panose="02040503050406030204" pitchFamily="18" charset="0"/>
                          </a:rPr>
                          <m:t>𝑁</m:t>
                        </m:r>
                      </m:den>
                    </m:f>
                    <m:r>
                      <a:rPr lang="es-ES" sz="2000" spc="-15">
                        <a:latin typeface="Cambria Math" panose="02040503050406030204" pitchFamily="18" charset="0"/>
                      </a:rPr>
                      <m:t>∙</m:t>
                    </m:r>
                    <m:sSub>
                      <m:sSubPr>
                        <m:ctrlPr>
                          <a:rPr lang="es-ES" sz="2000" i="1" spc="-15">
                            <a:latin typeface="Cambria Math" panose="02040503050406030204" pitchFamily="18" charset="0"/>
                          </a:rPr>
                        </m:ctrlPr>
                      </m:sSubPr>
                      <m:e>
                        <m:r>
                          <a:rPr lang="es-ES" sz="2000" spc="-15">
                            <a:latin typeface="Cambria Math" panose="02040503050406030204" pitchFamily="18" charset="0"/>
                          </a:rPr>
                          <m:t>𝐻</m:t>
                        </m:r>
                      </m:e>
                      <m:sub>
                        <m:r>
                          <a:rPr lang="es-ES" sz="2000" spc="-15">
                            <a:latin typeface="Cambria Math" panose="02040503050406030204" pitchFamily="18" charset="0"/>
                          </a:rPr>
                          <m:t>𝑖</m:t>
                        </m:r>
                      </m:sub>
                    </m:sSub>
                    <m:r>
                      <a:rPr lang="es-ES" sz="2000" spc="-15">
                        <a:latin typeface="Cambria Math" panose="02040503050406030204" pitchFamily="18" charset="0"/>
                      </a:rPr>
                      <m:t>(</m:t>
                    </m:r>
                    <m:r>
                      <a:rPr lang="es-ES" sz="2000" spc="-15">
                        <a:latin typeface="Cambria Math" panose="02040503050406030204" pitchFamily="18" charset="0"/>
                      </a:rPr>
                      <m:t>𝑥</m:t>
                    </m:r>
                    <m:r>
                      <a:rPr lang="es-ES" sz="2000" spc="-15">
                        <a:latin typeface="Cambria Math" panose="02040503050406030204" pitchFamily="18" charset="0"/>
                      </a:rPr>
                      <m:t>)</m:t>
                    </m:r>
                  </m:oMath>
                </a14:m>
                <a:r>
                  <a:rPr lang="en-US" sz="2000" spc="-15" dirty="0">
                    <a:latin typeface="Calibri"/>
                    <a:cs typeface="Calibri"/>
                  </a:rPr>
                  <a:t> </a:t>
                </a:r>
                <a:r>
                  <a:rPr lang="en-US" sz="2000" spc="-15" dirty="0" err="1">
                    <a:latin typeface="Calibri"/>
                    <a:cs typeface="Calibri"/>
                  </a:rPr>
                  <a:t>donde</a:t>
                </a:r>
                <a:r>
                  <a:rPr lang="en-US" sz="2000" spc="-15" dirty="0">
                    <a:latin typeface="Calibri"/>
                    <a:cs typeface="Calibri"/>
                  </a:rPr>
                  <a:t>  </a:t>
                </a:r>
                <a14:m>
                  <m:oMath xmlns:m="http://schemas.openxmlformats.org/officeDocument/2006/math">
                    <m:r>
                      <a:rPr lang="en-US" sz="2000" spc="-15" dirty="0">
                        <a:latin typeface="Cambria Math" panose="02040503050406030204" pitchFamily="18" charset="0"/>
                      </a:rPr>
                      <m:t> </m:t>
                    </m:r>
                    <m:sSub>
                      <m:sSubPr>
                        <m:ctrlPr>
                          <a:rPr lang="en-US" sz="2000" i="1" spc="-15" dirty="0">
                            <a:latin typeface="Cambria Math" panose="02040503050406030204" pitchFamily="18" charset="0"/>
                          </a:rPr>
                        </m:ctrlPr>
                      </m:sSubPr>
                      <m:e>
                        <m:r>
                          <a:rPr lang="es-ES" sz="2000" spc="-15" dirty="0">
                            <a:latin typeface="Cambria Math" panose="02040503050406030204" pitchFamily="18" charset="0"/>
                          </a:rPr>
                          <m:t>𝐻</m:t>
                        </m:r>
                      </m:e>
                      <m:sub>
                        <m:r>
                          <a:rPr lang="es-ES" sz="2000" spc="-15" dirty="0">
                            <a:latin typeface="Cambria Math" panose="02040503050406030204" pitchFamily="18" charset="0"/>
                          </a:rPr>
                          <m:t>𝑖</m:t>
                        </m:r>
                      </m:sub>
                    </m:sSub>
                    <m:d>
                      <m:dPr>
                        <m:ctrlPr>
                          <a:rPr lang="es-ES" sz="2000" i="1" spc="-15" dirty="0">
                            <a:latin typeface="Cambria Math" panose="02040503050406030204" pitchFamily="18" charset="0"/>
                          </a:rPr>
                        </m:ctrlPr>
                      </m:dPr>
                      <m:e>
                        <m:r>
                          <a:rPr lang="es-ES" sz="2000" spc="-15" dirty="0">
                            <a:latin typeface="Cambria Math" panose="02040503050406030204" pitchFamily="18" charset="0"/>
                          </a:rPr>
                          <m:t>𝑥</m:t>
                        </m:r>
                      </m:e>
                    </m:d>
                    <m:r>
                      <a:rPr lang="es-ES" sz="2000" spc="-15" dirty="0">
                        <a:latin typeface="Cambria Math" panose="02040503050406030204" pitchFamily="18" charset="0"/>
                      </a:rPr>
                      <m:t>=</m:t>
                    </m:r>
                    <m:nary>
                      <m:naryPr>
                        <m:chr m:val="∑"/>
                        <m:ctrlPr>
                          <a:rPr lang="es-ES" sz="2000" i="1" spc="-15" dirty="0">
                            <a:latin typeface="Cambria Math" panose="02040503050406030204" pitchFamily="18" charset="0"/>
                          </a:rPr>
                        </m:ctrlPr>
                      </m:naryPr>
                      <m:sub>
                        <m:r>
                          <m:rPr>
                            <m:brk m:alnAt="23"/>
                          </m:rPr>
                          <a:rPr lang="es-ES" sz="2000" spc="-15" dirty="0">
                            <a:latin typeface="Cambria Math" panose="02040503050406030204" pitchFamily="18" charset="0"/>
                          </a:rPr>
                          <m:t>𝑘</m:t>
                        </m:r>
                        <m:r>
                          <a:rPr lang="es-ES" sz="2000" spc="-15" dirty="0">
                            <a:latin typeface="Cambria Math" panose="02040503050406030204" pitchFamily="18" charset="0"/>
                          </a:rPr>
                          <m:t>=0</m:t>
                        </m:r>
                      </m:sub>
                      <m:sup>
                        <m:r>
                          <a:rPr lang="es-ES" sz="2000" spc="-15" dirty="0">
                            <a:latin typeface="Cambria Math" panose="02040503050406030204" pitchFamily="18" charset="0"/>
                          </a:rPr>
                          <m:t>𝑥</m:t>
                        </m:r>
                      </m:sup>
                      <m:e>
                        <m:sSub>
                          <m:sSubPr>
                            <m:ctrlPr>
                              <a:rPr lang="es-ES" sz="2000" i="1" spc="-15" dirty="0">
                                <a:latin typeface="Cambria Math" panose="02040503050406030204" pitchFamily="18" charset="0"/>
                              </a:rPr>
                            </m:ctrlPr>
                          </m:sSubPr>
                          <m:e>
                            <m:r>
                              <a:rPr lang="es-ES" sz="2000" spc="-15" dirty="0">
                                <a:latin typeface="Cambria Math" panose="02040503050406030204" pitchFamily="18" charset="0"/>
                              </a:rPr>
                              <m:t>h</m:t>
                            </m:r>
                          </m:e>
                          <m:sub>
                            <m:r>
                              <a:rPr lang="es-ES" sz="2000" spc="-15" dirty="0">
                                <a:latin typeface="Cambria Math" panose="02040503050406030204" pitchFamily="18" charset="0"/>
                              </a:rPr>
                              <m:t>𝑖</m:t>
                            </m:r>
                          </m:sub>
                        </m:sSub>
                        <m:r>
                          <a:rPr lang="es-ES" sz="2000" spc="-15" dirty="0">
                            <a:latin typeface="Cambria Math" panose="02040503050406030204" pitchFamily="18" charset="0"/>
                          </a:rPr>
                          <m:t>(</m:t>
                        </m:r>
                        <m:r>
                          <a:rPr lang="es-ES" sz="2000" spc="-15" dirty="0">
                            <a:latin typeface="Cambria Math" panose="02040503050406030204" pitchFamily="18" charset="0"/>
                          </a:rPr>
                          <m:t>𝑘</m:t>
                        </m:r>
                        <m:r>
                          <a:rPr lang="es-ES" sz="2000" spc="-15" dirty="0">
                            <a:latin typeface="Cambria Math" panose="02040503050406030204" pitchFamily="18" charset="0"/>
                          </a:rPr>
                          <m:t>)</m:t>
                        </m:r>
                      </m:e>
                    </m:nary>
                  </m:oMath>
                </a14:m>
                <a:r>
                  <a:rPr lang="en-US" sz="2000" spc="-15" dirty="0">
                    <a:latin typeface="Calibri"/>
                    <a:cs typeface="Calibri"/>
                  </a:rPr>
                  <a:t> siendo hi las </a:t>
                </a:r>
                <a:r>
                  <a:rPr lang="en-US" sz="2000" spc="-15" dirty="0" err="1">
                    <a:latin typeface="Calibri"/>
                    <a:cs typeface="Calibri"/>
                  </a:rPr>
                  <a:t>frecuencias</a:t>
                </a:r>
                <a:r>
                  <a:rPr lang="en-US" sz="2000" spc="-15" dirty="0">
                    <a:latin typeface="Calibri"/>
                    <a:cs typeface="Calibri"/>
                  </a:rPr>
                  <a:t> de la imagen de entrada. L es el </a:t>
                </a:r>
                <a:r>
                  <a:rPr lang="en-US" sz="2000" spc="-15" dirty="0" err="1">
                    <a:latin typeface="Calibri"/>
                    <a:cs typeface="Calibri"/>
                  </a:rPr>
                  <a:t>rango</a:t>
                </a:r>
                <a:r>
                  <a:rPr lang="en-US" sz="2000" spc="-15" dirty="0">
                    <a:latin typeface="Calibri"/>
                    <a:cs typeface="Calibri"/>
                  </a:rPr>
                  <a:t> </a:t>
                </a:r>
                <a:r>
                  <a:rPr lang="en-US" sz="2000" spc="-15" dirty="0" err="1">
                    <a:latin typeface="Calibri"/>
                    <a:cs typeface="Calibri"/>
                  </a:rPr>
                  <a:t>dinámico</a:t>
                </a:r>
                <a:r>
                  <a:rPr lang="en-US" sz="2000" spc="-15" dirty="0">
                    <a:latin typeface="Calibri"/>
                    <a:cs typeface="Calibri"/>
                  </a:rPr>
                  <a:t> de </a:t>
                </a:r>
                <a:r>
                  <a:rPr lang="en-US" sz="2000" spc="-15" dirty="0" err="1">
                    <a:latin typeface="Calibri"/>
                    <a:cs typeface="Calibri"/>
                  </a:rPr>
                  <a:t>deseado</a:t>
                </a:r>
                <a:r>
                  <a:rPr lang="en-US" sz="2000" spc="-15" dirty="0">
                    <a:latin typeface="Calibri"/>
                    <a:cs typeface="Calibri"/>
                  </a:rPr>
                  <a:t> </a:t>
                </a:r>
                <a:r>
                  <a:rPr lang="en-US" sz="2000" spc="-15" dirty="0" err="1">
                    <a:latin typeface="Calibri"/>
                    <a:cs typeface="Calibri"/>
                  </a:rPr>
                  <a:t>en</a:t>
                </a:r>
                <a:r>
                  <a:rPr lang="en-US" sz="2000" spc="-15" dirty="0">
                    <a:latin typeface="Calibri"/>
                    <a:cs typeface="Calibri"/>
                  </a:rPr>
                  <a:t> la </a:t>
                </a:r>
                <a:r>
                  <a:rPr lang="en-US" sz="2000" spc="-15" dirty="0" err="1">
                    <a:latin typeface="Calibri"/>
                    <a:cs typeface="Calibri"/>
                  </a:rPr>
                  <a:t>nueva</a:t>
                </a:r>
                <a:r>
                  <a:rPr lang="en-US" sz="2000" spc="-15" dirty="0">
                    <a:latin typeface="Calibri"/>
                    <a:cs typeface="Calibri"/>
                  </a:rPr>
                  <a:t> imagen (</a:t>
                </a:r>
                <a:r>
                  <a:rPr lang="en-US" sz="2000" spc="-15" dirty="0" err="1">
                    <a:latin typeface="Calibri"/>
                    <a:cs typeface="Calibri"/>
                  </a:rPr>
                  <a:t>número</a:t>
                </a:r>
                <a:r>
                  <a:rPr lang="en-US" sz="2000" spc="-15" dirty="0">
                    <a:latin typeface="Calibri"/>
                    <a:cs typeface="Calibri"/>
                  </a:rPr>
                  <a:t> de </a:t>
                </a:r>
                <a:r>
                  <a:rPr lang="en-US" sz="2000" spc="-15" dirty="0" err="1">
                    <a:latin typeface="Calibri"/>
                    <a:cs typeface="Calibri"/>
                  </a:rPr>
                  <a:t>niveles</a:t>
                </a:r>
                <a:r>
                  <a:rPr lang="en-US" sz="2000" spc="-15" dirty="0">
                    <a:latin typeface="Calibri"/>
                    <a:cs typeface="Calibri"/>
                  </a:rPr>
                  <a:t> </a:t>
                </a:r>
                <a:r>
                  <a:rPr lang="en-US" sz="2000" spc="-15" dirty="0" err="1">
                    <a:latin typeface="Calibri"/>
                    <a:cs typeface="Calibri"/>
                  </a:rPr>
                  <a:t>digitales</a:t>
                </a:r>
                <a:r>
                  <a:rPr lang="en-US" sz="2000" spc="-15" dirty="0">
                    <a:latin typeface="Calibri"/>
                    <a:cs typeface="Calibri"/>
                  </a:rPr>
                  <a:t>). </a:t>
                </a:r>
              </a:p>
            </p:txBody>
          </p:sp>
        </mc:Choice>
        <mc:Fallback xmlns="">
          <p:sp>
            <p:nvSpPr>
              <p:cNvPr id="3" name="Subtítulo 2">
                <a:extLst>
                  <a:ext uri="{FF2B5EF4-FFF2-40B4-BE49-F238E27FC236}">
                    <a16:creationId xmlns:a16="http://schemas.microsoft.com/office/drawing/2014/main" id="{B1F1979D-512F-4DBD-BD69-380BD636A1A4}"/>
                  </a:ext>
                </a:extLst>
              </p:cNvPr>
              <p:cNvSpPr>
                <a:spLocks noGrp="1" noRot="1" noChangeAspect="1" noMove="1" noResize="1" noEditPoints="1" noAdjustHandles="1" noChangeArrowheads="1" noChangeShapeType="1" noTextEdit="1"/>
              </p:cNvSpPr>
              <p:nvPr>
                <p:ph type="subTitle" idx="4"/>
              </p:nvPr>
            </p:nvSpPr>
            <p:spPr>
              <a:xfrm>
                <a:off x="753344" y="4005064"/>
                <a:ext cx="7920880" cy="1714500"/>
              </a:xfrm>
              <a:blipFill>
                <a:blip r:embed="rId2"/>
                <a:stretch>
                  <a:fillRect l="-1694" t="-4626" b="-15658"/>
                </a:stretch>
              </a:blipFill>
            </p:spPr>
            <p:txBody>
              <a:bodyPr/>
              <a:lstStyle/>
              <a:p>
                <a:r>
                  <a:rPr lang="en-US">
                    <a:noFill/>
                  </a:rPr>
                  <a:t> </a:t>
                </a:r>
              </a:p>
            </p:txBody>
          </p:sp>
        </mc:Fallback>
      </mc:AlternateContent>
      <p:pic>
        <p:nvPicPr>
          <p:cNvPr id="3074" name="Picture 2" descr="histeq_numpy1.jpg">
            <a:extLst>
              <a:ext uri="{FF2B5EF4-FFF2-40B4-BE49-F238E27FC236}">
                <a16:creationId xmlns:a16="http://schemas.microsoft.com/office/drawing/2014/main" id="{5D4CAEFF-D28C-48F7-BCDF-8AC5EC28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47884"/>
            <a:ext cx="428625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steq_numpy2.jpg">
            <a:extLst>
              <a:ext uri="{FF2B5EF4-FFF2-40B4-BE49-F238E27FC236}">
                <a16:creationId xmlns:a16="http://schemas.microsoft.com/office/drawing/2014/main" id="{A551322F-1A3C-48D5-BE3A-4A0924A5C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802" y="1317097"/>
            <a:ext cx="428625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03822"/>
      </p:ext>
    </p:extLst>
  </p:cSld>
  <p:clrMapOvr>
    <a:masterClrMapping/>
  </p:clrMapOvr>
</p:sld>
</file>

<file path=ppt/theme/theme1.xml><?xml version="1.0" encoding="utf-8"?>
<a:theme xmlns:a="http://schemas.openxmlformats.org/drawingml/2006/main" name="Cocina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_14352745_TF02787942.potx" id="{A91EF631-4122-4EBA-8019-60FC57DF5C6B}" vid="{1917DBFF-73CC-407A-A7A2-17BBCF700EC6}"/>
    </a:ext>
  </a:extLst>
</a:theme>
</file>

<file path=ppt/theme/theme2.xml><?xml version="1.0" encoding="utf-8"?>
<a:theme xmlns:a="http://schemas.openxmlformats.org/drawingml/2006/main" name="Tema d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2006/documentManagement/types"/>
    <ds:schemaRef ds:uri="http://schemas.openxmlformats.org/package/2006/metadata/core-properties"/>
    <ds:schemaRef ds:uri="a4f35948-e619-41b3-aa29-22878b09cfd2"/>
    <ds:schemaRef ds:uri="http://purl.org/dc/elements/1.1/"/>
    <ds:schemaRef ds:uri="http://schemas.microsoft.com/office/2006/metadata/properties"/>
    <ds:schemaRef ds:uri="http://purl.org/dc/terms/"/>
    <ds:schemaRef ds:uri="http://schemas.microsoft.com/office/infopath/2007/PartnerControls"/>
    <ds:schemaRef ds:uri="40262f94-9f35-4ac3-9a90-690165a166b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19259</TotalTime>
  <Words>786</Words>
  <Application>Microsoft Office PowerPoint</Application>
  <PresentationFormat>Presentación en pantalla (4:3)</PresentationFormat>
  <Paragraphs>65</Paragraphs>
  <Slides>12</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Bahnschrift</vt:lpstr>
      <vt:lpstr>Bahnschrift Light Condensed</vt:lpstr>
      <vt:lpstr>Bahnschrift SemiBold</vt:lpstr>
      <vt:lpstr>Calibri</vt:lpstr>
      <vt:lpstr>Cambria Math</vt:lpstr>
      <vt:lpstr>Constantia</vt:lpstr>
      <vt:lpstr>David</vt:lpstr>
      <vt:lpstr>Cocina 16x9</vt:lpstr>
      <vt:lpstr>Procesamiento de Imágenes de sensores Aerotransportados y Satélite </vt:lpstr>
      <vt:lpstr>Histograma de una imagen:</vt:lpstr>
      <vt:lpstr>Presentación de PowerPoint</vt:lpstr>
      <vt:lpstr>Función de transferencia. LUT (lookup table)</vt:lpstr>
      <vt:lpstr>Presentación de PowerPoint</vt:lpstr>
      <vt:lpstr>Clipping</vt:lpstr>
      <vt:lpstr>Función de transferencia gamma, exponencial  y logarítmica</vt:lpstr>
      <vt:lpstr>Equalización del histograma.(Histogram equalization)</vt:lpstr>
      <vt:lpstr>Equalización del histograma (II)</vt:lpstr>
      <vt:lpstr>Equalización del histograma local o adaptativo</vt:lpstr>
      <vt:lpstr>Histogram Matching  y Expansión gaussiana</vt:lpstr>
      <vt:lpstr>Técnica de “Equilibrado del contraste” (Balance contrast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Procesamiento de Imágenes de sensores Aerotransportados y Satélite</dc:title>
  <dc:creator>Silverio García-Cortés</dc:creator>
  <cp:lastModifiedBy>Silverio García-Cortés</cp:lastModifiedBy>
  <cp:revision>78</cp:revision>
  <dcterms:created xsi:type="dcterms:W3CDTF">2018-08-22T09:01:22Z</dcterms:created>
  <dcterms:modified xsi:type="dcterms:W3CDTF">2018-09-24T20:33:56Z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