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73" r:id="rId6"/>
    <p:sldId id="277" r:id="rId7"/>
    <p:sldId id="278" r:id="rId8"/>
    <p:sldId id="276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89" autoAdjust="0"/>
  </p:normalViewPr>
  <p:slideViewPr>
    <p:cSldViewPr>
      <p:cViewPr varScale="1">
        <p:scale>
          <a:sx n="114" d="100"/>
          <a:sy n="114" d="100"/>
        </p:scale>
        <p:origin x="150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CB2973-D336-452B-B4A0-21633269AD61}" type="datetime1">
              <a:rPr lang="es-ES" smtClean="0"/>
              <a:t>01/10/2018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49374-290D-4505-AD62-0903668B55D3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84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1" y="1135746"/>
            <a:ext cx="1217066" cy="799981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1" y="362396"/>
            <a:ext cx="6858000" cy="1676400"/>
          </a:xfrm>
        </p:spPr>
        <p:txBody>
          <a:bodyPr rtlCol="0">
            <a:no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1" y="2089595"/>
            <a:ext cx="6858000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4C951F-3B9C-425E-9DD8-327B34527B11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B53FB7-CB2B-4595-9C51-8C3B3E6455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7952" y="284254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EB1CD-E5DE-41D9-A4E4-E66759A01C8F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29A4B2-C499-4434-8D74-FA016828C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 rot="5400000">
            <a:off x="7056319" y="299320"/>
            <a:ext cx="1063300" cy="393137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grpSp>
        <p:nvGrpSpPr>
          <p:cNvPr id="15" name="gráfico de la parte inferior"/>
          <p:cNvGrpSpPr/>
          <p:nvPr/>
        </p:nvGrpSpPr>
        <p:grpSpPr>
          <a:xfrm>
            <a:off x="0" y="5395520"/>
            <a:ext cx="9144000" cy="1462483"/>
            <a:chOff x="0" y="4046638"/>
            <a:chExt cx="9144000" cy="1096862"/>
          </a:xfrm>
        </p:grpSpPr>
        <p:sp>
          <p:nvSpPr>
            <p:cNvPr id="16" name="Forma libre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Rectángulo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1800" noProof="0" dirty="0"/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15200" y="1150517"/>
            <a:ext cx="1371600" cy="5021685"/>
          </a:xfrm>
        </p:spPr>
        <p:txBody>
          <a:bodyPr vert="eaVert" rtlCol="0"/>
          <a:lstStyle>
            <a:lvl1pPr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1150517"/>
            <a:ext cx="6172200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43458B-2432-4352-9935-B96DA5E96F0D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281C026-2D15-44B8-B8AF-C6155A7225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16B97-2C80-4474-AC9F-E613C3D14EDF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ACEBD2-56C5-4D72-9CC4-9B09813996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1" y="3124415"/>
            <a:ext cx="1217066" cy="805061"/>
            <a:chOff x="0" y="2343311"/>
            <a:chExt cx="1217066" cy="603796"/>
          </a:xfrm>
        </p:grpSpPr>
        <p:sp>
          <p:nvSpPr>
            <p:cNvPr id="8" name="Rectángulo redondeado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grpSp>
        <p:nvGrpSpPr>
          <p:cNvPr id="19" name="gráfico de la parte inferior"/>
          <p:cNvGrpSpPr/>
          <p:nvPr/>
        </p:nvGrpSpPr>
        <p:grpSpPr>
          <a:xfrm>
            <a:off x="0" y="5409219"/>
            <a:ext cx="9144000" cy="1462483"/>
            <a:chOff x="0" y="4056912"/>
            <a:chExt cx="9144000" cy="1096862"/>
          </a:xfrm>
        </p:grpSpPr>
        <p:sp>
          <p:nvSpPr>
            <p:cNvPr id="20" name="Forma libre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21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1800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1" y="1932521"/>
            <a:ext cx="6858000" cy="2105367"/>
          </a:xfrm>
        </p:spPr>
        <p:txBody>
          <a:bodyPr rtlCol="0" anchor="b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1" y="4084267"/>
            <a:ext cx="6858000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65AD35-AD62-477B-90DE-02A8AF84A389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D51A4A4-4197-4747-9D69-D05D5214F8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97636" y="1647887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282" y="152400"/>
            <a:ext cx="7315200" cy="1295400"/>
          </a:xfrm>
        </p:spPr>
        <p:txBody>
          <a:bodyPr rtlCol="0">
            <a:normAutofit/>
          </a:bodyPr>
          <a:lstStyle>
            <a:lvl1pPr algn="l" defTabSz="914240" rtl="0" eaLnBrk="1" latinLnBrk="0" hangingPunct="1"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56282" y="1600200"/>
            <a:ext cx="3657600" cy="4572000"/>
          </a:xfr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657600" cy="4572000"/>
          </a:xfr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7F741B-C8D3-4A24-ACF1-9BF4C6246480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10D149-C968-428D-9A62-B9C1DC9F70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282" y="152400"/>
            <a:ext cx="7315200" cy="1295400"/>
          </a:xfrm>
        </p:spPr>
        <p:txBody>
          <a:bodyPr rtlCol="0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6282" y="1524003"/>
            <a:ext cx="365760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56282" y="2413003"/>
            <a:ext cx="3657600" cy="3759199"/>
          </a:xfr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572000" y="1524003"/>
            <a:ext cx="365760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572000" y="2413003"/>
            <a:ext cx="3657600" cy="3759199"/>
          </a:xfr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1DDD2-8E64-4FC3-A335-AF2EF394E5BE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B5714DD-E342-4DE9-BD49-0A4885E5BA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28FCF6-46E4-41BD-AD14-76583AC6225D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2E567E-7F93-4D83-BD49-33258E023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de la parte inferior"/>
          <p:cNvGrpSpPr/>
          <p:nvPr/>
        </p:nvGrpSpPr>
        <p:grpSpPr>
          <a:xfrm>
            <a:off x="0" y="5409219"/>
            <a:ext cx="9144000" cy="1462483"/>
            <a:chOff x="0" y="4056912"/>
            <a:chExt cx="9144000" cy="1096862"/>
          </a:xfrm>
        </p:grpSpPr>
        <p:sp>
          <p:nvSpPr>
            <p:cNvPr id="9" name="Forma libre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1800" noProof="0" dirty="0"/>
            </a:p>
          </p:txBody>
        </p:sp>
      </p:grp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0A4CFF-CF1D-4571-B388-3A8F6E2AB4C8}" type="datetime1">
              <a:rPr lang="es-ES" smtClean="0"/>
              <a:pPr/>
              <a:t>01/10/2018</a:t>
            </a:fld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E00246-CF30-478B-BDA1-D2CE220ECB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657601" y="1600200"/>
            <a:ext cx="4572000" cy="4572000"/>
          </a:xfr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4400" y="1600202"/>
            <a:ext cx="25908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A70FE6-92D4-4980-AB39-764E33E298B9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7A60AD-4658-48C7-A80E-B0F939B440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914404" y="1600200"/>
            <a:ext cx="5029197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025"/>
            </a:lvl1pPr>
            <a:lvl2pPr marL="457120" indent="0">
              <a:buNone/>
              <a:defRPr sz="2775"/>
            </a:lvl2pPr>
            <a:lvl3pPr marL="914240" indent="0">
              <a:buNone/>
              <a:defRPr sz="2400"/>
            </a:lvl3pPr>
            <a:lvl4pPr marL="1371360" indent="0">
              <a:buNone/>
              <a:defRPr sz="2025"/>
            </a:lvl4pPr>
            <a:lvl5pPr marL="1828480" indent="0">
              <a:buNone/>
              <a:defRPr sz="2025"/>
            </a:lvl5pPr>
            <a:lvl6pPr marL="2285600" indent="0">
              <a:buNone/>
              <a:defRPr sz="2025"/>
            </a:lvl6pPr>
            <a:lvl7pPr marL="2742720" indent="0">
              <a:buNone/>
              <a:defRPr sz="2025"/>
            </a:lvl7pPr>
            <a:lvl8pPr marL="3199840" indent="0">
              <a:buNone/>
              <a:defRPr sz="2025"/>
            </a:lvl8pPr>
            <a:lvl9pPr marL="3656960" indent="0">
              <a:buNone/>
              <a:defRPr sz="2025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096000" y="1600200"/>
            <a:ext cx="2133600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A03E11-FE9E-49AC-947B-236D0B46C2BE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17B9BA9-D02A-42F4-8E1B-14262B49BC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de la parte inferior"/>
          <p:cNvGrpSpPr/>
          <p:nvPr/>
        </p:nvGrpSpPr>
        <p:grpSpPr>
          <a:xfrm>
            <a:off x="0" y="5409219"/>
            <a:ext cx="9144000" cy="1462483"/>
            <a:chOff x="0" y="4056912"/>
            <a:chExt cx="9144000" cy="1096862"/>
          </a:xfrm>
        </p:grpSpPr>
        <p:sp>
          <p:nvSpPr>
            <p:cNvPr id="21" name="Forma libre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1800" noProof="0" dirty="0"/>
            </a:p>
          </p:txBody>
        </p:sp>
      </p:grpSp>
      <p:grpSp>
        <p:nvGrpSpPr>
          <p:cNvPr id="7" name="cuadrados"/>
          <p:cNvGrpSpPr/>
          <p:nvPr/>
        </p:nvGrpSpPr>
        <p:grpSpPr>
          <a:xfrm>
            <a:off x="2" y="800554"/>
            <a:ext cx="797475" cy="524183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14401" y="6448425"/>
            <a:ext cx="621792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162800" y="6448425"/>
            <a:ext cx="1066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7241A0-795B-43A4-BD95-E0D3C99F7642}" type="datetime1">
              <a:rPr lang="es-ES" noProof="0" smtClean="0"/>
              <a:pPr/>
              <a:t>01/10/2018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05800" y="6448425"/>
            <a:ext cx="6096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es-ES" noProof="0"/>
              <a:pPr rtl="0"/>
              <a:t>‹Nº›</a:t>
            </a:fld>
            <a:endParaRPr lang="es-ES" noProof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90BF5B4-704D-4503-B4CB-5A50F053099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0" indent="-228560" algn="l" defTabSz="914240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75000"/>
          </a:schemeClr>
        </a:buClr>
        <a:buFont typeface="Arial" pitchFamily="34" charset="0"/>
        <a:buChar char="•"/>
        <a:defRPr lang="es-ES" sz="2100" kern="1200" noProof="0" dirty="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1pPr>
      <a:lvl2pPr marL="566829" indent="-228560" algn="l" defTabSz="91424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Font typeface="Arial" pitchFamily="34" charset="0"/>
        <a:buChar char="–"/>
        <a:defRPr lang="es-ES" sz="2100" kern="1200" noProof="0" dirty="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2pPr>
      <a:lvl3pPr marL="905098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Font typeface="Arial" pitchFamily="34" charset="0"/>
        <a:buChar char="•"/>
        <a:defRPr lang="es-ES" sz="2100" kern="1200" noProof="0" dirty="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3pPr>
      <a:lvl4pPr marL="1243367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Font typeface="Arial" pitchFamily="34" charset="0"/>
        <a:buChar char="•"/>
        <a:defRPr lang="es-ES" sz="2100" kern="1200" noProof="0" dirty="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4pPr>
      <a:lvl5pPr marL="1581635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Font typeface="Arial" pitchFamily="34" charset="0"/>
        <a:buChar char="•"/>
        <a:defRPr lang="es-ES" sz="2100" kern="1200" noProof="0" dirty="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5pPr>
      <a:lvl6pPr marL="1919904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58173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96442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34710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gcortes@uniovi.es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6 Imagen">
            <a:extLst>
              <a:ext uri="{FF2B5EF4-FFF2-40B4-BE49-F238E27FC236}">
                <a16:creationId xmlns:a16="http://schemas.microsoft.com/office/drawing/2014/main" id="{1623E53C-3997-48FB-BC3E-A4B0E6498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9" y="172429"/>
            <a:ext cx="1277162" cy="48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7 CuadroTexto">
            <a:extLst>
              <a:ext uri="{FF2B5EF4-FFF2-40B4-BE49-F238E27FC236}">
                <a16:creationId xmlns:a16="http://schemas.microsoft.com/office/drawing/2014/main" id="{19DB0F23-446F-4A13-9D92-17364271CC65}"/>
              </a:ext>
            </a:extLst>
          </p:cNvPr>
          <p:cNvSpPr txBox="1"/>
          <p:nvPr/>
        </p:nvSpPr>
        <p:spPr>
          <a:xfrm>
            <a:off x="1137977" y="2217626"/>
            <a:ext cx="3942438" cy="73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99" b="1" i="1" dirty="0">
                <a:solidFill>
                  <a:srgbClr val="00B050"/>
                </a:solidFill>
              </a:rPr>
              <a:t>Ing. en Geomática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99" b="1" i="1" dirty="0">
                <a:solidFill>
                  <a:srgbClr val="00B050"/>
                </a:solidFill>
              </a:rPr>
              <a:t>T3: Color</a:t>
            </a:r>
            <a:endParaRPr lang="es-ES" sz="1499" b="1" i="1" dirty="0">
              <a:solidFill>
                <a:srgbClr val="00B050"/>
              </a:solidFill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823D4784-9C1A-43E5-B5AA-FE13B875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55" y="1246076"/>
            <a:ext cx="7313295" cy="971550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solidFill>
                  <a:srgbClr val="FF3300"/>
                </a:solidFill>
              </a:rPr>
              <a:t>Procesamiento de Imágenes de sensores Aerotransportados y Satélite</a:t>
            </a:r>
            <a:br>
              <a:rPr lang="es-ES" b="1" i="1" dirty="0">
                <a:solidFill>
                  <a:srgbClr val="FF3300"/>
                </a:solidFill>
              </a:rPr>
            </a:b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8CB3A41-74FB-4A34-8E6F-B5FC4C632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60" y="3284984"/>
            <a:ext cx="7406479" cy="2100064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41A8CD62-7921-40FE-BAED-BAC15FB8620C}"/>
              </a:ext>
            </a:extLst>
          </p:cNvPr>
          <p:cNvSpPr txBox="1">
            <a:spLocks noChangeArrowheads="1"/>
          </p:cNvSpPr>
          <p:nvPr/>
        </p:nvSpPr>
        <p:spPr>
          <a:xfrm>
            <a:off x="5004047" y="5552221"/>
            <a:ext cx="4139953" cy="13366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28560" indent="-228560" algn="l" defTabSz="91424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829" indent="-228560" algn="l" defTabSz="91424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5098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3367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1635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9904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58173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96442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4710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s-ES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Silverio García Cortés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s-ES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Dpto. Explotación y Prospección de Minas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s-ES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Área Ing. Cartográfica, Geodésica y Fotogrametría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s-ES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sgcortes@uniovi.es</a:t>
            </a:r>
            <a:endParaRPr lang="es-ES" sz="14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s-ES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Universidad de Oviedo</a:t>
            </a:r>
          </a:p>
          <a:p>
            <a:pPr>
              <a:lnSpc>
                <a:spcPct val="80000"/>
              </a:lnSpc>
            </a:pPr>
            <a:endParaRPr lang="es-ES" sz="1200" dirty="0"/>
          </a:p>
          <a:p>
            <a:pPr>
              <a:lnSpc>
                <a:spcPct val="80000"/>
              </a:lnSpc>
            </a:pPr>
            <a:endParaRPr lang="es-ES" sz="1349" dirty="0"/>
          </a:p>
        </p:txBody>
      </p:sp>
      <p:sp>
        <p:nvSpPr>
          <p:cNvPr id="15" name="AutoShape 4" descr="image001">
            <a:extLst>
              <a:ext uri="{FF2B5EF4-FFF2-40B4-BE49-F238E27FC236}">
                <a16:creationId xmlns:a16="http://schemas.microsoft.com/office/drawing/2014/main" id="{46606CF3-371C-4E97-8546-C0518B918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76153"/>
            <a:ext cx="7315200" cy="523220"/>
          </a:xfrm>
        </p:spPr>
        <p:txBody>
          <a:bodyPr/>
          <a:lstStyle/>
          <a:p>
            <a:pPr eaLnBrk="1" hangingPunct="1"/>
            <a:r>
              <a:rPr lang="es-ES" dirty="0">
                <a:solidFill>
                  <a:srgbClr val="FF0000"/>
                </a:solidFill>
              </a:rPr>
              <a:t>Colores primarios y secundarios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51520" y="1475779"/>
            <a:ext cx="47160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s-ES" sz="2800" dirty="0"/>
              <a:t>Colores primarios (de la luz)</a:t>
            </a:r>
          </a:p>
        </p:txBody>
      </p:sp>
      <p:pic>
        <p:nvPicPr>
          <p:cNvPr id="1026" name="Picture 2" descr="http://3.bp.blogspot.com/_6z8Mw1X_nIg/SxWO3N8TAaI/AAAAAAAAADU/FG_vkUeqw1s/s320/colores+primari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30384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joxune.files.wordpress.com/2010/01/colores_pigmento_primari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63" y="2315884"/>
            <a:ext cx="36385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067944" y="5589240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ES" sz="2400" dirty="0"/>
              <a:t>Colores secundarios de la luz(o primarios de pigmentos</a:t>
            </a:r>
            <a:r>
              <a:rPr lang="es-E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5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27810"/>
            <a:ext cx="7315200" cy="524133"/>
          </a:xfrm>
        </p:spPr>
        <p:txBody>
          <a:bodyPr/>
          <a:lstStyle/>
          <a:p>
            <a:pPr eaLnBrk="1" hangingPunct="1"/>
            <a:r>
              <a:rPr lang="es-ES" dirty="0">
                <a:solidFill>
                  <a:srgbClr val="FF0000"/>
                </a:solidFill>
              </a:rPr>
              <a:t>Modelos de color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755576" y="1482718"/>
            <a:ext cx="2520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s-ES" sz="2800" dirty="0"/>
              <a:t>Modelo RGB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0" y="5087995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Tx/>
              <a:buChar char="•"/>
            </a:pPr>
            <a:r>
              <a:rPr lang="es-ES" sz="2400" dirty="0"/>
              <a:t>Modelo CMY (CMYK)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2" y="4513180"/>
            <a:ext cx="5801877" cy="174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2.bp.blogspot.com/_CtqP3oD3ajA/S3KqhtS_36I/AAAAAAAAAXs/NbwHj-1oCuc/s320/Imagem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22" y="1744328"/>
            <a:ext cx="225742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farm2.static.flickr.com/1198/1385960334_85e2882b3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62" y="2005938"/>
            <a:ext cx="4228602" cy="20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cybertesis.upc.edu.pe/upc/2002/salazar_rv/xml/ressources/fig0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6549"/>
            <a:ext cx="2536248" cy="244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4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321197"/>
            <a:ext cx="7315200" cy="510132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Modelo HSL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Hue</a:t>
            </a:r>
            <a:r>
              <a:rPr lang="es-ES" dirty="0"/>
              <a:t> (Matiz, tono)</a:t>
            </a:r>
          </a:p>
          <a:p>
            <a:pPr lvl="1"/>
            <a:r>
              <a:rPr lang="es-ES" dirty="0"/>
              <a:t>Depende de la longitud de onda</a:t>
            </a:r>
          </a:p>
          <a:p>
            <a:r>
              <a:rPr lang="es-ES" dirty="0"/>
              <a:t>Saturación </a:t>
            </a:r>
          </a:p>
          <a:p>
            <a:pPr lvl="1"/>
            <a:r>
              <a:rPr lang="es-ES" dirty="0"/>
              <a:t>Mide el contenido en gris del color (0% =gris)</a:t>
            </a:r>
          </a:p>
          <a:p>
            <a:endParaRPr lang="es-ES" dirty="0"/>
          </a:p>
          <a:p>
            <a:r>
              <a:rPr lang="es-ES" dirty="0"/>
              <a:t>Brillo (Intensidad)</a:t>
            </a:r>
          </a:p>
          <a:p>
            <a:pPr lvl="1"/>
            <a:r>
              <a:rPr lang="es-ES" dirty="0"/>
              <a:t>Luminosidad del color </a:t>
            </a:r>
            <a:r>
              <a:rPr lang="es-ES" sz="2000" dirty="0"/>
              <a:t>(0%= negro, 100%=blanco)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4B7D4-F668-4F6B-A976-813EDC256149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s-ES">
              <a:solidFill>
                <a:srgbClr val="000000"/>
              </a:solidFill>
            </a:endParaRPr>
          </a:p>
        </p:txBody>
      </p:sp>
      <p:pic>
        <p:nvPicPr>
          <p:cNvPr id="3074" name="Picture 2" descr="http://static.commentcamarche.net/es.kioskea.net/pictures/video-images-ts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2896"/>
            <a:ext cx="4762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61306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Modelo HSV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4B7D4-F668-4F6B-A976-813EDC256149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://ilab.usc.edu/wiki/images/thumb/e/e4/450px-HSV_Color_C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42862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Marcador de contenido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4038600" cy="4530725"/>
          </a:xfrm>
        </p:spPr>
        <p:txBody>
          <a:bodyPr/>
          <a:lstStyle/>
          <a:p>
            <a:r>
              <a:rPr lang="es-ES" dirty="0" err="1"/>
              <a:t>Hue</a:t>
            </a:r>
            <a:r>
              <a:rPr lang="es-ES" dirty="0"/>
              <a:t> (Matiz, tono)</a:t>
            </a:r>
          </a:p>
          <a:p>
            <a:pPr lvl="1"/>
            <a:r>
              <a:rPr lang="es-ES" dirty="0"/>
              <a:t>Depende de la longitud de onda</a:t>
            </a:r>
          </a:p>
          <a:p>
            <a:r>
              <a:rPr lang="es-ES" dirty="0"/>
              <a:t>Saturación </a:t>
            </a:r>
          </a:p>
          <a:p>
            <a:pPr lvl="1"/>
            <a:r>
              <a:rPr lang="es-ES" dirty="0"/>
              <a:t>Mide el contenido en gris del color (0% =gris)</a:t>
            </a:r>
          </a:p>
          <a:p>
            <a:endParaRPr lang="es-ES" dirty="0"/>
          </a:p>
          <a:p>
            <a:r>
              <a:rPr lang="es-ES" dirty="0" err="1"/>
              <a:t>Value</a:t>
            </a:r>
            <a:r>
              <a:rPr lang="es-ES" dirty="0"/>
              <a:t> (Intensidad)</a:t>
            </a:r>
          </a:p>
          <a:p>
            <a:pPr lvl="1"/>
            <a:r>
              <a:rPr lang="es-ES" dirty="0"/>
              <a:t>Luminosidad del color </a:t>
            </a:r>
            <a:r>
              <a:rPr lang="es-ES" sz="2000" dirty="0"/>
              <a:t>(0%= negro, 100%=blanco)</a:t>
            </a:r>
          </a:p>
          <a:p>
            <a:pPr lvl="1"/>
            <a:r>
              <a:rPr lang="es-ES" sz="2000" dirty="0"/>
              <a:t>Semejante al anterior (HSI) pero no exactamente igual</a:t>
            </a:r>
          </a:p>
        </p:txBody>
      </p:sp>
    </p:spTree>
    <p:extLst>
      <p:ext uri="{BB962C8B-B14F-4D97-AF65-F5344CB8AC3E}">
        <p14:creationId xmlns:p14="http://schemas.microsoft.com/office/powerpoint/2010/main" val="390602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662992"/>
            <a:ext cx="3600400" cy="940966"/>
          </a:xfrm>
        </p:spPr>
        <p:txBody>
          <a:bodyPr>
            <a:normAutofit fontScale="90000"/>
          </a:bodyPr>
          <a:lstStyle/>
          <a:p>
            <a:r>
              <a:rPr lang="es-ES" sz="3600" dirty="0">
                <a:solidFill>
                  <a:srgbClr val="FF0000"/>
                </a:solidFill>
              </a:rPr>
              <a:t>Composiciones de </a:t>
            </a:r>
            <a:br>
              <a:rPr lang="es-ES" sz="3600" dirty="0">
                <a:solidFill>
                  <a:srgbClr val="FF0000"/>
                </a:solidFill>
              </a:rPr>
            </a:br>
            <a:r>
              <a:rPr lang="es-ES" sz="3600" dirty="0">
                <a:solidFill>
                  <a:srgbClr val="FF0000"/>
                </a:solidFill>
              </a:rPr>
              <a:t>color verdadero y </a:t>
            </a:r>
            <a:br>
              <a:rPr lang="es-ES" sz="3600" dirty="0">
                <a:solidFill>
                  <a:srgbClr val="FF0000"/>
                </a:solidFill>
              </a:rPr>
            </a:br>
            <a:r>
              <a:rPr lang="es-ES" sz="3600" dirty="0">
                <a:solidFill>
                  <a:srgbClr val="FF0000"/>
                </a:solidFill>
              </a:rPr>
              <a:t>falso color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4B7D4-F668-4F6B-A976-813EDC256149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sz="half" idx="1"/>
          </p:nvPr>
        </p:nvSpPr>
        <p:spPr>
          <a:xfrm>
            <a:off x="0" y="2266950"/>
            <a:ext cx="4038600" cy="4530725"/>
          </a:xfrm>
        </p:spPr>
        <p:txBody>
          <a:bodyPr/>
          <a:lstStyle/>
          <a:p>
            <a:r>
              <a:rPr lang="es-ES" dirty="0"/>
              <a:t>Bandas=canales</a:t>
            </a:r>
          </a:p>
          <a:p>
            <a:pPr lvl="1"/>
            <a:r>
              <a:rPr lang="es-ES" sz="2000" dirty="0"/>
              <a:t>Registros de radiación en intervalos determinados del espectro electromagnético</a:t>
            </a:r>
          </a:p>
          <a:p>
            <a:endParaRPr lang="es-ES" dirty="0"/>
          </a:p>
          <a:p>
            <a:r>
              <a:rPr lang="es-ES" dirty="0"/>
              <a:t>TCC: (True </a:t>
            </a:r>
            <a:r>
              <a:rPr lang="es-ES" dirty="0" err="1"/>
              <a:t>Colour</a:t>
            </a:r>
            <a:r>
              <a:rPr lang="es-ES" dirty="0"/>
              <a:t> </a:t>
            </a:r>
            <a:r>
              <a:rPr lang="es-ES" dirty="0" err="1"/>
              <a:t>Composite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FCC: (False </a:t>
            </a:r>
            <a:r>
              <a:rPr lang="es-ES" dirty="0" err="1"/>
              <a:t>colour</a:t>
            </a:r>
            <a:r>
              <a:rPr lang="es-ES" dirty="0"/>
              <a:t> </a:t>
            </a:r>
            <a:r>
              <a:rPr lang="es-ES" dirty="0" err="1"/>
              <a:t>Composite</a:t>
            </a:r>
            <a:r>
              <a:rPr lang="es-ES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266950"/>
            <a:ext cx="54197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http://copublications.greenfacts.org/es/lamparas-bajo-consumo/images/light-spectrum-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0"/>
            <a:ext cx="4788024" cy="231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9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738" y="0"/>
            <a:ext cx="4330309" cy="940966"/>
          </a:xfrm>
        </p:spPr>
        <p:txBody>
          <a:bodyPr>
            <a:normAutofit fontScale="90000"/>
          </a:bodyPr>
          <a:lstStyle/>
          <a:p>
            <a:r>
              <a:rPr lang="es-ES" sz="3600" dirty="0">
                <a:solidFill>
                  <a:srgbClr val="FF0000"/>
                </a:solidFill>
              </a:rPr>
              <a:t>Imagen Pancromática</a:t>
            </a:r>
            <a:br>
              <a:rPr lang="es-ES" sz="3600" dirty="0">
                <a:solidFill>
                  <a:srgbClr val="FF0000"/>
                </a:solidFill>
              </a:rPr>
            </a:br>
            <a:r>
              <a:rPr lang="es-ES" sz="3600" dirty="0" err="1">
                <a:solidFill>
                  <a:srgbClr val="FF0000"/>
                </a:solidFill>
              </a:rPr>
              <a:t>Pseudocolor</a:t>
            </a:r>
            <a:endParaRPr lang="es-ES" sz="3600" dirty="0">
              <a:solidFill>
                <a:srgbClr val="FF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4B7D4-F668-4F6B-A976-813EDC256149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sz="half" idx="1"/>
          </p:nvPr>
        </p:nvSpPr>
        <p:spPr>
          <a:xfrm>
            <a:off x="16725" y="2564904"/>
            <a:ext cx="3768258" cy="936104"/>
          </a:xfrm>
        </p:spPr>
        <p:txBody>
          <a:bodyPr>
            <a:normAutofit fontScale="85000" lnSpcReduction="20000"/>
          </a:bodyPr>
          <a:lstStyle/>
          <a:p>
            <a:r>
              <a:rPr lang="es-ES" sz="2400" dirty="0"/>
              <a:t>Imagen pancromática (a)</a:t>
            </a:r>
          </a:p>
          <a:p>
            <a:pPr lvl="1"/>
            <a:r>
              <a:rPr lang="es-ES" sz="2000" dirty="0"/>
              <a:t>Todos los colores (visibles)</a:t>
            </a:r>
          </a:p>
          <a:p>
            <a:pPr lvl="1"/>
            <a:r>
              <a:rPr lang="es-ES" sz="2000" dirty="0"/>
              <a:t>1 sólo canal</a:t>
            </a:r>
          </a:p>
          <a:p>
            <a:pPr marL="457200" lvl="1" indent="0">
              <a:buNone/>
            </a:pPr>
            <a:endParaRPr lang="es-ES" sz="2000" dirty="0"/>
          </a:p>
        </p:txBody>
      </p:sp>
      <p:pic>
        <p:nvPicPr>
          <p:cNvPr id="6146" name="Picture 2" descr="http://copublications.greenfacts.org/es/lamparas-bajo-consumo/images/light-spectrum-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0"/>
            <a:ext cx="4788024" cy="231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040"/>
            <a:ext cx="888523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Marcador de contenido"/>
          <p:cNvSpPr>
            <a:spLocks noGrp="1"/>
          </p:cNvSpPr>
          <p:nvPr>
            <p:ph sz="half" idx="1"/>
          </p:nvPr>
        </p:nvSpPr>
        <p:spPr>
          <a:xfrm>
            <a:off x="4040676" y="2562926"/>
            <a:ext cx="4876094" cy="1227460"/>
          </a:xfrm>
        </p:spPr>
        <p:txBody>
          <a:bodyPr/>
          <a:lstStyle/>
          <a:p>
            <a:r>
              <a:rPr lang="es-ES" sz="2400" dirty="0"/>
              <a:t>Imagen en </a:t>
            </a:r>
            <a:r>
              <a:rPr lang="es-ES" sz="2400" dirty="0" err="1"/>
              <a:t>pseudocolor</a:t>
            </a:r>
            <a:r>
              <a:rPr lang="es-ES" sz="2400" dirty="0"/>
              <a:t> (b)</a:t>
            </a:r>
          </a:p>
          <a:p>
            <a:pPr lvl="1"/>
            <a:r>
              <a:rPr lang="es-ES" sz="2000" dirty="0"/>
              <a:t>Imagen de un solo canal en color falso </a:t>
            </a:r>
          </a:p>
        </p:txBody>
      </p:sp>
    </p:spTree>
    <p:extLst>
      <p:ext uri="{BB962C8B-B14F-4D97-AF65-F5344CB8AC3E}">
        <p14:creationId xmlns:p14="http://schemas.microsoft.com/office/powerpoint/2010/main" val="4285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9965" y="-53054"/>
            <a:ext cx="7417267" cy="940966"/>
          </a:xfrm>
        </p:spPr>
        <p:txBody>
          <a:bodyPr>
            <a:normAutofit fontScale="90000"/>
          </a:bodyPr>
          <a:lstStyle/>
          <a:p>
            <a:r>
              <a:rPr lang="es-ES" sz="3600" dirty="0">
                <a:solidFill>
                  <a:srgbClr val="FF0000"/>
                </a:solidFill>
              </a:rPr>
              <a:t>HRGB </a:t>
            </a:r>
            <a:r>
              <a:rPr lang="es-ES" sz="3600" dirty="0" err="1">
                <a:solidFill>
                  <a:srgbClr val="FF0000"/>
                </a:solidFill>
              </a:rPr>
              <a:t>composite</a:t>
            </a:r>
            <a:br>
              <a:rPr lang="es-ES" sz="3600" dirty="0">
                <a:solidFill>
                  <a:srgbClr val="FF0000"/>
                </a:solidFill>
              </a:rPr>
            </a:br>
            <a:r>
              <a:rPr lang="es-ES" sz="3200" dirty="0">
                <a:solidFill>
                  <a:srgbClr val="FF0000"/>
                </a:solidFill>
              </a:rPr>
              <a:t>(Composición Tono-RGB)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4B7D4-F668-4F6B-A976-813EDC256149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sz="half" idx="1"/>
          </p:nvPr>
        </p:nvSpPr>
        <p:spPr>
          <a:xfrm>
            <a:off x="0" y="1340768"/>
            <a:ext cx="3768258" cy="418077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s-ES" dirty="0"/>
              <a:t>H-RGB:</a:t>
            </a:r>
          </a:p>
          <a:p>
            <a:r>
              <a:rPr lang="es-ES" sz="2000" dirty="0"/>
              <a:t>Composición de imágenes de tono procedentes de 3 tripletes distintos de bandas</a:t>
            </a:r>
          </a:p>
          <a:p>
            <a:r>
              <a:rPr lang="es-ES" sz="2000" dirty="0"/>
              <a:t>Suprime las sombras topográficas</a:t>
            </a:r>
          </a:p>
          <a:p>
            <a:r>
              <a:rPr lang="es-ES" sz="2000" dirty="0"/>
              <a:t>Muestra información espectral de 9 bandas</a:t>
            </a:r>
          </a:p>
          <a:p>
            <a:pPr lvl="2"/>
            <a:endParaRPr lang="es-ES" sz="1000" dirty="0"/>
          </a:p>
          <a:p>
            <a:pPr marL="457200" lvl="1" indent="0">
              <a:buNone/>
            </a:pPr>
            <a:endParaRPr lang="es-E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0"/>
            <a:ext cx="44481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2924944"/>
            <a:ext cx="49815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1520" y="4217070"/>
            <a:ext cx="3096344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Imágenes ATM (</a:t>
            </a:r>
            <a:r>
              <a:rPr lang="es-ES" b="1" dirty="0" err="1"/>
              <a:t>Airborne</a:t>
            </a:r>
            <a:r>
              <a:rPr lang="es-ES" b="1" dirty="0"/>
              <a:t> </a:t>
            </a:r>
            <a:r>
              <a:rPr lang="es-ES" b="1" dirty="0" err="1"/>
              <a:t>Thematic</a:t>
            </a:r>
            <a:r>
              <a:rPr lang="es-ES" b="1" dirty="0"/>
              <a:t> </a:t>
            </a:r>
            <a:r>
              <a:rPr lang="es-ES" b="1" dirty="0" err="1"/>
              <a:t>Mapper</a:t>
            </a:r>
            <a:r>
              <a:rPr lang="es-ES" b="1" dirty="0"/>
              <a:t>)</a:t>
            </a:r>
          </a:p>
          <a:p>
            <a:endParaRPr lang="es-ES" dirty="0"/>
          </a:p>
          <a:p>
            <a:r>
              <a:rPr lang="es-ES" dirty="0"/>
              <a:t>Red: Bandas 10-9-8</a:t>
            </a:r>
          </a:p>
          <a:p>
            <a:r>
              <a:rPr lang="es-ES" dirty="0"/>
              <a:t>Green: Bandas 7-6-5</a:t>
            </a:r>
          </a:p>
          <a:p>
            <a:r>
              <a:rPr lang="es-ES" dirty="0"/>
              <a:t>Blue: 4-3-2</a:t>
            </a:r>
          </a:p>
          <a:p>
            <a:endParaRPr lang="es-ES" dirty="0"/>
          </a:p>
          <a:p>
            <a:r>
              <a:rPr lang="es-ES" dirty="0"/>
              <a:t>Color normal: 8-5-2</a:t>
            </a:r>
          </a:p>
        </p:txBody>
      </p:sp>
      <p:sp>
        <p:nvSpPr>
          <p:cNvPr id="4" name="3 Flecha derecha"/>
          <p:cNvSpPr/>
          <p:nvPr/>
        </p:nvSpPr>
        <p:spPr>
          <a:xfrm>
            <a:off x="3491880" y="5229200"/>
            <a:ext cx="546719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8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7240" y="-39848"/>
            <a:ext cx="3754760" cy="1143000"/>
          </a:xfrm>
        </p:spPr>
        <p:txBody>
          <a:bodyPr>
            <a:normAutofit fontScale="90000"/>
          </a:bodyPr>
          <a:lstStyle/>
          <a:p>
            <a:r>
              <a:rPr lang="es-ES" sz="3600" dirty="0"/>
              <a:t>ATM (</a:t>
            </a:r>
            <a:r>
              <a:rPr lang="es-ES" sz="3600" dirty="0" err="1"/>
              <a:t>Airborne</a:t>
            </a:r>
            <a:r>
              <a:rPr lang="es-ES" sz="3600" dirty="0"/>
              <a:t> </a:t>
            </a:r>
            <a:r>
              <a:rPr lang="es-ES" sz="3600" dirty="0" err="1"/>
              <a:t>Thematic</a:t>
            </a:r>
            <a:r>
              <a:rPr lang="es-ES" sz="3600" dirty="0"/>
              <a:t> </a:t>
            </a:r>
            <a:r>
              <a:rPr lang="es-ES" sz="3600" dirty="0" err="1"/>
              <a:t>Mapper</a:t>
            </a:r>
            <a:r>
              <a:rPr lang="es-ES" sz="3600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18895" y="4814057"/>
            <a:ext cx="2681286" cy="1811903"/>
          </a:xfrm>
        </p:spPr>
        <p:txBody>
          <a:bodyPr>
            <a:normAutofit fontScale="70000" lnSpcReduction="20000"/>
          </a:bodyPr>
          <a:lstStyle/>
          <a:p>
            <a:pPr marL="72000" indent="-72000">
              <a:lnSpc>
                <a:spcPct val="120000"/>
              </a:lnSpc>
              <a:spcBef>
                <a:spcPts val="0"/>
              </a:spcBef>
            </a:pPr>
            <a:r>
              <a:rPr lang="es-ES" sz="1800" dirty="0"/>
              <a:t>B1: azul</a:t>
            </a:r>
          </a:p>
          <a:p>
            <a:pPr marL="72000" indent="-72000">
              <a:lnSpc>
                <a:spcPct val="120000"/>
              </a:lnSpc>
              <a:spcBef>
                <a:spcPts val="0"/>
              </a:spcBef>
            </a:pPr>
            <a:r>
              <a:rPr lang="es-ES" sz="1800" dirty="0"/>
              <a:t>B2: verde</a:t>
            </a:r>
          </a:p>
          <a:p>
            <a:pPr marL="72000" indent="-72000">
              <a:lnSpc>
                <a:spcPct val="120000"/>
              </a:lnSpc>
              <a:spcBef>
                <a:spcPts val="0"/>
              </a:spcBef>
            </a:pPr>
            <a:r>
              <a:rPr lang="es-ES" sz="1800" dirty="0"/>
              <a:t>B3: rojo</a:t>
            </a:r>
          </a:p>
          <a:p>
            <a:pPr marL="72000" indent="-72000">
              <a:lnSpc>
                <a:spcPct val="120000"/>
              </a:lnSpc>
              <a:spcBef>
                <a:spcPts val="0"/>
              </a:spcBef>
            </a:pPr>
            <a:r>
              <a:rPr lang="es-ES" sz="1800" dirty="0"/>
              <a:t>B4: infrarrojo cercano</a:t>
            </a:r>
          </a:p>
          <a:p>
            <a:pPr marL="72000" indent="-72000">
              <a:lnSpc>
                <a:spcPct val="120000"/>
              </a:lnSpc>
              <a:spcBef>
                <a:spcPts val="0"/>
              </a:spcBef>
            </a:pPr>
            <a:r>
              <a:rPr lang="es-ES" sz="1800" dirty="0"/>
              <a:t>B5: infrarrojo medio</a:t>
            </a:r>
          </a:p>
          <a:p>
            <a:pPr marL="72000" indent="-72000">
              <a:lnSpc>
                <a:spcPct val="120000"/>
              </a:lnSpc>
              <a:spcBef>
                <a:spcPts val="0"/>
              </a:spcBef>
            </a:pPr>
            <a:r>
              <a:rPr lang="es-ES" sz="1800" dirty="0"/>
              <a:t>B6: </a:t>
            </a:r>
            <a:r>
              <a:rPr lang="es-ES" sz="1800" dirty="0" err="1"/>
              <a:t>inf</a:t>
            </a:r>
            <a:r>
              <a:rPr lang="es-ES" sz="1800" dirty="0"/>
              <a:t>. Térmico</a:t>
            </a:r>
          </a:p>
          <a:p>
            <a:pPr marL="72000" indent="-72000">
              <a:lnSpc>
                <a:spcPct val="120000"/>
              </a:lnSpc>
              <a:spcBef>
                <a:spcPts val="0"/>
              </a:spcBef>
            </a:pPr>
            <a:r>
              <a:rPr lang="es-ES" sz="1800" dirty="0"/>
              <a:t>B7: </a:t>
            </a:r>
            <a:r>
              <a:rPr lang="es-ES" sz="1800" dirty="0" err="1"/>
              <a:t>inf</a:t>
            </a:r>
            <a:r>
              <a:rPr lang="es-ES" sz="1800" dirty="0"/>
              <a:t>. </a:t>
            </a:r>
            <a:r>
              <a:rPr lang="es-ES" sz="1800" dirty="0" err="1"/>
              <a:t>Ondacorta</a:t>
            </a:r>
            <a:r>
              <a:rPr lang="es-ES" sz="1800" dirty="0"/>
              <a:t> y media</a:t>
            </a:r>
          </a:p>
          <a:p>
            <a:pPr marL="72000" indent="-72000">
              <a:lnSpc>
                <a:spcPct val="120000"/>
              </a:lnSpc>
              <a:spcBef>
                <a:spcPts val="0"/>
              </a:spcBef>
            </a:pPr>
            <a:r>
              <a:rPr lang="es-ES" sz="1800" dirty="0"/>
              <a:t>B8: </a:t>
            </a:r>
            <a:r>
              <a:rPr lang="es-ES" sz="1800" dirty="0" err="1"/>
              <a:t>img</a:t>
            </a:r>
            <a:r>
              <a:rPr lang="es-ES" sz="1800" dirty="0"/>
              <a:t>. pancromática</a:t>
            </a:r>
          </a:p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64B7D4-F668-4F6B-A976-813EDC256149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s-ES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6" y="4486710"/>
            <a:ext cx="39528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http://www.crepad.rcanaria.es/es/npoc/images_adquisicion/image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6865"/>
            <a:ext cx="2304256" cy="168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neodc.rl.ac.uk/tutorials/nercarsf/pla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11" y="2919231"/>
            <a:ext cx="2488506" cy="14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10" y="1774259"/>
            <a:ext cx="40005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1 Título"/>
          <p:cNvSpPr txBox="1">
            <a:spLocks/>
          </p:cNvSpPr>
          <p:nvPr/>
        </p:nvSpPr>
        <p:spPr bwMode="auto">
          <a:xfrm>
            <a:off x="4595167" y="142440"/>
            <a:ext cx="43783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ES" sz="3600" dirty="0"/>
              <a:t>ETM+ (</a:t>
            </a:r>
            <a:r>
              <a:rPr lang="es-ES" sz="3600" dirty="0" err="1"/>
              <a:t>Enhanced</a:t>
            </a:r>
            <a:r>
              <a:rPr lang="es-ES" sz="3600" dirty="0"/>
              <a:t> </a:t>
            </a:r>
            <a:r>
              <a:rPr lang="es-ES" sz="3600" dirty="0" err="1"/>
              <a:t>Thematic</a:t>
            </a:r>
            <a:r>
              <a:rPr lang="es-ES" sz="3600" dirty="0"/>
              <a:t> </a:t>
            </a:r>
            <a:r>
              <a:rPr lang="es-ES" sz="3600" dirty="0" err="1"/>
              <a:t>Mapper</a:t>
            </a:r>
            <a:r>
              <a:rPr lang="es-ES" sz="3600" dirty="0"/>
              <a:t>)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619273" y="3812207"/>
            <a:ext cx="244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Plataforma: </a:t>
            </a:r>
            <a:r>
              <a:rPr lang="es-ES" b="1" dirty="0" err="1"/>
              <a:t>Landsat</a:t>
            </a:r>
            <a:r>
              <a:rPr lang="es-ES" b="1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3598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cina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745_TF02787942.potx" id="{A91EF631-4122-4EBA-8019-60FC57DF5C6B}" vid="{1917DBFF-73CC-407A-A7A2-17BBCF700EC6}"/>
    </a:ext>
  </a:extLst>
</a:theme>
</file>

<file path=ppt/theme/theme2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335</Words>
  <Application>Microsoft Office PowerPoint</Application>
  <PresentationFormat>Presentación en pantalla (4:3)</PresentationFormat>
  <Paragraphs>74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Bahnschrift Light Condensed</vt:lpstr>
      <vt:lpstr>Bahnschrift SemiBold</vt:lpstr>
      <vt:lpstr>Constantia</vt:lpstr>
      <vt:lpstr>David</vt:lpstr>
      <vt:lpstr>Cocina 16x9</vt:lpstr>
      <vt:lpstr>Procesamiento de Imágenes de sensores Aerotransportados y Satélite </vt:lpstr>
      <vt:lpstr>Colores primarios y secundarios</vt:lpstr>
      <vt:lpstr>Modelos de color</vt:lpstr>
      <vt:lpstr>Modelo HSL</vt:lpstr>
      <vt:lpstr>Modelo HSV</vt:lpstr>
      <vt:lpstr>Composiciones de  color verdadero y  falso color</vt:lpstr>
      <vt:lpstr>Imagen Pancromática Pseudocolor</vt:lpstr>
      <vt:lpstr>HRGB composite (Composición Tono-RGB)</vt:lpstr>
      <vt:lpstr>ATM (Airborne Thematic Mapper)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Imágenes de sensores Aerotransportados y Satélite</dc:title>
  <dc:creator>Silverio García-Cortés</dc:creator>
  <cp:lastModifiedBy>Silverio García-Cortés</cp:lastModifiedBy>
  <cp:revision>36</cp:revision>
  <dcterms:created xsi:type="dcterms:W3CDTF">2018-08-22T09:01:22Z</dcterms:created>
  <dcterms:modified xsi:type="dcterms:W3CDTF">2018-10-01T19:09:41Z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