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97"/>
  </p:normalViewPr>
  <p:slideViewPr>
    <p:cSldViewPr snapToGrid="0">
      <p:cViewPr varScale="1">
        <p:scale>
          <a:sx n="90" d="100"/>
          <a:sy n="90" d="100"/>
        </p:scale>
        <p:origin x="232" y="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D2A41-9FD2-090E-F713-A7BBC10347C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D55171C-ACF1-F7E0-3E05-C4EC8BFF51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AFA57F2-3932-7BC3-CBAB-32F2F331B3AD}"/>
              </a:ext>
            </a:extLst>
          </p:cNvPr>
          <p:cNvSpPr>
            <a:spLocks noGrp="1"/>
          </p:cNvSpPr>
          <p:nvPr>
            <p:ph type="dt" sz="half" idx="10"/>
          </p:nvPr>
        </p:nvSpPr>
        <p:spPr/>
        <p:txBody>
          <a:bodyPr/>
          <a:lstStyle/>
          <a:p>
            <a:fld id="{5E8A5404-9158-F04A-92C3-016E8D978896}" type="datetimeFigureOut">
              <a:rPr lang="en-US" smtClean="0"/>
              <a:t>12/3/22</a:t>
            </a:fld>
            <a:endParaRPr lang="en-US"/>
          </a:p>
        </p:txBody>
      </p:sp>
      <p:sp>
        <p:nvSpPr>
          <p:cNvPr id="5" name="Footer Placeholder 4">
            <a:extLst>
              <a:ext uri="{FF2B5EF4-FFF2-40B4-BE49-F238E27FC236}">
                <a16:creationId xmlns:a16="http://schemas.microsoft.com/office/drawing/2014/main" id="{E98DD607-282A-3935-0865-C3774E5FB2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E415B5-7D05-4454-6306-6FE74D5A5B18}"/>
              </a:ext>
            </a:extLst>
          </p:cNvPr>
          <p:cNvSpPr>
            <a:spLocks noGrp="1"/>
          </p:cNvSpPr>
          <p:nvPr>
            <p:ph type="sldNum" sz="quarter" idx="12"/>
          </p:nvPr>
        </p:nvSpPr>
        <p:spPr/>
        <p:txBody>
          <a:bodyPr/>
          <a:lstStyle/>
          <a:p>
            <a:fld id="{019971F1-4311-2546-A188-701084BC6EBB}" type="slidenum">
              <a:rPr lang="en-US" smtClean="0"/>
              <a:t>‹#›</a:t>
            </a:fld>
            <a:endParaRPr lang="en-US"/>
          </a:p>
        </p:txBody>
      </p:sp>
    </p:spTree>
    <p:extLst>
      <p:ext uri="{BB962C8B-B14F-4D97-AF65-F5344CB8AC3E}">
        <p14:creationId xmlns:p14="http://schemas.microsoft.com/office/powerpoint/2010/main" val="2661515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23935-D149-1338-FA8C-1D526C9F378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B1B4E81-DB5C-E809-56AA-66B9BF7AFA2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6C1A02A-A72D-633D-869D-609EB4383DF9}"/>
              </a:ext>
            </a:extLst>
          </p:cNvPr>
          <p:cNvSpPr>
            <a:spLocks noGrp="1"/>
          </p:cNvSpPr>
          <p:nvPr>
            <p:ph type="dt" sz="half" idx="10"/>
          </p:nvPr>
        </p:nvSpPr>
        <p:spPr/>
        <p:txBody>
          <a:bodyPr/>
          <a:lstStyle/>
          <a:p>
            <a:fld id="{5E8A5404-9158-F04A-92C3-016E8D978896}" type="datetimeFigureOut">
              <a:rPr lang="en-US" smtClean="0"/>
              <a:t>12/3/22</a:t>
            </a:fld>
            <a:endParaRPr lang="en-US"/>
          </a:p>
        </p:txBody>
      </p:sp>
      <p:sp>
        <p:nvSpPr>
          <p:cNvPr id="5" name="Footer Placeholder 4">
            <a:extLst>
              <a:ext uri="{FF2B5EF4-FFF2-40B4-BE49-F238E27FC236}">
                <a16:creationId xmlns:a16="http://schemas.microsoft.com/office/drawing/2014/main" id="{48D243FD-3C52-00F7-D5B4-33A4EA956D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EC560A-699C-2CFE-BBFB-B56EEFE9EFD8}"/>
              </a:ext>
            </a:extLst>
          </p:cNvPr>
          <p:cNvSpPr>
            <a:spLocks noGrp="1"/>
          </p:cNvSpPr>
          <p:nvPr>
            <p:ph type="sldNum" sz="quarter" idx="12"/>
          </p:nvPr>
        </p:nvSpPr>
        <p:spPr/>
        <p:txBody>
          <a:bodyPr/>
          <a:lstStyle/>
          <a:p>
            <a:fld id="{019971F1-4311-2546-A188-701084BC6EBB}" type="slidenum">
              <a:rPr lang="en-US" smtClean="0"/>
              <a:t>‹#›</a:t>
            </a:fld>
            <a:endParaRPr lang="en-US"/>
          </a:p>
        </p:txBody>
      </p:sp>
    </p:spTree>
    <p:extLst>
      <p:ext uri="{BB962C8B-B14F-4D97-AF65-F5344CB8AC3E}">
        <p14:creationId xmlns:p14="http://schemas.microsoft.com/office/powerpoint/2010/main" val="1040071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411C52-4B73-DFFB-8CDD-2A0D8C06A7A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36E86CF-FF1C-EF9A-D43F-2E14DF1CE2D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F7C42C3-E038-5099-AB8A-331B8E388C46}"/>
              </a:ext>
            </a:extLst>
          </p:cNvPr>
          <p:cNvSpPr>
            <a:spLocks noGrp="1"/>
          </p:cNvSpPr>
          <p:nvPr>
            <p:ph type="dt" sz="half" idx="10"/>
          </p:nvPr>
        </p:nvSpPr>
        <p:spPr/>
        <p:txBody>
          <a:bodyPr/>
          <a:lstStyle/>
          <a:p>
            <a:fld id="{5E8A5404-9158-F04A-92C3-016E8D978896}" type="datetimeFigureOut">
              <a:rPr lang="en-US" smtClean="0"/>
              <a:t>12/3/22</a:t>
            </a:fld>
            <a:endParaRPr lang="en-US"/>
          </a:p>
        </p:txBody>
      </p:sp>
      <p:sp>
        <p:nvSpPr>
          <p:cNvPr id="5" name="Footer Placeholder 4">
            <a:extLst>
              <a:ext uri="{FF2B5EF4-FFF2-40B4-BE49-F238E27FC236}">
                <a16:creationId xmlns:a16="http://schemas.microsoft.com/office/drawing/2014/main" id="{1CAC3FDF-1757-D7F0-CD3D-BB5D1F161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7C462-3366-F40A-A8F2-69BF708344D0}"/>
              </a:ext>
            </a:extLst>
          </p:cNvPr>
          <p:cNvSpPr>
            <a:spLocks noGrp="1"/>
          </p:cNvSpPr>
          <p:nvPr>
            <p:ph type="sldNum" sz="quarter" idx="12"/>
          </p:nvPr>
        </p:nvSpPr>
        <p:spPr/>
        <p:txBody>
          <a:bodyPr/>
          <a:lstStyle/>
          <a:p>
            <a:fld id="{019971F1-4311-2546-A188-701084BC6EBB}" type="slidenum">
              <a:rPr lang="en-US" smtClean="0"/>
              <a:t>‹#›</a:t>
            </a:fld>
            <a:endParaRPr lang="en-US"/>
          </a:p>
        </p:txBody>
      </p:sp>
    </p:spTree>
    <p:extLst>
      <p:ext uri="{BB962C8B-B14F-4D97-AF65-F5344CB8AC3E}">
        <p14:creationId xmlns:p14="http://schemas.microsoft.com/office/powerpoint/2010/main" val="2431842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0F7DE-A354-7116-BC0D-F18385074C1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CC17595-A362-586E-97B4-63C7DB704A0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2A1D43B-BEAB-635E-ED90-2FB771CF0B0A}"/>
              </a:ext>
            </a:extLst>
          </p:cNvPr>
          <p:cNvSpPr>
            <a:spLocks noGrp="1"/>
          </p:cNvSpPr>
          <p:nvPr>
            <p:ph type="dt" sz="half" idx="10"/>
          </p:nvPr>
        </p:nvSpPr>
        <p:spPr/>
        <p:txBody>
          <a:bodyPr/>
          <a:lstStyle/>
          <a:p>
            <a:fld id="{5E8A5404-9158-F04A-92C3-016E8D978896}" type="datetimeFigureOut">
              <a:rPr lang="en-US" smtClean="0"/>
              <a:t>12/3/22</a:t>
            </a:fld>
            <a:endParaRPr lang="en-US"/>
          </a:p>
        </p:txBody>
      </p:sp>
      <p:sp>
        <p:nvSpPr>
          <p:cNvPr id="5" name="Footer Placeholder 4">
            <a:extLst>
              <a:ext uri="{FF2B5EF4-FFF2-40B4-BE49-F238E27FC236}">
                <a16:creationId xmlns:a16="http://schemas.microsoft.com/office/drawing/2014/main" id="{60219A55-719C-44C1-C41B-A8F1C1D41D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F39655-182C-FC8F-7835-F1CA103F724C}"/>
              </a:ext>
            </a:extLst>
          </p:cNvPr>
          <p:cNvSpPr>
            <a:spLocks noGrp="1"/>
          </p:cNvSpPr>
          <p:nvPr>
            <p:ph type="sldNum" sz="quarter" idx="12"/>
          </p:nvPr>
        </p:nvSpPr>
        <p:spPr/>
        <p:txBody>
          <a:bodyPr/>
          <a:lstStyle/>
          <a:p>
            <a:fld id="{019971F1-4311-2546-A188-701084BC6EBB}" type="slidenum">
              <a:rPr lang="en-US" smtClean="0"/>
              <a:t>‹#›</a:t>
            </a:fld>
            <a:endParaRPr lang="en-US"/>
          </a:p>
        </p:txBody>
      </p:sp>
    </p:spTree>
    <p:extLst>
      <p:ext uri="{BB962C8B-B14F-4D97-AF65-F5344CB8AC3E}">
        <p14:creationId xmlns:p14="http://schemas.microsoft.com/office/powerpoint/2010/main" val="1795301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DBFC4-1E08-EA0E-459A-39CCE79202C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19A1DD8-B741-287A-75F3-7AC18A4D41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C385CFB-B199-430C-5977-AA8AADC28322}"/>
              </a:ext>
            </a:extLst>
          </p:cNvPr>
          <p:cNvSpPr>
            <a:spLocks noGrp="1"/>
          </p:cNvSpPr>
          <p:nvPr>
            <p:ph type="dt" sz="half" idx="10"/>
          </p:nvPr>
        </p:nvSpPr>
        <p:spPr/>
        <p:txBody>
          <a:bodyPr/>
          <a:lstStyle/>
          <a:p>
            <a:fld id="{5E8A5404-9158-F04A-92C3-016E8D978896}" type="datetimeFigureOut">
              <a:rPr lang="en-US" smtClean="0"/>
              <a:t>12/3/22</a:t>
            </a:fld>
            <a:endParaRPr lang="en-US"/>
          </a:p>
        </p:txBody>
      </p:sp>
      <p:sp>
        <p:nvSpPr>
          <p:cNvPr id="5" name="Footer Placeholder 4">
            <a:extLst>
              <a:ext uri="{FF2B5EF4-FFF2-40B4-BE49-F238E27FC236}">
                <a16:creationId xmlns:a16="http://schemas.microsoft.com/office/drawing/2014/main" id="{151268AA-4C34-0E69-F470-7B6BE54F43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110F2F-53C8-F55C-D44A-E8F323EB2107}"/>
              </a:ext>
            </a:extLst>
          </p:cNvPr>
          <p:cNvSpPr>
            <a:spLocks noGrp="1"/>
          </p:cNvSpPr>
          <p:nvPr>
            <p:ph type="sldNum" sz="quarter" idx="12"/>
          </p:nvPr>
        </p:nvSpPr>
        <p:spPr/>
        <p:txBody>
          <a:bodyPr/>
          <a:lstStyle/>
          <a:p>
            <a:fld id="{019971F1-4311-2546-A188-701084BC6EBB}" type="slidenum">
              <a:rPr lang="en-US" smtClean="0"/>
              <a:t>‹#›</a:t>
            </a:fld>
            <a:endParaRPr lang="en-US"/>
          </a:p>
        </p:txBody>
      </p:sp>
    </p:spTree>
    <p:extLst>
      <p:ext uri="{BB962C8B-B14F-4D97-AF65-F5344CB8AC3E}">
        <p14:creationId xmlns:p14="http://schemas.microsoft.com/office/powerpoint/2010/main" val="1597783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F7A09-C914-4331-4397-63267D8F075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4D1C77A-E2CF-C4F7-5A1F-6B9E7ECAFBA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6DD90C5-41DF-5E4D-A69F-4369449196B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76E5225-4022-F079-F43C-EC3158A61014}"/>
              </a:ext>
            </a:extLst>
          </p:cNvPr>
          <p:cNvSpPr>
            <a:spLocks noGrp="1"/>
          </p:cNvSpPr>
          <p:nvPr>
            <p:ph type="dt" sz="half" idx="10"/>
          </p:nvPr>
        </p:nvSpPr>
        <p:spPr/>
        <p:txBody>
          <a:bodyPr/>
          <a:lstStyle/>
          <a:p>
            <a:fld id="{5E8A5404-9158-F04A-92C3-016E8D978896}" type="datetimeFigureOut">
              <a:rPr lang="en-US" smtClean="0"/>
              <a:t>12/3/22</a:t>
            </a:fld>
            <a:endParaRPr lang="en-US"/>
          </a:p>
        </p:txBody>
      </p:sp>
      <p:sp>
        <p:nvSpPr>
          <p:cNvPr id="6" name="Footer Placeholder 5">
            <a:extLst>
              <a:ext uri="{FF2B5EF4-FFF2-40B4-BE49-F238E27FC236}">
                <a16:creationId xmlns:a16="http://schemas.microsoft.com/office/drawing/2014/main" id="{D230A0EB-0A10-2290-35A5-393C722FBB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6951A6-DBC9-BA0D-AB82-A33504D559C2}"/>
              </a:ext>
            </a:extLst>
          </p:cNvPr>
          <p:cNvSpPr>
            <a:spLocks noGrp="1"/>
          </p:cNvSpPr>
          <p:nvPr>
            <p:ph type="sldNum" sz="quarter" idx="12"/>
          </p:nvPr>
        </p:nvSpPr>
        <p:spPr/>
        <p:txBody>
          <a:bodyPr/>
          <a:lstStyle/>
          <a:p>
            <a:fld id="{019971F1-4311-2546-A188-701084BC6EBB}" type="slidenum">
              <a:rPr lang="en-US" smtClean="0"/>
              <a:t>‹#›</a:t>
            </a:fld>
            <a:endParaRPr lang="en-US"/>
          </a:p>
        </p:txBody>
      </p:sp>
    </p:spTree>
    <p:extLst>
      <p:ext uri="{BB962C8B-B14F-4D97-AF65-F5344CB8AC3E}">
        <p14:creationId xmlns:p14="http://schemas.microsoft.com/office/powerpoint/2010/main" val="2043442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7E570-E7B7-CA43-FEEF-5075FD37650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0C13C5E-5123-2F48-1633-CB5A913718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90EECFB-84B5-8B60-30B0-B10A1FA6748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24EB033-A766-4A68-7E8B-2634C71A84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75FEBF9-96B2-040E-D044-6FB3C3E6923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FDC3236-8E08-FE37-6BFE-15B50F1A0A02}"/>
              </a:ext>
            </a:extLst>
          </p:cNvPr>
          <p:cNvSpPr>
            <a:spLocks noGrp="1"/>
          </p:cNvSpPr>
          <p:nvPr>
            <p:ph type="dt" sz="half" idx="10"/>
          </p:nvPr>
        </p:nvSpPr>
        <p:spPr/>
        <p:txBody>
          <a:bodyPr/>
          <a:lstStyle/>
          <a:p>
            <a:fld id="{5E8A5404-9158-F04A-92C3-016E8D978896}" type="datetimeFigureOut">
              <a:rPr lang="en-US" smtClean="0"/>
              <a:t>12/3/22</a:t>
            </a:fld>
            <a:endParaRPr lang="en-US"/>
          </a:p>
        </p:txBody>
      </p:sp>
      <p:sp>
        <p:nvSpPr>
          <p:cNvPr id="8" name="Footer Placeholder 7">
            <a:extLst>
              <a:ext uri="{FF2B5EF4-FFF2-40B4-BE49-F238E27FC236}">
                <a16:creationId xmlns:a16="http://schemas.microsoft.com/office/drawing/2014/main" id="{D545EF0E-B306-4F29-3B26-5D4A0A32A9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A5D4B5-7532-1A6A-17F7-FEDCF63AA527}"/>
              </a:ext>
            </a:extLst>
          </p:cNvPr>
          <p:cNvSpPr>
            <a:spLocks noGrp="1"/>
          </p:cNvSpPr>
          <p:nvPr>
            <p:ph type="sldNum" sz="quarter" idx="12"/>
          </p:nvPr>
        </p:nvSpPr>
        <p:spPr/>
        <p:txBody>
          <a:bodyPr/>
          <a:lstStyle/>
          <a:p>
            <a:fld id="{019971F1-4311-2546-A188-701084BC6EBB}" type="slidenum">
              <a:rPr lang="en-US" smtClean="0"/>
              <a:t>‹#›</a:t>
            </a:fld>
            <a:endParaRPr lang="en-US"/>
          </a:p>
        </p:txBody>
      </p:sp>
    </p:spTree>
    <p:extLst>
      <p:ext uri="{BB962C8B-B14F-4D97-AF65-F5344CB8AC3E}">
        <p14:creationId xmlns:p14="http://schemas.microsoft.com/office/powerpoint/2010/main" val="1133619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164CF-5509-B98E-8952-C81A52F133A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11795F0-78A3-4747-9C93-3122D89EB96A}"/>
              </a:ext>
            </a:extLst>
          </p:cNvPr>
          <p:cNvSpPr>
            <a:spLocks noGrp="1"/>
          </p:cNvSpPr>
          <p:nvPr>
            <p:ph type="dt" sz="half" idx="10"/>
          </p:nvPr>
        </p:nvSpPr>
        <p:spPr/>
        <p:txBody>
          <a:bodyPr/>
          <a:lstStyle/>
          <a:p>
            <a:fld id="{5E8A5404-9158-F04A-92C3-016E8D978896}" type="datetimeFigureOut">
              <a:rPr lang="en-US" smtClean="0"/>
              <a:t>12/3/22</a:t>
            </a:fld>
            <a:endParaRPr lang="en-US"/>
          </a:p>
        </p:txBody>
      </p:sp>
      <p:sp>
        <p:nvSpPr>
          <p:cNvPr id="4" name="Footer Placeholder 3">
            <a:extLst>
              <a:ext uri="{FF2B5EF4-FFF2-40B4-BE49-F238E27FC236}">
                <a16:creationId xmlns:a16="http://schemas.microsoft.com/office/drawing/2014/main" id="{8B129417-D304-3460-2F2B-3FF6438847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E17608-2E31-C291-D0B4-4FAFB34064B4}"/>
              </a:ext>
            </a:extLst>
          </p:cNvPr>
          <p:cNvSpPr>
            <a:spLocks noGrp="1"/>
          </p:cNvSpPr>
          <p:nvPr>
            <p:ph type="sldNum" sz="quarter" idx="12"/>
          </p:nvPr>
        </p:nvSpPr>
        <p:spPr/>
        <p:txBody>
          <a:bodyPr/>
          <a:lstStyle/>
          <a:p>
            <a:fld id="{019971F1-4311-2546-A188-701084BC6EBB}" type="slidenum">
              <a:rPr lang="en-US" smtClean="0"/>
              <a:t>‹#›</a:t>
            </a:fld>
            <a:endParaRPr lang="en-US"/>
          </a:p>
        </p:txBody>
      </p:sp>
    </p:spTree>
    <p:extLst>
      <p:ext uri="{BB962C8B-B14F-4D97-AF65-F5344CB8AC3E}">
        <p14:creationId xmlns:p14="http://schemas.microsoft.com/office/powerpoint/2010/main" val="16891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4153A6-261D-40E5-4334-C145861D3E8D}"/>
              </a:ext>
            </a:extLst>
          </p:cNvPr>
          <p:cNvSpPr>
            <a:spLocks noGrp="1"/>
          </p:cNvSpPr>
          <p:nvPr>
            <p:ph type="dt" sz="half" idx="10"/>
          </p:nvPr>
        </p:nvSpPr>
        <p:spPr/>
        <p:txBody>
          <a:bodyPr/>
          <a:lstStyle/>
          <a:p>
            <a:fld id="{5E8A5404-9158-F04A-92C3-016E8D978896}" type="datetimeFigureOut">
              <a:rPr lang="en-US" smtClean="0"/>
              <a:t>12/3/22</a:t>
            </a:fld>
            <a:endParaRPr lang="en-US"/>
          </a:p>
        </p:txBody>
      </p:sp>
      <p:sp>
        <p:nvSpPr>
          <p:cNvPr id="3" name="Footer Placeholder 2">
            <a:extLst>
              <a:ext uri="{FF2B5EF4-FFF2-40B4-BE49-F238E27FC236}">
                <a16:creationId xmlns:a16="http://schemas.microsoft.com/office/drawing/2014/main" id="{22668C1A-7645-0F8F-B13F-92C30D7CFE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827C54-321D-7FB9-2F7F-1EE060623645}"/>
              </a:ext>
            </a:extLst>
          </p:cNvPr>
          <p:cNvSpPr>
            <a:spLocks noGrp="1"/>
          </p:cNvSpPr>
          <p:nvPr>
            <p:ph type="sldNum" sz="quarter" idx="12"/>
          </p:nvPr>
        </p:nvSpPr>
        <p:spPr/>
        <p:txBody>
          <a:bodyPr/>
          <a:lstStyle/>
          <a:p>
            <a:fld id="{019971F1-4311-2546-A188-701084BC6EBB}" type="slidenum">
              <a:rPr lang="en-US" smtClean="0"/>
              <a:t>‹#›</a:t>
            </a:fld>
            <a:endParaRPr lang="en-US"/>
          </a:p>
        </p:txBody>
      </p:sp>
    </p:spTree>
    <p:extLst>
      <p:ext uri="{BB962C8B-B14F-4D97-AF65-F5344CB8AC3E}">
        <p14:creationId xmlns:p14="http://schemas.microsoft.com/office/powerpoint/2010/main" val="3134776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31AEA-665B-141C-4C41-35DCB315806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1EA3618-BA4C-0701-A7F5-BD42D03702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3FBAE6B-E100-2BEB-B377-12DFCA1111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759AF3A-4CB9-7ADD-315D-321A89A50F0F}"/>
              </a:ext>
            </a:extLst>
          </p:cNvPr>
          <p:cNvSpPr>
            <a:spLocks noGrp="1"/>
          </p:cNvSpPr>
          <p:nvPr>
            <p:ph type="dt" sz="half" idx="10"/>
          </p:nvPr>
        </p:nvSpPr>
        <p:spPr/>
        <p:txBody>
          <a:bodyPr/>
          <a:lstStyle/>
          <a:p>
            <a:fld id="{5E8A5404-9158-F04A-92C3-016E8D978896}" type="datetimeFigureOut">
              <a:rPr lang="en-US" smtClean="0"/>
              <a:t>12/3/22</a:t>
            </a:fld>
            <a:endParaRPr lang="en-US"/>
          </a:p>
        </p:txBody>
      </p:sp>
      <p:sp>
        <p:nvSpPr>
          <p:cNvPr id="6" name="Footer Placeholder 5">
            <a:extLst>
              <a:ext uri="{FF2B5EF4-FFF2-40B4-BE49-F238E27FC236}">
                <a16:creationId xmlns:a16="http://schemas.microsoft.com/office/drawing/2014/main" id="{E0132BB9-9F64-2863-04BC-E81347AD5F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7E3A46-28D1-2915-CF00-8F8B3134CAE5}"/>
              </a:ext>
            </a:extLst>
          </p:cNvPr>
          <p:cNvSpPr>
            <a:spLocks noGrp="1"/>
          </p:cNvSpPr>
          <p:nvPr>
            <p:ph type="sldNum" sz="quarter" idx="12"/>
          </p:nvPr>
        </p:nvSpPr>
        <p:spPr/>
        <p:txBody>
          <a:bodyPr/>
          <a:lstStyle/>
          <a:p>
            <a:fld id="{019971F1-4311-2546-A188-701084BC6EBB}" type="slidenum">
              <a:rPr lang="en-US" smtClean="0"/>
              <a:t>‹#›</a:t>
            </a:fld>
            <a:endParaRPr lang="en-US"/>
          </a:p>
        </p:txBody>
      </p:sp>
    </p:spTree>
    <p:extLst>
      <p:ext uri="{BB962C8B-B14F-4D97-AF65-F5344CB8AC3E}">
        <p14:creationId xmlns:p14="http://schemas.microsoft.com/office/powerpoint/2010/main" val="693191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D9B94-D12A-0C6B-E0E2-01AD5AFCCA8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3F72B2F-803B-649C-EB29-2B0899CAD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D1DDB5-927B-FB04-6A72-DA17B57698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A34AAD1-A12B-B594-AEA7-8018A27A834C}"/>
              </a:ext>
            </a:extLst>
          </p:cNvPr>
          <p:cNvSpPr>
            <a:spLocks noGrp="1"/>
          </p:cNvSpPr>
          <p:nvPr>
            <p:ph type="dt" sz="half" idx="10"/>
          </p:nvPr>
        </p:nvSpPr>
        <p:spPr/>
        <p:txBody>
          <a:bodyPr/>
          <a:lstStyle/>
          <a:p>
            <a:fld id="{5E8A5404-9158-F04A-92C3-016E8D978896}" type="datetimeFigureOut">
              <a:rPr lang="en-US" smtClean="0"/>
              <a:t>12/3/22</a:t>
            </a:fld>
            <a:endParaRPr lang="en-US"/>
          </a:p>
        </p:txBody>
      </p:sp>
      <p:sp>
        <p:nvSpPr>
          <p:cNvPr id="6" name="Footer Placeholder 5">
            <a:extLst>
              <a:ext uri="{FF2B5EF4-FFF2-40B4-BE49-F238E27FC236}">
                <a16:creationId xmlns:a16="http://schemas.microsoft.com/office/drawing/2014/main" id="{563AE29D-469C-101E-053B-74251E90B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8FE689-153F-22E5-6E1B-11BEF62C3599}"/>
              </a:ext>
            </a:extLst>
          </p:cNvPr>
          <p:cNvSpPr>
            <a:spLocks noGrp="1"/>
          </p:cNvSpPr>
          <p:nvPr>
            <p:ph type="sldNum" sz="quarter" idx="12"/>
          </p:nvPr>
        </p:nvSpPr>
        <p:spPr/>
        <p:txBody>
          <a:bodyPr/>
          <a:lstStyle/>
          <a:p>
            <a:fld id="{019971F1-4311-2546-A188-701084BC6EBB}" type="slidenum">
              <a:rPr lang="en-US" smtClean="0"/>
              <a:t>‹#›</a:t>
            </a:fld>
            <a:endParaRPr lang="en-US"/>
          </a:p>
        </p:txBody>
      </p:sp>
    </p:spTree>
    <p:extLst>
      <p:ext uri="{BB962C8B-B14F-4D97-AF65-F5344CB8AC3E}">
        <p14:creationId xmlns:p14="http://schemas.microsoft.com/office/powerpoint/2010/main" val="2319819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FF54E2-C477-B669-FA9D-3E42814277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7A869E5-61DE-CACD-DD70-4E389C0745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4B114E2-F091-F4BA-BB24-7E7A6F32B5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8A5404-9158-F04A-92C3-016E8D978896}" type="datetimeFigureOut">
              <a:rPr lang="en-US" smtClean="0"/>
              <a:t>12/3/22</a:t>
            </a:fld>
            <a:endParaRPr lang="en-US"/>
          </a:p>
        </p:txBody>
      </p:sp>
      <p:sp>
        <p:nvSpPr>
          <p:cNvPr id="5" name="Footer Placeholder 4">
            <a:extLst>
              <a:ext uri="{FF2B5EF4-FFF2-40B4-BE49-F238E27FC236}">
                <a16:creationId xmlns:a16="http://schemas.microsoft.com/office/drawing/2014/main" id="{2396CDFE-CCA8-68E5-8984-C490D52967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5709F9-ECA4-501F-2063-4F6187405D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9971F1-4311-2546-A188-701084BC6EBB}" type="slidenum">
              <a:rPr lang="en-US" smtClean="0"/>
              <a:t>‹#›</a:t>
            </a:fld>
            <a:endParaRPr lang="en-US"/>
          </a:p>
        </p:txBody>
      </p:sp>
    </p:spTree>
    <p:extLst>
      <p:ext uri="{BB962C8B-B14F-4D97-AF65-F5344CB8AC3E}">
        <p14:creationId xmlns:p14="http://schemas.microsoft.com/office/powerpoint/2010/main" val="1472583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E41B24"/>
          </a:solidFill>
        </p:spPr>
        <p:txBody>
          <a:bodyPr wrap="square" lIns="0" tIns="0" rIns="0" bIns="0" rtlCol="0"/>
          <a:lstStyle/>
          <a:p>
            <a:endParaRPr sz="2400"/>
          </a:p>
        </p:txBody>
      </p:sp>
      <p:sp>
        <p:nvSpPr>
          <p:cNvPr id="3" name="object 3"/>
          <p:cNvSpPr/>
          <p:nvPr/>
        </p:nvSpPr>
        <p:spPr>
          <a:xfrm>
            <a:off x="796199" y="2259392"/>
            <a:ext cx="587587" cy="110067"/>
          </a:xfrm>
          <a:custGeom>
            <a:avLst/>
            <a:gdLst/>
            <a:ahLst/>
            <a:cxnLst/>
            <a:rect l="l" t="t" r="r" b="b"/>
            <a:pathLst>
              <a:path w="440690" h="82550">
                <a:moveTo>
                  <a:pt x="440099" y="82499"/>
                </a:moveTo>
                <a:lnTo>
                  <a:pt x="0" y="82499"/>
                </a:lnTo>
                <a:lnTo>
                  <a:pt x="0" y="0"/>
                </a:lnTo>
                <a:lnTo>
                  <a:pt x="440099" y="0"/>
                </a:lnTo>
                <a:lnTo>
                  <a:pt x="440099" y="82499"/>
                </a:lnTo>
                <a:close/>
              </a:path>
            </a:pathLst>
          </a:custGeom>
          <a:solidFill>
            <a:srgbClr val="FFFFFF"/>
          </a:solidFill>
        </p:spPr>
        <p:txBody>
          <a:bodyPr wrap="square" lIns="0" tIns="0" rIns="0" bIns="0" rtlCol="0"/>
          <a:lstStyle/>
          <a:p>
            <a:endParaRPr sz="2400"/>
          </a:p>
        </p:txBody>
      </p:sp>
      <p:sp>
        <p:nvSpPr>
          <p:cNvPr id="5" name="object 5"/>
          <p:cNvSpPr txBox="1">
            <a:spLocks noGrp="1"/>
          </p:cNvSpPr>
          <p:nvPr>
            <p:ph type="title"/>
          </p:nvPr>
        </p:nvSpPr>
        <p:spPr>
          <a:xfrm>
            <a:off x="706967" y="2673066"/>
            <a:ext cx="4956387" cy="1509473"/>
          </a:xfrm>
          <a:prstGeom prst="rect">
            <a:avLst/>
          </a:prstGeom>
        </p:spPr>
        <p:txBody>
          <a:bodyPr vert="horz" wrap="square" lIns="0" tIns="13547" rIns="0" bIns="0" rtlCol="0" anchor="ctr">
            <a:spAutoFit/>
          </a:bodyPr>
          <a:lstStyle/>
          <a:p>
            <a:r>
              <a:rPr lang="en-SG" sz="5400" b="1" i="0" dirty="0">
                <a:solidFill>
                  <a:srgbClr val="FFFFFF"/>
                </a:solidFill>
                <a:effectLst/>
                <a:latin typeface="Trebuchet MS" panose="020B0703020202090204" pitchFamily="34" charset="0"/>
              </a:rPr>
              <a:t>Heart Issue in the Society</a:t>
            </a:r>
            <a:endParaRPr lang="en-SG" sz="5400" b="0" i="0" dirty="0">
              <a:solidFill>
                <a:srgbClr val="FFFFFF"/>
              </a:solidFill>
              <a:effectLst/>
              <a:latin typeface="Trebuchet MS" panose="020B0703020202090204" pitchFamily="34" charset="0"/>
            </a:endParaRPr>
          </a:p>
        </p:txBody>
      </p:sp>
      <p:sp>
        <p:nvSpPr>
          <p:cNvPr id="7" name="Rectangle 6">
            <a:extLst>
              <a:ext uri="{FF2B5EF4-FFF2-40B4-BE49-F238E27FC236}">
                <a16:creationId xmlns:a16="http://schemas.microsoft.com/office/drawing/2014/main" id="{1E5A3114-6BA3-D320-D36C-DEC3028287E2}"/>
              </a:ext>
            </a:extLst>
          </p:cNvPr>
          <p:cNvSpPr/>
          <p:nvPr/>
        </p:nvSpPr>
        <p:spPr>
          <a:xfrm>
            <a:off x="508000" y="6172200"/>
            <a:ext cx="75184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bg1"/>
                </a:solidFill>
              </a:rPr>
              <a:t>Author: Maheshkumar Paik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342472"/>
            <a:ext cx="6679671" cy="1371315"/>
          </a:xfrm>
          <a:prstGeom prst="rect">
            <a:avLst/>
          </a:prstGeom>
        </p:spPr>
        <p:txBody>
          <a:bodyPr vert="horz" wrap="square" lIns="0" tIns="16933" rIns="0" bIns="0" rtlCol="0" anchor="ctr">
            <a:spAutoFit/>
          </a:bodyPr>
          <a:lstStyle/>
          <a:p>
            <a:pPr marL="16933">
              <a:lnSpc>
                <a:spcPct val="100000"/>
              </a:lnSpc>
              <a:spcBef>
                <a:spcPts val="133"/>
              </a:spcBef>
            </a:pPr>
            <a:r>
              <a:rPr lang="en-SG" sz="4400" b="0" i="0" dirty="0">
                <a:solidFill>
                  <a:srgbClr val="000000"/>
                </a:solidFill>
                <a:effectLst/>
                <a:latin typeface="Inter"/>
              </a:rPr>
              <a:t>Problem Statement :</a:t>
            </a:r>
            <a:br>
              <a:rPr lang="en-SG" sz="4400" b="0" i="0" dirty="0">
                <a:solidFill>
                  <a:srgbClr val="000000"/>
                </a:solidFill>
                <a:effectLst/>
                <a:latin typeface="Inter"/>
              </a:rPr>
            </a:br>
            <a:endParaRPr spc="13" dirty="0"/>
          </a:p>
        </p:txBody>
      </p:sp>
      <p:sp>
        <p:nvSpPr>
          <p:cNvPr id="3" name="object 3"/>
          <p:cNvSpPr txBox="1"/>
          <p:nvPr/>
        </p:nvSpPr>
        <p:spPr>
          <a:xfrm>
            <a:off x="693499" y="1496690"/>
            <a:ext cx="7936151" cy="4379830"/>
          </a:xfrm>
          <a:prstGeom prst="rect">
            <a:avLst/>
          </a:prstGeom>
        </p:spPr>
        <p:txBody>
          <a:bodyPr vert="horz" wrap="square" lIns="0" tIns="70272" rIns="0" bIns="0" rtlCol="0">
            <a:spAutoFit/>
          </a:bodyPr>
          <a:lstStyle/>
          <a:p>
            <a:pPr algn="l"/>
            <a:r>
              <a:rPr lang="en-SG" sz="2000" b="0" i="0" dirty="0">
                <a:effectLst/>
                <a:latin typeface="Inter"/>
              </a:rPr>
              <a:t>Heart Failure is when the heart muscle does not pump blood as well as it should to meet the body's demands. </a:t>
            </a:r>
          </a:p>
          <a:p>
            <a:pPr algn="l"/>
            <a:r>
              <a:rPr lang="en-SG" sz="2000" b="0" i="0" dirty="0">
                <a:effectLst/>
                <a:latin typeface="Inter"/>
              </a:rPr>
              <a:t>Blood is the most important fluid that circulates throughout the body by supplying oxygen to all body parts. </a:t>
            </a:r>
          </a:p>
          <a:p>
            <a:pPr algn="l"/>
            <a:r>
              <a:rPr lang="en-SG" sz="2000" b="0" i="0" dirty="0">
                <a:effectLst/>
                <a:latin typeface="Inter"/>
              </a:rPr>
              <a:t>Cardiovascular diseases (CVDs) are the number 1 cause of death globally, taking an estimated 17.9 million lives each year, which accounts for 31% of all deaths worldwide. </a:t>
            </a:r>
          </a:p>
          <a:p>
            <a:pPr algn="l"/>
            <a:r>
              <a:rPr lang="en-SG" sz="2000" b="0" i="0" dirty="0">
                <a:effectLst/>
                <a:latin typeface="Inter"/>
              </a:rPr>
              <a:t>This constant threat of cardiovascular issues has risen due to poor lifestyle choices and an ignorant attitude towards health. With most people struggling with mental problems, habits like tobacco use, unhealthy diet and obesity, physical inactivity and harmful use of alcohol have been taken up by the mass population. Thus, people at high cardiovascular risk need early detection and management, wherein a machine learning model can be of great help!</a:t>
            </a:r>
          </a:p>
        </p:txBody>
      </p:sp>
      <p:pic>
        <p:nvPicPr>
          <p:cNvPr id="7" name="Picture 6" descr="A close-up of a rocket&#10;&#10;Description automatically generated with low confidence">
            <a:extLst>
              <a:ext uri="{FF2B5EF4-FFF2-40B4-BE49-F238E27FC236}">
                <a16:creationId xmlns:a16="http://schemas.microsoft.com/office/drawing/2014/main" id="{ABD3EC9A-1BD5-7C04-A638-CC500E128364}"/>
              </a:ext>
            </a:extLst>
          </p:cNvPr>
          <p:cNvPicPr>
            <a:picLocks noChangeAspect="1"/>
          </p:cNvPicPr>
          <p:nvPr/>
        </p:nvPicPr>
        <p:blipFill>
          <a:blip r:embed="rId2"/>
          <a:stretch>
            <a:fillRect/>
          </a:stretch>
        </p:blipFill>
        <p:spPr>
          <a:xfrm>
            <a:off x="9826625" y="1772408"/>
            <a:ext cx="1435611" cy="3313183"/>
          </a:xfrm>
          <a:prstGeom prst="rect">
            <a:avLst/>
          </a:prstGeom>
        </p:spPr>
      </p:pic>
      <p:pic>
        <p:nvPicPr>
          <p:cNvPr id="1026" name="Picture 2" descr="Welcome to Ministry of Health, Labour and Welfare">
            <a:extLst>
              <a:ext uri="{FF2B5EF4-FFF2-40B4-BE49-F238E27FC236}">
                <a16:creationId xmlns:a16="http://schemas.microsoft.com/office/drawing/2014/main" id="{BA83107E-4A3B-F07C-2CF9-847D1D9ACB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7846" y="142718"/>
            <a:ext cx="2093912" cy="7288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81026"/>
            <a:ext cx="6679671" cy="694207"/>
          </a:xfrm>
          <a:prstGeom prst="rect">
            <a:avLst/>
          </a:prstGeom>
        </p:spPr>
        <p:txBody>
          <a:bodyPr vert="horz" wrap="square" lIns="0" tIns="16933" rIns="0" bIns="0" rtlCol="0" anchor="ctr">
            <a:spAutoFit/>
          </a:bodyPr>
          <a:lstStyle/>
          <a:p>
            <a:pPr marL="16933">
              <a:lnSpc>
                <a:spcPct val="100000"/>
              </a:lnSpc>
              <a:spcBef>
                <a:spcPts val="133"/>
              </a:spcBef>
            </a:pPr>
            <a:r>
              <a:rPr lang="en-SG" sz="4400" b="0" i="0" dirty="0">
                <a:solidFill>
                  <a:srgbClr val="000000"/>
                </a:solidFill>
                <a:effectLst/>
                <a:latin typeface="Inter"/>
              </a:rPr>
              <a:t>AIM</a:t>
            </a:r>
            <a:endParaRPr spc="13" dirty="0"/>
          </a:p>
        </p:txBody>
      </p:sp>
      <p:sp>
        <p:nvSpPr>
          <p:cNvPr id="3" name="object 3"/>
          <p:cNvSpPr txBox="1"/>
          <p:nvPr/>
        </p:nvSpPr>
        <p:spPr>
          <a:xfrm>
            <a:off x="609600" y="1772408"/>
            <a:ext cx="7936151" cy="1302065"/>
          </a:xfrm>
          <a:prstGeom prst="rect">
            <a:avLst/>
          </a:prstGeom>
        </p:spPr>
        <p:txBody>
          <a:bodyPr vert="horz" wrap="square" lIns="0" tIns="70272" rIns="0" bIns="0" rtlCol="0">
            <a:spAutoFit/>
          </a:bodyPr>
          <a:lstStyle/>
          <a:p>
            <a:pPr algn="l">
              <a:buFont typeface="Arial" panose="020B0604020202020204" pitchFamily="34" charset="0"/>
              <a:buChar char="•"/>
            </a:pPr>
            <a:r>
              <a:rPr lang="en-SG" sz="2000" b="0" i="0" dirty="0">
                <a:effectLst/>
                <a:latin typeface="Inter"/>
              </a:rPr>
              <a:t>To classify / predict whether a patient can encounter a death situation due to heart failure.</a:t>
            </a:r>
          </a:p>
          <a:p>
            <a:pPr algn="l">
              <a:buFont typeface="Arial" panose="020B0604020202020204" pitchFamily="34" charset="0"/>
              <a:buChar char="•"/>
            </a:pPr>
            <a:r>
              <a:rPr lang="en-SG" sz="2000" b="0" i="0" dirty="0">
                <a:effectLst/>
                <a:latin typeface="Inter"/>
              </a:rPr>
              <a:t>It is a </a:t>
            </a:r>
            <a:r>
              <a:rPr lang="en-SG" sz="2000" b="1" i="0" dirty="0">
                <a:effectLst/>
                <a:latin typeface="Inter"/>
              </a:rPr>
              <a:t>binary classification</a:t>
            </a:r>
            <a:r>
              <a:rPr lang="en-SG" sz="2000" b="0" i="0" dirty="0">
                <a:effectLst/>
                <a:latin typeface="Inter"/>
              </a:rPr>
              <a:t> problem with multiple numerical and categorical features.</a:t>
            </a:r>
          </a:p>
        </p:txBody>
      </p:sp>
      <p:pic>
        <p:nvPicPr>
          <p:cNvPr id="7" name="Picture 6" descr="A close-up of a rocket&#10;&#10;Description automatically generated with low confidence">
            <a:extLst>
              <a:ext uri="{FF2B5EF4-FFF2-40B4-BE49-F238E27FC236}">
                <a16:creationId xmlns:a16="http://schemas.microsoft.com/office/drawing/2014/main" id="{ABD3EC9A-1BD5-7C04-A638-CC500E128364}"/>
              </a:ext>
            </a:extLst>
          </p:cNvPr>
          <p:cNvPicPr>
            <a:picLocks noChangeAspect="1"/>
          </p:cNvPicPr>
          <p:nvPr/>
        </p:nvPicPr>
        <p:blipFill>
          <a:blip r:embed="rId2"/>
          <a:stretch>
            <a:fillRect/>
          </a:stretch>
        </p:blipFill>
        <p:spPr>
          <a:xfrm>
            <a:off x="9826625" y="1772408"/>
            <a:ext cx="1435611" cy="3313183"/>
          </a:xfrm>
          <a:prstGeom prst="rect">
            <a:avLst/>
          </a:prstGeom>
        </p:spPr>
      </p:pic>
      <p:pic>
        <p:nvPicPr>
          <p:cNvPr id="1026" name="Picture 2" descr="Welcome to Ministry of Health, Labour and Welfare">
            <a:extLst>
              <a:ext uri="{FF2B5EF4-FFF2-40B4-BE49-F238E27FC236}">
                <a16:creationId xmlns:a16="http://schemas.microsoft.com/office/drawing/2014/main" id="{BA83107E-4A3B-F07C-2CF9-847D1D9ACB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7846" y="142718"/>
            <a:ext cx="2093912" cy="728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382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3672A-B20A-02CA-8D16-72ADBF98A454}"/>
              </a:ext>
            </a:extLst>
          </p:cNvPr>
          <p:cNvSpPr>
            <a:spLocks noGrp="1"/>
          </p:cNvSpPr>
          <p:nvPr>
            <p:ph type="title"/>
          </p:nvPr>
        </p:nvSpPr>
        <p:spPr/>
        <p:txBody>
          <a:bodyPr/>
          <a:lstStyle/>
          <a:p>
            <a:r>
              <a:rPr lang="en-SG" b="0" i="0" dirty="0">
                <a:solidFill>
                  <a:srgbClr val="000000"/>
                </a:solidFill>
                <a:effectLst/>
                <a:latin typeface="Inter"/>
              </a:rPr>
              <a:t>Dataset Attributes</a:t>
            </a:r>
            <a:endParaRPr lang="en-US" dirty="0"/>
          </a:p>
        </p:txBody>
      </p:sp>
      <p:sp>
        <p:nvSpPr>
          <p:cNvPr id="3" name="Content Placeholder 2">
            <a:extLst>
              <a:ext uri="{FF2B5EF4-FFF2-40B4-BE49-F238E27FC236}">
                <a16:creationId xmlns:a16="http://schemas.microsoft.com/office/drawing/2014/main" id="{58DC5EE1-2C8E-6AAF-AE5D-48E2098062C7}"/>
              </a:ext>
            </a:extLst>
          </p:cNvPr>
          <p:cNvSpPr>
            <a:spLocks noGrp="1"/>
          </p:cNvSpPr>
          <p:nvPr>
            <p:ph idx="1"/>
          </p:nvPr>
        </p:nvSpPr>
        <p:spPr/>
        <p:txBody>
          <a:bodyPr>
            <a:normAutofit fontScale="62500" lnSpcReduction="20000"/>
          </a:bodyPr>
          <a:lstStyle/>
          <a:p>
            <a:pPr algn="l">
              <a:buFont typeface="Arial" panose="020B0604020202020204" pitchFamily="34" charset="0"/>
              <a:buChar char="•"/>
            </a:pPr>
            <a:r>
              <a:rPr lang="en-SG" b="1" i="0" dirty="0">
                <a:effectLst/>
                <a:latin typeface="Inter"/>
              </a:rPr>
              <a:t>Age</a:t>
            </a:r>
            <a:r>
              <a:rPr lang="en-SG" b="0" i="0" dirty="0">
                <a:effectLst/>
                <a:latin typeface="Inter"/>
              </a:rPr>
              <a:t> : age [years]</a:t>
            </a:r>
          </a:p>
          <a:p>
            <a:pPr algn="l">
              <a:buFont typeface="Arial" panose="020B0604020202020204" pitchFamily="34" charset="0"/>
              <a:buChar char="•"/>
            </a:pPr>
            <a:r>
              <a:rPr lang="en-SG" b="1" i="0" dirty="0">
                <a:effectLst/>
                <a:latin typeface="Inter"/>
              </a:rPr>
              <a:t>anaemia</a:t>
            </a:r>
            <a:r>
              <a:rPr lang="en-SG" b="0" i="0" dirty="0">
                <a:effectLst/>
                <a:latin typeface="Inter"/>
              </a:rPr>
              <a:t> : Decrease of red blood cells or </a:t>
            </a:r>
            <a:r>
              <a:rPr lang="en-SG" b="0" i="0" dirty="0" err="1">
                <a:effectLst/>
                <a:latin typeface="Inter"/>
              </a:rPr>
              <a:t>hemoglobin</a:t>
            </a:r>
            <a:r>
              <a:rPr lang="en-SG" b="0" i="0" dirty="0">
                <a:effectLst/>
                <a:latin typeface="Inter"/>
              </a:rPr>
              <a:t> (</a:t>
            </a:r>
            <a:r>
              <a:rPr lang="en-SG" b="0" i="0" dirty="0" err="1">
                <a:effectLst/>
                <a:latin typeface="Inter"/>
              </a:rPr>
              <a:t>boolean</a:t>
            </a:r>
            <a:r>
              <a:rPr lang="en-SG" b="0" i="0" dirty="0">
                <a:effectLst/>
                <a:latin typeface="Inter"/>
              </a:rPr>
              <a:t>)</a:t>
            </a:r>
          </a:p>
          <a:p>
            <a:pPr algn="l">
              <a:buFont typeface="Arial" panose="020B0604020202020204" pitchFamily="34" charset="0"/>
              <a:buChar char="•"/>
            </a:pPr>
            <a:r>
              <a:rPr lang="en-SG" b="1" i="0" dirty="0" err="1">
                <a:effectLst/>
                <a:latin typeface="Inter"/>
              </a:rPr>
              <a:t>creatinine_phosphokinase</a:t>
            </a:r>
            <a:r>
              <a:rPr lang="en-SG" b="0" i="0" dirty="0">
                <a:effectLst/>
                <a:latin typeface="Inter"/>
              </a:rPr>
              <a:t> : Level of the CPK enzyme in the blood (mcg/L)</a:t>
            </a:r>
          </a:p>
          <a:p>
            <a:pPr algn="l">
              <a:buFont typeface="Arial" panose="020B0604020202020204" pitchFamily="34" charset="0"/>
              <a:buChar char="•"/>
            </a:pPr>
            <a:r>
              <a:rPr lang="en-SG" b="1" i="0" dirty="0">
                <a:effectLst/>
                <a:latin typeface="Inter"/>
              </a:rPr>
              <a:t>diabetes</a:t>
            </a:r>
            <a:r>
              <a:rPr lang="en-SG" b="0" i="0" dirty="0">
                <a:effectLst/>
                <a:latin typeface="Inter"/>
              </a:rPr>
              <a:t> : If the patient has diabetes (</a:t>
            </a:r>
            <a:r>
              <a:rPr lang="en-SG" b="0" i="0" dirty="0" err="1">
                <a:effectLst/>
                <a:latin typeface="Inter"/>
              </a:rPr>
              <a:t>boolean</a:t>
            </a:r>
            <a:r>
              <a:rPr lang="en-SG" b="0" i="0" dirty="0">
                <a:effectLst/>
                <a:latin typeface="Inter"/>
              </a:rPr>
              <a:t>)</a:t>
            </a:r>
          </a:p>
          <a:p>
            <a:pPr algn="l">
              <a:buFont typeface="Arial" panose="020B0604020202020204" pitchFamily="34" charset="0"/>
              <a:buChar char="•"/>
            </a:pPr>
            <a:r>
              <a:rPr lang="en-SG" b="1" i="0" dirty="0" err="1">
                <a:effectLst/>
                <a:latin typeface="Inter"/>
              </a:rPr>
              <a:t>ejection_fraction</a:t>
            </a:r>
            <a:r>
              <a:rPr lang="en-SG" b="0" i="0" dirty="0">
                <a:effectLst/>
                <a:latin typeface="Inter"/>
              </a:rPr>
              <a:t> : Percentage of blood leaving the heart at each contraction (percentage)</a:t>
            </a:r>
          </a:p>
          <a:p>
            <a:pPr algn="l">
              <a:buFont typeface="Arial" panose="020B0604020202020204" pitchFamily="34" charset="0"/>
              <a:buChar char="•"/>
            </a:pPr>
            <a:r>
              <a:rPr lang="en-SG" b="1" i="0" dirty="0" err="1">
                <a:effectLst/>
                <a:latin typeface="Inter"/>
              </a:rPr>
              <a:t>high_blood_pressure</a:t>
            </a:r>
            <a:r>
              <a:rPr lang="en-SG" b="0" i="0" dirty="0">
                <a:effectLst/>
                <a:latin typeface="Inter"/>
              </a:rPr>
              <a:t> : If the patient has hypertension (</a:t>
            </a:r>
            <a:r>
              <a:rPr lang="en-SG" b="0" i="0" dirty="0" err="1">
                <a:effectLst/>
                <a:latin typeface="Inter"/>
              </a:rPr>
              <a:t>boolean</a:t>
            </a:r>
            <a:r>
              <a:rPr lang="en-SG" b="0" i="0" dirty="0">
                <a:effectLst/>
                <a:latin typeface="Inter"/>
              </a:rPr>
              <a:t>)</a:t>
            </a:r>
          </a:p>
          <a:p>
            <a:pPr algn="l">
              <a:buFont typeface="Arial" panose="020B0604020202020204" pitchFamily="34" charset="0"/>
              <a:buChar char="•"/>
            </a:pPr>
            <a:r>
              <a:rPr lang="en-SG" b="1" i="0" dirty="0">
                <a:effectLst/>
                <a:latin typeface="Inter"/>
              </a:rPr>
              <a:t>platelets</a:t>
            </a:r>
            <a:r>
              <a:rPr lang="en-SG" b="0" i="0" dirty="0">
                <a:effectLst/>
                <a:latin typeface="Inter"/>
              </a:rPr>
              <a:t> : Platelets in the blood (</a:t>
            </a:r>
            <a:r>
              <a:rPr lang="en-SG" b="0" i="0" dirty="0" err="1">
                <a:effectLst/>
                <a:latin typeface="Inter"/>
              </a:rPr>
              <a:t>kiloplatelets</a:t>
            </a:r>
            <a:r>
              <a:rPr lang="en-SG" b="0" i="0" dirty="0">
                <a:effectLst/>
                <a:latin typeface="Inter"/>
              </a:rPr>
              <a:t>/mL)</a:t>
            </a:r>
          </a:p>
          <a:p>
            <a:pPr algn="l">
              <a:buFont typeface="Arial" panose="020B0604020202020204" pitchFamily="34" charset="0"/>
              <a:buChar char="•"/>
            </a:pPr>
            <a:r>
              <a:rPr lang="en-SG" b="1" i="0" dirty="0" err="1">
                <a:effectLst/>
                <a:latin typeface="Inter"/>
              </a:rPr>
              <a:t>serum_creatinine</a:t>
            </a:r>
            <a:r>
              <a:rPr lang="en-SG" b="0" i="0" dirty="0">
                <a:effectLst/>
                <a:latin typeface="Inter"/>
              </a:rPr>
              <a:t> : Level of serum creatinine in the blood (mg/dL)</a:t>
            </a:r>
          </a:p>
          <a:p>
            <a:pPr algn="l">
              <a:buFont typeface="Arial" panose="020B0604020202020204" pitchFamily="34" charset="0"/>
              <a:buChar char="•"/>
            </a:pPr>
            <a:r>
              <a:rPr lang="en-SG" b="1" i="0" dirty="0" err="1">
                <a:effectLst/>
                <a:latin typeface="Inter"/>
              </a:rPr>
              <a:t>serum_sodium</a:t>
            </a:r>
            <a:r>
              <a:rPr lang="en-SG" b="0" i="0" dirty="0">
                <a:effectLst/>
                <a:latin typeface="Inter"/>
              </a:rPr>
              <a:t> : Level of serum sodium in the blood (</a:t>
            </a:r>
            <a:r>
              <a:rPr lang="en-SG" b="0" i="0" dirty="0" err="1">
                <a:effectLst/>
                <a:latin typeface="Inter"/>
              </a:rPr>
              <a:t>mEq</a:t>
            </a:r>
            <a:r>
              <a:rPr lang="en-SG" b="0" i="0" dirty="0">
                <a:effectLst/>
                <a:latin typeface="Inter"/>
              </a:rPr>
              <a:t>/L)</a:t>
            </a:r>
          </a:p>
          <a:p>
            <a:pPr algn="l">
              <a:buFont typeface="Arial" panose="020B0604020202020204" pitchFamily="34" charset="0"/>
              <a:buChar char="•"/>
            </a:pPr>
            <a:r>
              <a:rPr lang="en-SG" b="1" i="0" dirty="0">
                <a:effectLst/>
                <a:latin typeface="Inter"/>
              </a:rPr>
              <a:t>sex</a:t>
            </a:r>
            <a:r>
              <a:rPr lang="en-SG" b="0" i="0" dirty="0">
                <a:effectLst/>
                <a:latin typeface="Inter"/>
              </a:rPr>
              <a:t> : Woman or man (binary)</a:t>
            </a:r>
          </a:p>
          <a:p>
            <a:pPr algn="l">
              <a:buFont typeface="Arial" panose="020B0604020202020204" pitchFamily="34" charset="0"/>
              <a:buChar char="•"/>
            </a:pPr>
            <a:r>
              <a:rPr lang="en-SG" b="1" i="0" dirty="0">
                <a:effectLst/>
                <a:latin typeface="Inter"/>
              </a:rPr>
              <a:t>smoking</a:t>
            </a:r>
            <a:r>
              <a:rPr lang="en-SG" b="0" i="0" dirty="0">
                <a:effectLst/>
                <a:latin typeface="Inter"/>
              </a:rPr>
              <a:t> : If the patient smokes or not (</a:t>
            </a:r>
            <a:r>
              <a:rPr lang="en-SG" b="0" i="0" dirty="0" err="1">
                <a:effectLst/>
                <a:latin typeface="Inter"/>
              </a:rPr>
              <a:t>boolean</a:t>
            </a:r>
            <a:r>
              <a:rPr lang="en-SG" b="0" i="0" dirty="0">
                <a:effectLst/>
                <a:latin typeface="Inter"/>
              </a:rPr>
              <a:t>)</a:t>
            </a:r>
          </a:p>
          <a:p>
            <a:pPr algn="l">
              <a:buFont typeface="Arial" panose="020B0604020202020204" pitchFamily="34" charset="0"/>
              <a:buChar char="•"/>
            </a:pPr>
            <a:r>
              <a:rPr lang="en-SG" b="1" i="0" dirty="0">
                <a:effectLst/>
                <a:latin typeface="Inter"/>
              </a:rPr>
              <a:t>time</a:t>
            </a:r>
            <a:r>
              <a:rPr lang="en-SG" b="0" i="0" dirty="0">
                <a:effectLst/>
                <a:latin typeface="Inter"/>
              </a:rPr>
              <a:t> : Follow-up period (days)</a:t>
            </a:r>
          </a:p>
          <a:p>
            <a:pPr algn="l">
              <a:buFont typeface="Arial" panose="020B0604020202020204" pitchFamily="34" charset="0"/>
              <a:buChar char="•"/>
            </a:pPr>
            <a:r>
              <a:rPr lang="en-SG" b="1" i="0" dirty="0">
                <a:effectLst/>
                <a:latin typeface="Inter"/>
              </a:rPr>
              <a:t>DEATH_EVENT</a:t>
            </a:r>
            <a:r>
              <a:rPr lang="en-SG" b="0" i="0" dirty="0">
                <a:effectLst/>
                <a:latin typeface="Inter"/>
              </a:rPr>
              <a:t> : If the patient deceased during the follow-up period (</a:t>
            </a:r>
            <a:r>
              <a:rPr lang="en-SG" b="0" i="0" dirty="0" err="1">
                <a:effectLst/>
                <a:latin typeface="Inter"/>
              </a:rPr>
              <a:t>boolean</a:t>
            </a:r>
            <a:r>
              <a:rPr lang="en-SG" b="0" i="0" dirty="0">
                <a:effectLst/>
                <a:latin typeface="Inter"/>
              </a:rPr>
              <a:t>)</a:t>
            </a:r>
          </a:p>
          <a:p>
            <a:endParaRPr lang="en-US" dirty="0"/>
          </a:p>
        </p:txBody>
      </p:sp>
      <p:pic>
        <p:nvPicPr>
          <p:cNvPr id="4" name="Picture 2" descr="Welcome to Ministry of Health, Labour and Welfare">
            <a:extLst>
              <a:ext uri="{FF2B5EF4-FFF2-40B4-BE49-F238E27FC236}">
                <a16:creationId xmlns:a16="http://schemas.microsoft.com/office/drawing/2014/main" id="{C7D64EDA-CD56-186E-58DB-3EF0D8CB99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7846" y="142718"/>
            <a:ext cx="2093912" cy="728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5562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33345-77AE-63D1-84ED-13A069A32976}"/>
              </a:ext>
            </a:extLst>
          </p:cNvPr>
          <p:cNvSpPr>
            <a:spLocks noGrp="1"/>
          </p:cNvSpPr>
          <p:nvPr>
            <p:ph type="title"/>
          </p:nvPr>
        </p:nvSpPr>
        <p:spPr/>
        <p:txBody>
          <a:bodyPr/>
          <a:lstStyle/>
          <a:p>
            <a:pPr algn="ctr"/>
            <a:r>
              <a:rPr lang="en-US" dirty="0"/>
              <a:t>All the Best</a:t>
            </a:r>
          </a:p>
        </p:txBody>
      </p:sp>
    </p:spTree>
    <p:extLst>
      <p:ext uri="{BB962C8B-B14F-4D97-AF65-F5344CB8AC3E}">
        <p14:creationId xmlns:p14="http://schemas.microsoft.com/office/powerpoint/2010/main" val="37380589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360</Words>
  <Application>Microsoft Macintosh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Inter</vt:lpstr>
      <vt:lpstr>Arial</vt:lpstr>
      <vt:lpstr>Calibri</vt:lpstr>
      <vt:lpstr>Calibri Light</vt:lpstr>
      <vt:lpstr>Trebuchet MS</vt:lpstr>
      <vt:lpstr>Office Theme</vt:lpstr>
      <vt:lpstr>Heart Issue in the Society</vt:lpstr>
      <vt:lpstr>Problem Statement : </vt:lpstr>
      <vt:lpstr>AIM</vt:lpstr>
      <vt:lpstr>Dataset Attributes</vt:lpstr>
      <vt:lpstr>All the Best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Issue in the Society</dc:title>
  <dc:creator>Maheshkumar PAIK</dc:creator>
  <cp:lastModifiedBy>Maheshkumar PAIK</cp:lastModifiedBy>
  <cp:revision>1</cp:revision>
  <dcterms:created xsi:type="dcterms:W3CDTF">2022-12-03T11:25:31Z</dcterms:created>
  <dcterms:modified xsi:type="dcterms:W3CDTF">2022-12-03T11:41:08Z</dcterms:modified>
</cp:coreProperties>
</file>