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D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97"/>
  </p:normalViewPr>
  <p:slideViewPr>
    <p:cSldViewPr snapToGrid="0">
      <p:cViewPr varScale="1">
        <p:scale>
          <a:sx n="90" d="100"/>
          <a:sy n="90" d="100"/>
        </p:scale>
        <p:origin x="23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2A41-9FD2-090E-F713-A7BBC10347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55171C-ACF1-F7E0-3E05-C4EC8BFF5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FA57F2-3932-7BC3-CBAB-32F2F331B3AD}"/>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5" name="Footer Placeholder 4">
            <a:extLst>
              <a:ext uri="{FF2B5EF4-FFF2-40B4-BE49-F238E27FC236}">
                <a16:creationId xmlns:a16="http://schemas.microsoft.com/office/drawing/2014/main" id="{E98DD607-282A-3935-0865-C3774E5FB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415B5-7D05-4454-6306-6FE74D5A5B18}"/>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66151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935-D149-1338-FA8C-1D526C9F37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1B4E81-DB5C-E809-56AA-66B9BF7AFA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C1A02A-A72D-633D-869D-609EB4383DF9}"/>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5" name="Footer Placeholder 4">
            <a:extLst>
              <a:ext uri="{FF2B5EF4-FFF2-40B4-BE49-F238E27FC236}">
                <a16:creationId xmlns:a16="http://schemas.microsoft.com/office/drawing/2014/main" id="{48D243FD-3C52-00F7-D5B4-33A4EA956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C560A-699C-2CFE-BBFB-B56EEFE9EFD8}"/>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04007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11C52-4B73-DFFB-8CDD-2A0D8C06A7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6E86CF-FF1C-EF9A-D43F-2E14DF1CE2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7C42C3-E038-5099-AB8A-331B8E388C46}"/>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5" name="Footer Placeholder 4">
            <a:extLst>
              <a:ext uri="{FF2B5EF4-FFF2-40B4-BE49-F238E27FC236}">
                <a16:creationId xmlns:a16="http://schemas.microsoft.com/office/drawing/2014/main" id="{1CAC3FDF-1757-D7F0-CD3D-BB5D1F161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7C462-3366-F40A-A8F2-69BF708344D0}"/>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43184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F7DE-A354-7116-BC0D-F18385074C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C17595-A362-586E-97B4-63C7DB704A0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A1D43B-BEAB-635E-ED90-2FB771CF0B0A}"/>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5" name="Footer Placeholder 4">
            <a:extLst>
              <a:ext uri="{FF2B5EF4-FFF2-40B4-BE49-F238E27FC236}">
                <a16:creationId xmlns:a16="http://schemas.microsoft.com/office/drawing/2014/main" id="{60219A55-719C-44C1-C41B-A8F1C1D41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39655-182C-FC8F-7835-F1CA103F724C}"/>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79530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BFC4-1E08-EA0E-459A-39CCE79202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9A1DD8-B741-287A-75F3-7AC18A4D4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385CFB-B199-430C-5977-AA8AADC28322}"/>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5" name="Footer Placeholder 4">
            <a:extLst>
              <a:ext uri="{FF2B5EF4-FFF2-40B4-BE49-F238E27FC236}">
                <a16:creationId xmlns:a16="http://schemas.microsoft.com/office/drawing/2014/main" id="{151268AA-4C34-0E69-F470-7B6BE54F4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0F2F-53C8-F55C-D44A-E8F323EB2107}"/>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59778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7A09-C914-4331-4397-63267D8F07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D1C77A-E2CF-C4F7-5A1F-6B9E7ECAFB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6DD90C5-41DF-5E4D-A69F-4369449196B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76E5225-4022-F079-F43C-EC3158A61014}"/>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6" name="Footer Placeholder 5">
            <a:extLst>
              <a:ext uri="{FF2B5EF4-FFF2-40B4-BE49-F238E27FC236}">
                <a16:creationId xmlns:a16="http://schemas.microsoft.com/office/drawing/2014/main" id="{D230A0EB-0A10-2290-35A5-393C722FB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951A6-DBC9-BA0D-AB82-A33504D559C2}"/>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04344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E570-E7B7-CA43-FEEF-5075FD37650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C13C5E-5123-2F48-1633-CB5A91371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0EECFB-84B5-8B60-30B0-B10A1FA6748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4EB033-A766-4A68-7E8B-2634C71A8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5FEBF9-96B2-040E-D044-6FB3C3E6923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DC3236-8E08-FE37-6BFE-15B50F1A0A02}"/>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8" name="Footer Placeholder 7">
            <a:extLst>
              <a:ext uri="{FF2B5EF4-FFF2-40B4-BE49-F238E27FC236}">
                <a16:creationId xmlns:a16="http://schemas.microsoft.com/office/drawing/2014/main" id="{D545EF0E-B306-4F29-3B26-5D4A0A32A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5D4B5-7532-1A6A-17F7-FEDCF63AA527}"/>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1336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64CF-5509-B98E-8952-C81A52F133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11795F0-78A3-4747-9C93-3122D89EB96A}"/>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4" name="Footer Placeholder 3">
            <a:extLst>
              <a:ext uri="{FF2B5EF4-FFF2-40B4-BE49-F238E27FC236}">
                <a16:creationId xmlns:a16="http://schemas.microsoft.com/office/drawing/2014/main" id="{8B129417-D304-3460-2F2B-3FF6438847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E17608-2E31-C291-D0B4-4FAFB34064B4}"/>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1689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153A6-261D-40E5-4334-C145861D3E8D}"/>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3" name="Footer Placeholder 2">
            <a:extLst>
              <a:ext uri="{FF2B5EF4-FFF2-40B4-BE49-F238E27FC236}">
                <a16:creationId xmlns:a16="http://schemas.microsoft.com/office/drawing/2014/main" id="{22668C1A-7645-0F8F-B13F-92C30D7CFE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27C54-321D-7FB9-2F7F-1EE060623645}"/>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313477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1AEA-665B-141C-4C41-35DCB31580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EA3618-BA4C-0701-A7F5-BD42D0370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FBAE6B-E100-2BEB-B377-12DFCA111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59AF3A-4CB9-7ADD-315D-321A89A50F0F}"/>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6" name="Footer Placeholder 5">
            <a:extLst>
              <a:ext uri="{FF2B5EF4-FFF2-40B4-BE49-F238E27FC236}">
                <a16:creationId xmlns:a16="http://schemas.microsoft.com/office/drawing/2014/main" id="{E0132BB9-9F64-2863-04BC-E81347AD5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E3A46-28D1-2915-CF00-8F8B3134CAE5}"/>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69319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9B94-D12A-0C6B-E0E2-01AD5AFCCA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3F72B2F-803B-649C-EB29-2B0899CAD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1DDB5-927B-FB04-6A72-DA17B5769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34AAD1-A12B-B594-AEA7-8018A27A834C}"/>
              </a:ext>
            </a:extLst>
          </p:cNvPr>
          <p:cNvSpPr>
            <a:spLocks noGrp="1"/>
          </p:cNvSpPr>
          <p:nvPr>
            <p:ph type="dt" sz="half" idx="10"/>
          </p:nvPr>
        </p:nvSpPr>
        <p:spPr/>
        <p:txBody>
          <a:bodyPr/>
          <a:lstStyle/>
          <a:p>
            <a:fld id="{5E8A5404-9158-F04A-92C3-016E8D978896}" type="datetimeFigureOut">
              <a:rPr lang="en-US" smtClean="0"/>
              <a:t>12/15/22</a:t>
            </a:fld>
            <a:endParaRPr lang="en-US"/>
          </a:p>
        </p:txBody>
      </p:sp>
      <p:sp>
        <p:nvSpPr>
          <p:cNvPr id="6" name="Footer Placeholder 5">
            <a:extLst>
              <a:ext uri="{FF2B5EF4-FFF2-40B4-BE49-F238E27FC236}">
                <a16:creationId xmlns:a16="http://schemas.microsoft.com/office/drawing/2014/main" id="{563AE29D-469C-101E-053B-74251E90B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8FE689-153F-22E5-6E1B-11BEF62C3599}"/>
              </a:ext>
            </a:extLst>
          </p:cNvPr>
          <p:cNvSpPr>
            <a:spLocks noGrp="1"/>
          </p:cNvSpPr>
          <p:nvPr>
            <p:ph type="sldNum" sz="quarter" idx="12"/>
          </p:nvPr>
        </p:nvSpPr>
        <p:spPr/>
        <p:txBody>
          <a:bodyPr/>
          <a:lstStyle/>
          <a:p>
            <a:fld id="{019971F1-4311-2546-A188-701084BC6EBB}" type="slidenum">
              <a:rPr lang="en-US" smtClean="0"/>
              <a:t>‹#›</a:t>
            </a:fld>
            <a:endParaRPr lang="en-US"/>
          </a:p>
        </p:txBody>
      </p:sp>
    </p:spTree>
    <p:extLst>
      <p:ext uri="{BB962C8B-B14F-4D97-AF65-F5344CB8AC3E}">
        <p14:creationId xmlns:p14="http://schemas.microsoft.com/office/powerpoint/2010/main" val="231981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F54E2-C477-B669-FA9D-3E4281427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A869E5-61DE-CACD-DD70-4E389C074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B114E2-F091-F4BA-BB24-7E7A6F32B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A5404-9158-F04A-92C3-016E8D978896}" type="datetimeFigureOut">
              <a:rPr lang="en-US" smtClean="0"/>
              <a:t>12/15/22</a:t>
            </a:fld>
            <a:endParaRPr lang="en-US"/>
          </a:p>
        </p:txBody>
      </p:sp>
      <p:sp>
        <p:nvSpPr>
          <p:cNvPr id="5" name="Footer Placeholder 4">
            <a:extLst>
              <a:ext uri="{FF2B5EF4-FFF2-40B4-BE49-F238E27FC236}">
                <a16:creationId xmlns:a16="http://schemas.microsoft.com/office/drawing/2014/main" id="{2396CDFE-CCA8-68E5-8984-C490D5296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5709F9-ECA4-501F-2063-4F6187405D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971F1-4311-2546-A188-701084BC6EBB}" type="slidenum">
              <a:rPr lang="en-US" smtClean="0"/>
              <a:t>‹#›</a:t>
            </a:fld>
            <a:endParaRPr lang="en-US"/>
          </a:p>
        </p:txBody>
      </p:sp>
    </p:spTree>
    <p:extLst>
      <p:ext uri="{BB962C8B-B14F-4D97-AF65-F5344CB8AC3E}">
        <p14:creationId xmlns:p14="http://schemas.microsoft.com/office/powerpoint/2010/main" val="147258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81D2B"/>
          </a:solidFill>
        </p:spPr>
        <p:txBody>
          <a:bodyPr wrap="square" lIns="0" tIns="0" rIns="0" bIns="0" rtlCol="0"/>
          <a:lstStyle/>
          <a:p>
            <a:endParaRPr sz="2400" dirty="0"/>
          </a:p>
        </p:txBody>
      </p:sp>
      <p:sp>
        <p:nvSpPr>
          <p:cNvPr id="3" name="object 3"/>
          <p:cNvSpPr/>
          <p:nvPr/>
        </p:nvSpPr>
        <p:spPr>
          <a:xfrm>
            <a:off x="796199" y="2259392"/>
            <a:ext cx="587587" cy="110067"/>
          </a:xfrm>
          <a:custGeom>
            <a:avLst/>
            <a:gdLst/>
            <a:ahLst/>
            <a:cxnLst/>
            <a:rect l="l" t="t" r="r" b="b"/>
            <a:pathLst>
              <a:path w="440690" h="82550">
                <a:moveTo>
                  <a:pt x="440099" y="82499"/>
                </a:moveTo>
                <a:lnTo>
                  <a:pt x="0" y="82499"/>
                </a:lnTo>
                <a:lnTo>
                  <a:pt x="0" y="0"/>
                </a:lnTo>
                <a:lnTo>
                  <a:pt x="440099" y="0"/>
                </a:lnTo>
                <a:lnTo>
                  <a:pt x="440099" y="82499"/>
                </a:lnTo>
                <a:close/>
              </a:path>
            </a:pathLst>
          </a:custGeom>
          <a:solidFill>
            <a:srgbClr val="FFFFFF"/>
          </a:solidFill>
        </p:spPr>
        <p:txBody>
          <a:bodyPr wrap="square" lIns="0" tIns="0" rIns="0" bIns="0" rtlCol="0"/>
          <a:lstStyle/>
          <a:p>
            <a:endParaRPr sz="2400"/>
          </a:p>
        </p:txBody>
      </p:sp>
      <p:sp>
        <p:nvSpPr>
          <p:cNvPr id="5" name="object 5"/>
          <p:cNvSpPr txBox="1">
            <a:spLocks noGrp="1"/>
          </p:cNvSpPr>
          <p:nvPr>
            <p:ph type="title"/>
          </p:nvPr>
        </p:nvSpPr>
        <p:spPr>
          <a:xfrm>
            <a:off x="706968" y="2673066"/>
            <a:ext cx="7518400" cy="1509473"/>
          </a:xfrm>
          <a:prstGeom prst="rect">
            <a:avLst/>
          </a:prstGeom>
        </p:spPr>
        <p:txBody>
          <a:bodyPr vert="horz" wrap="square" lIns="0" tIns="13547" rIns="0" bIns="0" rtlCol="0" anchor="ctr">
            <a:spAutoFit/>
          </a:bodyPr>
          <a:lstStyle/>
          <a:p>
            <a:r>
              <a:rPr lang="en-SG" sz="5400" b="1" dirty="0">
                <a:solidFill>
                  <a:srgbClr val="FFFFFF"/>
                </a:solidFill>
                <a:latin typeface="Trebuchet MS" panose="020B0703020202090204" pitchFamily="34" charset="0"/>
              </a:rPr>
              <a:t>Productivity Efficiency in the Company</a:t>
            </a:r>
          </a:p>
        </p:txBody>
      </p:sp>
      <p:sp>
        <p:nvSpPr>
          <p:cNvPr id="7" name="Rectangle 6">
            <a:extLst>
              <a:ext uri="{FF2B5EF4-FFF2-40B4-BE49-F238E27FC236}">
                <a16:creationId xmlns:a16="http://schemas.microsoft.com/office/drawing/2014/main" id="{1E5A3114-6BA3-D320-D36C-DEC3028287E2}"/>
              </a:ext>
            </a:extLst>
          </p:cNvPr>
          <p:cNvSpPr/>
          <p:nvPr/>
        </p:nvSpPr>
        <p:spPr>
          <a:xfrm>
            <a:off x="508000" y="6172200"/>
            <a:ext cx="7518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Author: Maheshkumar Paik </a:t>
            </a:r>
          </a:p>
        </p:txBody>
      </p:sp>
      <p:pic>
        <p:nvPicPr>
          <p:cNvPr id="2050" name="Picture 2" descr="H&amp;M – Human Right to Water and Sanitation – CEO Water Mandate">
            <a:extLst>
              <a:ext uri="{FF2B5EF4-FFF2-40B4-BE49-F238E27FC236}">
                <a16:creationId xmlns:a16="http://schemas.microsoft.com/office/drawing/2014/main" id="{EF5D1E01-D9FC-7217-15CF-E05BCB592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5688" y="0"/>
            <a:ext cx="1789112" cy="1789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42472"/>
            <a:ext cx="6679671" cy="1371315"/>
          </a:xfrm>
          <a:prstGeom prst="rect">
            <a:avLst/>
          </a:prstGeom>
        </p:spPr>
        <p:txBody>
          <a:bodyPr vert="horz" wrap="square" lIns="0" tIns="16933" rIns="0" bIns="0" rtlCol="0" anchor="ctr">
            <a:spAutoFit/>
          </a:bodyPr>
          <a:lstStyle/>
          <a:p>
            <a:pPr marL="16933">
              <a:lnSpc>
                <a:spcPct val="100000"/>
              </a:lnSpc>
              <a:spcBef>
                <a:spcPts val="133"/>
              </a:spcBef>
            </a:pPr>
            <a:r>
              <a:rPr lang="en-SG" sz="4400" b="0" i="0" dirty="0">
                <a:solidFill>
                  <a:srgbClr val="000000"/>
                </a:solidFill>
                <a:effectLst/>
                <a:latin typeface="Inter"/>
              </a:rPr>
              <a:t>Problem Statement :</a:t>
            </a:r>
            <a:br>
              <a:rPr lang="en-SG" sz="4400" b="0" i="0" dirty="0">
                <a:solidFill>
                  <a:srgbClr val="000000"/>
                </a:solidFill>
                <a:effectLst/>
                <a:latin typeface="Inter"/>
              </a:rPr>
            </a:br>
            <a:endParaRPr spc="13" dirty="0"/>
          </a:p>
        </p:txBody>
      </p:sp>
      <p:sp>
        <p:nvSpPr>
          <p:cNvPr id="3" name="object 3"/>
          <p:cNvSpPr txBox="1"/>
          <p:nvPr/>
        </p:nvSpPr>
        <p:spPr>
          <a:xfrm>
            <a:off x="693499" y="1496690"/>
            <a:ext cx="7936151" cy="3148724"/>
          </a:xfrm>
          <a:prstGeom prst="rect">
            <a:avLst/>
          </a:prstGeom>
        </p:spPr>
        <p:txBody>
          <a:bodyPr vert="horz" wrap="square" lIns="0" tIns="70272" rIns="0" bIns="0" rtlCol="0">
            <a:spAutoFit/>
          </a:bodyPr>
          <a:lstStyle/>
          <a:p>
            <a:pPr marL="285750" indent="-285750" algn="l">
              <a:buFont typeface="Arial" panose="020B0604020202020204" pitchFamily="34" charset="0"/>
              <a:buChar char="•"/>
            </a:pPr>
            <a:r>
              <a:rPr lang="en-SG" sz="2000" dirty="0">
                <a:latin typeface="Inter"/>
              </a:rPr>
              <a:t>Welcome to </a:t>
            </a:r>
            <a:r>
              <a:rPr lang="en-SG" sz="2000" dirty="0">
                <a:solidFill>
                  <a:srgbClr val="FF0000"/>
                </a:solidFill>
                <a:latin typeface="Inter"/>
              </a:rPr>
              <a:t>H&amp;M</a:t>
            </a:r>
            <a:r>
              <a:rPr lang="en-SG" sz="2000" dirty="0">
                <a:latin typeface="Inter"/>
              </a:rPr>
              <a:t> The key player of the industrial globalization of this modern era. </a:t>
            </a:r>
            <a:r>
              <a:rPr lang="en-SG" sz="2000" dirty="0">
                <a:solidFill>
                  <a:srgbClr val="FF0000"/>
                </a:solidFill>
                <a:latin typeface="Inter"/>
              </a:rPr>
              <a:t>H&amp;M </a:t>
            </a:r>
            <a:r>
              <a:rPr lang="en-SG" sz="2000" dirty="0">
                <a:latin typeface="Inter"/>
              </a:rPr>
              <a:t>is a highly labour-intensive industry with lots of manual processes. Satisfying the huge global demand for garment products is mostly dependent on the production and delivery performance of the employees in the manufacturing companies.</a:t>
            </a:r>
          </a:p>
          <a:p>
            <a:pPr marL="285750" indent="-285750" algn="l">
              <a:buFont typeface="Arial" panose="020B0604020202020204" pitchFamily="34" charset="0"/>
              <a:buChar char="•"/>
            </a:pPr>
            <a:endParaRPr lang="en-SG" sz="2000" dirty="0">
              <a:latin typeface="Inter"/>
            </a:endParaRPr>
          </a:p>
          <a:p>
            <a:pPr marL="285750" indent="-285750" algn="l">
              <a:buFont typeface="Arial" panose="020B0604020202020204" pitchFamily="34" charset="0"/>
              <a:buChar char="•"/>
            </a:pPr>
            <a:r>
              <a:rPr lang="en-SG" sz="2000" dirty="0">
                <a:latin typeface="Inter"/>
              </a:rPr>
              <a:t>So, it is highly desirable among the decision makers in the industry to track, analyse and predict the productivity performance of the working teams in their factories. </a:t>
            </a:r>
            <a:br>
              <a:rPr lang="en-SG" sz="2000" dirty="0">
                <a:latin typeface="Inter"/>
              </a:rPr>
            </a:br>
            <a:endParaRPr lang="en-SG" sz="2000" dirty="0">
              <a:latin typeface="Inter"/>
            </a:endParaRPr>
          </a:p>
        </p:txBody>
      </p:sp>
      <p:pic>
        <p:nvPicPr>
          <p:cNvPr id="7" name="Picture 6" descr="A close-up of a rocket&#10;&#10;Description automatically generated with low confidence">
            <a:extLst>
              <a:ext uri="{FF2B5EF4-FFF2-40B4-BE49-F238E27FC236}">
                <a16:creationId xmlns:a16="http://schemas.microsoft.com/office/drawing/2014/main" id="{ABD3EC9A-1BD5-7C04-A638-CC500E128364}"/>
              </a:ext>
            </a:extLst>
          </p:cNvPr>
          <p:cNvPicPr>
            <a:picLocks noChangeAspect="1"/>
          </p:cNvPicPr>
          <p:nvPr/>
        </p:nvPicPr>
        <p:blipFill>
          <a:blip r:embed="rId2"/>
          <a:stretch>
            <a:fillRect/>
          </a:stretch>
        </p:blipFill>
        <p:spPr>
          <a:xfrm>
            <a:off x="9826625" y="1772408"/>
            <a:ext cx="1435611" cy="3313183"/>
          </a:xfrm>
          <a:prstGeom prst="rect">
            <a:avLst/>
          </a:prstGeom>
        </p:spPr>
      </p:pic>
      <p:pic>
        <p:nvPicPr>
          <p:cNvPr id="6" name="Picture 5" descr="A picture containing text, sign, tableware, dishware&#10;&#10;Description automatically generated">
            <a:extLst>
              <a:ext uri="{FF2B5EF4-FFF2-40B4-BE49-F238E27FC236}">
                <a16:creationId xmlns:a16="http://schemas.microsoft.com/office/drawing/2014/main" id="{6020CD40-68A7-0E52-2F82-EF2EBD399916}"/>
              </a:ext>
            </a:extLst>
          </p:cNvPr>
          <p:cNvPicPr>
            <a:picLocks noChangeAspect="1"/>
          </p:cNvPicPr>
          <p:nvPr/>
        </p:nvPicPr>
        <p:blipFill>
          <a:blip r:embed="rId3"/>
          <a:stretch>
            <a:fillRect/>
          </a:stretch>
        </p:blipFill>
        <p:spPr>
          <a:xfrm>
            <a:off x="9870204" y="342472"/>
            <a:ext cx="1348451" cy="8877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1026"/>
            <a:ext cx="6679671" cy="694207"/>
          </a:xfrm>
          <a:prstGeom prst="rect">
            <a:avLst/>
          </a:prstGeom>
        </p:spPr>
        <p:txBody>
          <a:bodyPr vert="horz" wrap="square" lIns="0" tIns="16933" rIns="0" bIns="0" rtlCol="0" anchor="ctr">
            <a:spAutoFit/>
          </a:bodyPr>
          <a:lstStyle/>
          <a:p>
            <a:pPr marL="16933">
              <a:lnSpc>
                <a:spcPct val="100000"/>
              </a:lnSpc>
              <a:spcBef>
                <a:spcPts val="133"/>
              </a:spcBef>
            </a:pPr>
            <a:r>
              <a:rPr lang="en-SG" sz="4400" b="0" i="0" dirty="0">
                <a:solidFill>
                  <a:srgbClr val="000000"/>
                </a:solidFill>
                <a:effectLst/>
                <a:latin typeface="Inter"/>
              </a:rPr>
              <a:t>AIM</a:t>
            </a:r>
            <a:endParaRPr spc="13" dirty="0"/>
          </a:p>
        </p:txBody>
      </p:sp>
      <p:sp>
        <p:nvSpPr>
          <p:cNvPr id="3" name="object 3"/>
          <p:cNvSpPr txBox="1"/>
          <p:nvPr/>
        </p:nvSpPr>
        <p:spPr>
          <a:xfrm>
            <a:off x="609600" y="1772408"/>
            <a:ext cx="7936151" cy="1302065"/>
          </a:xfrm>
          <a:prstGeom prst="rect">
            <a:avLst/>
          </a:prstGeom>
        </p:spPr>
        <p:txBody>
          <a:bodyPr vert="horz" wrap="square" lIns="0" tIns="70272" rIns="0" bIns="0" rtlCol="0">
            <a:spAutoFit/>
          </a:bodyPr>
          <a:lstStyle/>
          <a:p>
            <a:pPr algn="l">
              <a:buFont typeface="Arial" panose="020B0604020202020204" pitchFamily="34" charset="0"/>
              <a:buChar char="•"/>
            </a:pPr>
            <a:r>
              <a:rPr lang="en-SG" sz="2000" dirty="0">
                <a:latin typeface="Inter"/>
              </a:rPr>
              <a:t>Share the important features to improve the productivity.</a:t>
            </a:r>
          </a:p>
          <a:p>
            <a:pPr algn="l">
              <a:buFont typeface="Arial" panose="020B0604020202020204" pitchFamily="34" charset="0"/>
              <a:buChar char="•"/>
            </a:pPr>
            <a:r>
              <a:rPr lang="en-SG" sz="2000" dirty="0">
                <a:latin typeface="Inter"/>
              </a:rPr>
              <a:t>Can we use regression to predict the productivity range (0-1), if yes what's the R2 score of the model?</a:t>
            </a:r>
          </a:p>
          <a:p>
            <a:pPr algn="l">
              <a:buFont typeface="Arial" panose="020B0604020202020204" pitchFamily="34" charset="0"/>
              <a:buChar char="•"/>
            </a:pPr>
            <a:r>
              <a:rPr lang="en-SG" sz="2000" dirty="0">
                <a:latin typeface="Inter"/>
              </a:rPr>
              <a:t>Suggestion for </a:t>
            </a:r>
            <a:r>
              <a:rPr lang="en-SG" sz="2000" dirty="0">
                <a:solidFill>
                  <a:srgbClr val="FF0000"/>
                </a:solidFill>
                <a:latin typeface="Inter"/>
              </a:rPr>
              <a:t>H&amp;M</a:t>
            </a:r>
            <a:r>
              <a:rPr lang="en-SG" sz="2000" dirty="0">
                <a:latin typeface="Inter"/>
              </a:rPr>
              <a:t> Company.</a:t>
            </a:r>
          </a:p>
        </p:txBody>
      </p:sp>
      <p:pic>
        <p:nvPicPr>
          <p:cNvPr id="7" name="Picture 6" descr="A close-up of a rocket&#10;&#10;Description automatically generated with low confidence">
            <a:extLst>
              <a:ext uri="{FF2B5EF4-FFF2-40B4-BE49-F238E27FC236}">
                <a16:creationId xmlns:a16="http://schemas.microsoft.com/office/drawing/2014/main" id="{ABD3EC9A-1BD5-7C04-A638-CC500E128364}"/>
              </a:ext>
            </a:extLst>
          </p:cNvPr>
          <p:cNvPicPr>
            <a:picLocks noChangeAspect="1"/>
          </p:cNvPicPr>
          <p:nvPr/>
        </p:nvPicPr>
        <p:blipFill>
          <a:blip r:embed="rId2"/>
          <a:stretch>
            <a:fillRect/>
          </a:stretch>
        </p:blipFill>
        <p:spPr>
          <a:xfrm>
            <a:off x="9826625" y="1772408"/>
            <a:ext cx="1435611" cy="3313183"/>
          </a:xfrm>
          <a:prstGeom prst="rect">
            <a:avLst/>
          </a:prstGeom>
        </p:spPr>
      </p:pic>
      <p:pic>
        <p:nvPicPr>
          <p:cNvPr id="4" name="Picture 3" descr="A picture containing text, sign, tableware, dishware&#10;&#10;Description automatically generated">
            <a:extLst>
              <a:ext uri="{FF2B5EF4-FFF2-40B4-BE49-F238E27FC236}">
                <a16:creationId xmlns:a16="http://schemas.microsoft.com/office/drawing/2014/main" id="{4514A821-CC06-0B1E-DD43-EE65A3BAF333}"/>
              </a:ext>
            </a:extLst>
          </p:cNvPr>
          <p:cNvPicPr>
            <a:picLocks noChangeAspect="1"/>
          </p:cNvPicPr>
          <p:nvPr/>
        </p:nvPicPr>
        <p:blipFill>
          <a:blip r:embed="rId3"/>
          <a:stretch>
            <a:fillRect/>
          </a:stretch>
        </p:blipFill>
        <p:spPr>
          <a:xfrm>
            <a:off x="9870204" y="342472"/>
            <a:ext cx="1348451" cy="887730"/>
          </a:xfrm>
          <a:prstGeom prst="rect">
            <a:avLst/>
          </a:prstGeom>
        </p:spPr>
      </p:pic>
    </p:spTree>
    <p:extLst>
      <p:ext uri="{BB962C8B-B14F-4D97-AF65-F5344CB8AC3E}">
        <p14:creationId xmlns:p14="http://schemas.microsoft.com/office/powerpoint/2010/main" val="116338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672A-B20A-02CA-8D16-72ADBF98A454}"/>
              </a:ext>
            </a:extLst>
          </p:cNvPr>
          <p:cNvSpPr>
            <a:spLocks noGrp="1"/>
          </p:cNvSpPr>
          <p:nvPr>
            <p:ph type="title"/>
          </p:nvPr>
        </p:nvSpPr>
        <p:spPr>
          <a:xfrm>
            <a:off x="476249" y="365125"/>
            <a:ext cx="10515600" cy="1325563"/>
          </a:xfrm>
        </p:spPr>
        <p:txBody>
          <a:bodyPr/>
          <a:lstStyle/>
          <a:p>
            <a:r>
              <a:rPr lang="en-SG" b="0" i="0" dirty="0">
                <a:solidFill>
                  <a:srgbClr val="000000"/>
                </a:solidFill>
                <a:effectLst/>
                <a:latin typeface="Inter"/>
              </a:rPr>
              <a:t>Dataset Attributes</a:t>
            </a:r>
            <a:endParaRPr lang="en-US" dirty="0"/>
          </a:p>
        </p:txBody>
      </p:sp>
      <p:sp>
        <p:nvSpPr>
          <p:cNvPr id="3" name="Content Placeholder 2">
            <a:extLst>
              <a:ext uri="{FF2B5EF4-FFF2-40B4-BE49-F238E27FC236}">
                <a16:creationId xmlns:a16="http://schemas.microsoft.com/office/drawing/2014/main" id="{58DC5EE1-2C8E-6AAF-AE5D-48E2098062C7}"/>
              </a:ext>
            </a:extLst>
          </p:cNvPr>
          <p:cNvSpPr>
            <a:spLocks noGrp="1"/>
          </p:cNvSpPr>
          <p:nvPr>
            <p:ph idx="1"/>
          </p:nvPr>
        </p:nvSpPr>
        <p:spPr>
          <a:xfrm>
            <a:off x="476249" y="1690688"/>
            <a:ext cx="11239501" cy="4351338"/>
          </a:xfrm>
        </p:spPr>
        <p:txBody>
          <a:bodyPr>
            <a:noAutofit/>
          </a:bodyPr>
          <a:lstStyle/>
          <a:p>
            <a:pPr marL="0" indent="0" algn="l">
              <a:lnSpc>
                <a:spcPct val="120000"/>
              </a:lnSpc>
              <a:buNone/>
            </a:pPr>
            <a:r>
              <a:rPr lang="en-SG" sz="1600" dirty="0">
                <a:latin typeface="Arial" panose="020B0604020202020204" pitchFamily="34" charset="0"/>
              </a:rPr>
              <a:t>01 date : Date in MM-DD-YYYY</a:t>
            </a:r>
            <a:br>
              <a:rPr lang="en-SG" sz="1600" dirty="0">
                <a:latin typeface="Arial" panose="020B0604020202020204" pitchFamily="34" charset="0"/>
              </a:rPr>
            </a:br>
            <a:r>
              <a:rPr lang="en-SG" sz="1600" dirty="0">
                <a:latin typeface="Arial" panose="020B0604020202020204" pitchFamily="34" charset="0"/>
              </a:rPr>
              <a:t>02 day : Day of the Week</a:t>
            </a:r>
            <a:br>
              <a:rPr lang="en-SG" sz="1600" dirty="0">
                <a:latin typeface="Arial" panose="020B0604020202020204" pitchFamily="34" charset="0"/>
              </a:rPr>
            </a:br>
            <a:r>
              <a:rPr lang="en-SG" sz="1600" dirty="0">
                <a:latin typeface="Arial" panose="020B0604020202020204" pitchFamily="34" charset="0"/>
              </a:rPr>
              <a:t>03 quarter : A portion of the month. A month was divided into four quarters</a:t>
            </a:r>
            <a:br>
              <a:rPr lang="en-SG" sz="1600" dirty="0">
                <a:latin typeface="Arial" panose="020B0604020202020204" pitchFamily="34" charset="0"/>
              </a:rPr>
            </a:br>
            <a:r>
              <a:rPr lang="en-SG" sz="1600" dirty="0">
                <a:latin typeface="Arial" panose="020B0604020202020204" pitchFamily="34" charset="0"/>
              </a:rPr>
              <a:t>04 department : Associated department with the instance</a:t>
            </a:r>
            <a:br>
              <a:rPr lang="en-SG" sz="1600" dirty="0">
                <a:latin typeface="Arial" panose="020B0604020202020204" pitchFamily="34" charset="0"/>
              </a:rPr>
            </a:br>
            <a:r>
              <a:rPr lang="en-SG" sz="1600" dirty="0">
                <a:latin typeface="Arial" panose="020B0604020202020204" pitchFamily="34" charset="0"/>
              </a:rPr>
              <a:t>05 </a:t>
            </a:r>
            <a:r>
              <a:rPr lang="en-SG" sz="1600" dirty="0" err="1">
                <a:latin typeface="Arial" panose="020B0604020202020204" pitchFamily="34" charset="0"/>
              </a:rPr>
              <a:t>team_no</a:t>
            </a:r>
            <a:r>
              <a:rPr lang="en-SG" sz="1600" dirty="0">
                <a:latin typeface="Arial" panose="020B0604020202020204" pitchFamily="34" charset="0"/>
              </a:rPr>
              <a:t> : Associated team number with the instance</a:t>
            </a:r>
            <a:br>
              <a:rPr lang="en-SG" sz="1600" dirty="0">
                <a:latin typeface="Arial" panose="020B0604020202020204" pitchFamily="34" charset="0"/>
              </a:rPr>
            </a:br>
            <a:r>
              <a:rPr lang="en-SG" sz="1600" dirty="0">
                <a:latin typeface="Arial" panose="020B0604020202020204" pitchFamily="34" charset="0"/>
              </a:rPr>
              <a:t>06 </a:t>
            </a:r>
            <a:r>
              <a:rPr lang="en-SG" sz="1600" dirty="0" err="1">
                <a:latin typeface="Arial" panose="020B0604020202020204" pitchFamily="34" charset="0"/>
              </a:rPr>
              <a:t>no_of_workers</a:t>
            </a:r>
            <a:r>
              <a:rPr lang="en-SG" sz="1600" dirty="0">
                <a:latin typeface="Arial" panose="020B0604020202020204" pitchFamily="34" charset="0"/>
              </a:rPr>
              <a:t> : Number of workers in each team</a:t>
            </a:r>
            <a:br>
              <a:rPr lang="en-SG" sz="1600" dirty="0">
                <a:latin typeface="Arial" panose="020B0604020202020204" pitchFamily="34" charset="0"/>
              </a:rPr>
            </a:br>
            <a:r>
              <a:rPr lang="en-SG" sz="1600" dirty="0">
                <a:latin typeface="Arial" panose="020B0604020202020204" pitchFamily="34" charset="0"/>
              </a:rPr>
              <a:t>07 </a:t>
            </a:r>
            <a:r>
              <a:rPr lang="en-SG" sz="1600" dirty="0" err="1">
                <a:latin typeface="Arial" panose="020B0604020202020204" pitchFamily="34" charset="0"/>
              </a:rPr>
              <a:t>no_of_style_change</a:t>
            </a:r>
            <a:r>
              <a:rPr lang="en-SG" sz="1600" dirty="0">
                <a:latin typeface="Arial" panose="020B0604020202020204" pitchFamily="34" charset="0"/>
              </a:rPr>
              <a:t> : Number of changes in the style of a particular product</a:t>
            </a:r>
            <a:br>
              <a:rPr lang="en-SG" sz="1600" dirty="0">
                <a:latin typeface="Arial" panose="020B0604020202020204" pitchFamily="34" charset="0"/>
              </a:rPr>
            </a:br>
            <a:r>
              <a:rPr lang="en-SG" sz="1600" dirty="0">
                <a:latin typeface="Arial" panose="020B0604020202020204" pitchFamily="34" charset="0"/>
              </a:rPr>
              <a:t>08 </a:t>
            </a:r>
            <a:r>
              <a:rPr lang="en-SG" sz="1600" dirty="0" err="1">
                <a:latin typeface="Arial" panose="020B0604020202020204" pitchFamily="34" charset="0"/>
              </a:rPr>
              <a:t>targeted_productivity</a:t>
            </a:r>
            <a:r>
              <a:rPr lang="en-SG" sz="1600" dirty="0">
                <a:latin typeface="Arial" panose="020B0604020202020204" pitchFamily="34" charset="0"/>
              </a:rPr>
              <a:t> : Targeted productivity set by the Authority for each team for each day.</a:t>
            </a:r>
            <a:br>
              <a:rPr lang="en-SG" sz="1600" dirty="0">
                <a:latin typeface="Arial" panose="020B0604020202020204" pitchFamily="34" charset="0"/>
              </a:rPr>
            </a:br>
            <a:r>
              <a:rPr lang="en-SG" sz="1600" dirty="0">
                <a:latin typeface="Arial" panose="020B0604020202020204" pitchFamily="34" charset="0"/>
              </a:rPr>
              <a:t>09 </a:t>
            </a:r>
            <a:r>
              <a:rPr lang="en-SG" sz="1600" dirty="0" err="1">
                <a:latin typeface="Arial" panose="020B0604020202020204" pitchFamily="34" charset="0"/>
              </a:rPr>
              <a:t>smv</a:t>
            </a:r>
            <a:r>
              <a:rPr lang="en-SG" sz="1600" dirty="0">
                <a:latin typeface="Arial" panose="020B0604020202020204" pitchFamily="34" charset="0"/>
              </a:rPr>
              <a:t> : Standard Minute Value, it is the allocated time for a task</a:t>
            </a:r>
            <a:br>
              <a:rPr lang="en-SG" sz="1600" dirty="0">
                <a:latin typeface="Arial" panose="020B0604020202020204" pitchFamily="34" charset="0"/>
              </a:rPr>
            </a:br>
            <a:r>
              <a:rPr lang="en-SG" sz="1600" dirty="0">
                <a:latin typeface="Arial" panose="020B0604020202020204" pitchFamily="34" charset="0"/>
              </a:rPr>
              <a:t>10 </a:t>
            </a:r>
            <a:r>
              <a:rPr lang="en-SG" sz="1600" dirty="0" err="1">
                <a:latin typeface="Arial" panose="020B0604020202020204" pitchFamily="34" charset="0"/>
              </a:rPr>
              <a:t>wip</a:t>
            </a:r>
            <a:r>
              <a:rPr lang="en-SG" sz="1600" dirty="0">
                <a:latin typeface="Arial" panose="020B0604020202020204" pitchFamily="34" charset="0"/>
              </a:rPr>
              <a:t> : Work in progress. Includes the number of unfinished items for products</a:t>
            </a:r>
            <a:br>
              <a:rPr lang="en-SG" sz="1600" dirty="0">
                <a:latin typeface="Arial" panose="020B0604020202020204" pitchFamily="34" charset="0"/>
              </a:rPr>
            </a:br>
            <a:r>
              <a:rPr lang="en-SG" sz="1600" dirty="0">
                <a:latin typeface="Arial" panose="020B0604020202020204" pitchFamily="34" charset="0"/>
              </a:rPr>
              <a:t>11 </a:t>
            </a:r>
            <a:r>
              <a:rPr lang="en-SG" sz="1600" dirty="0" err="1">
                <a:latin typeface="Arial" panose="020B0604020202020204" pitchFamily="34" charset="0"/>
              </a:rPr>
              <a:t>over_time</a:t>
            </a:r>
            <a:r>
              <a:rPr lang="en-SG" sz="1600" dirty="0">
                <a:latin typeface="Arial" panose="020B0604020202020204" pitchFamily="34" charset="0"/>
              </a:rPr>
              <a:t> : Represents the amount of overtime by each team in minutes</a:t>
            </a:r>
            <a:br>
              <a:rPr lang="en-SG" sz="1600" dirty="0">
                <a:latin typeface="Arial" panose="020B0604020202020204" pitchFamily="34" charset="0"/>
              </a:rPr>
            </a:br>
            <a:r>
              <a:rPr lang="en-SG" sz="1600" dirty="0">
                <a:latin typeface="Arial" panose="020B0604020202020204" pitchFamily="34" charset="0"/>
              </a:rPr>
              <a:t>12 incentive : Represents the amount of financial incentive (in BDT) that enables or motivates a particular course of action.</a:t>
            </a:r>
            <a:br>
              <a:rPr lang="en-SG" sz="1600" dirty="0">
                <a:latin typeface="Arial" panose="020B0604020202020204" pitchFamily="34" charset="0"/>
              </a:rPr>
            </a:br>
            <a:r>
              <a:rPr lang="en-SG" sz="1600" dirty="0">
                <a:latin typeface="Arial" panose="020B0604020202020204" pitchFamily="34" charset="0"/>
              </a:rPr>
              <a:t>13 </a:t>
            </a:r>
            <a:r>
              <a:rPr lang="en-SG" sz="1600" dirty="0" err="1">
                <a:latin typeface="Arial" panose="020B0604020202020204" pitchFamily="34" charset="0"/>
              </a:rPr>
              <a:t>idle_time</a:t>
            </a:r>
            <a:r>
              <a:rPr lang="en-SG" sz="1600" dirty="0">
                <a:latin typeface="Arial" panose="020B0604020202020204" pitchFamily="34" charset="0"/>
              </a:rPr>
              <a:t> : The amount of time when the production was interrupted due to several reasons</a:t>
            </a:r>
            <a:br>
              <a:rPr lang="en-SG" sz="1600" dirty="0">
                <a:latin typeface="Arial" panose="020B0604020202020204" pitchFamily="34" charset="0"/>
              </a:rPr>
            </a:br>
            <a:r>
              <a:rPr lang="en-SG" sz="1600" dirty="0">
                <a:latin typeface="Arial" panose="020B0604020202020204" pitchFamily="34" charset="0"/>
              </a:rPr>
              <a:t>14 </a:t>
            </a:r>
            <a:r>
              <a:rPr lang="en-SG" sz="1600" dirty="0" err="1">
                <a:latin typeface="Arial" panose="020B0604020202020204" pitchFamily="34" charset="0"/>
              </a:rPr>
              <a:t>idle_men</a:t>
            </a:r>
            <a:r>
              <a:rPr lang="en-SG" sz="1600" dirty="0">
                <a:latin typeface="Arial" panose="020B0604020202020204" pitchFamily="34" charset="0"/>
              </a:rPr>
              <a:t> : The number of workers who were idle due to production interruption</a:t>
            </a:r>
            <a:br>
              <a:rPr lang="en-SG" sz="1600" dirty="0">
                <a:latin typeface="Arial" panose="020B0604020202020204" pitchFamily="34" charset="0"/>
              </a:rPr>
            </a:br>
            <a:r>
              <a:rPr lang="en-SG" sz="1600" dirty="0">
                <a:latin typeface="Arial" panose="020B0604020202020204" pitchFamily="34" charset="0"/>
              </a:rPr>
              <a:t>15 </a:t>
            </a:r>
            <a:r>
              <a:rPr lang="en-SG" sz="1600" dirty="0" err="1">
                <a:latin typeface="Arial" panose="020B0604020202020204" pitchFamily="34" charset="0"/>
              </a:rPr>
              <a:t>actual_productivity</a:t>
            </a:r>
            <a:r>
              <a:rPr lang="en-SG" sz="1600" dirty="0">
                <a:latin typeface="Arial" panose="020B0604020202020204" pitchFamily="34" charset="0"/>
              </a:rPr>
              <a:t> : The actual % of productivity that was delivered by the workers. It ranges from 0-1.</a:t>
            </a:r>
            <a:endParaRPr lang="en-US" sz="1600" dirty="0">
              <a:latin typeface="Arial" panose="020B0604020202020204" pitchFamily="34" charset="0"/>
            </a:endParaRPr>
          </a:p>
        </p:txBody>
      </p:sp>
      <p:pic>
        <p:nvPicPr>
          <p:cNvPr id="5" name="Picture 4" descr="A picture containing text, sign, tableware, dishware&#10;&#10;Description automatically generated">
            <a:extLst>
              <a:ext uri="{FF2B5EF4-FFF2-40B4-BE49-F238E27FC236}">
                <a16:creationId xmlns:a16="http://schemas.microsoft.com/office/drawing/2014/main" id="{DACE88A8-5B9C-9DE4-C31E-0ABAEE271DE2}"/>
              </a:ext>
            </a:extLst>
          </p:cNvPr>
          <p:cNvPicPr>
            <a:picLocks noChangeAspect="1"/>
          </p:cNvPicPr>
          <p:nvPr/>
        </p:nvPicPr>
        <p:blipFill>
          <a:blip r:embed="rId2"/>
          <a:stretch>
            <a:fillRect/>
          </a:stretch>
        </p:blipFill>
        <p:spPr>
          <a:xfrm>
            <a:off x="9870204" y="342472"/>
            <a:ext cx="1348451" cy="887730"/>
          </a:xfrm>
          <a:prstGeom prst="rect">
            <a:avLst/>
          </a:prstGeom>
        </p:spPr>
      </p:pic>
    </p:spTree>
    <p:extLst>
      <p:ext uri="{BB962C8B-B14F-4D97-AF65-F5344CB8AC3E}">
        <p14:creationId xmlns:p14="http://schemas.microsoft.com/office/powerpoint/2010/main" val="233556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3345-77AE-63D1-84ED-13A069A32976}"/>
              </a:ext>
            </a:extLst>
          </p:cNvPr>
          <p:cNvSpPr>
            <a:spLocks noGrp="1"/>
          </p:cNvSpPr>
          <p:nvPr>
            <p:ph type="title"/>
          </p:nvPr>
        </p:nvSpPr>
        <p:spPr/>
        <p:txBody>
          <a:bodyPr/>
          <a:lstStyle/>
          <a:p>
            <a:pPr algn="ctr"/>
            <a:r>
              <a:rPr lang="en-US" dirty="0"/>
              <a:t>All the Best</a:t>
            </a:r>
          </a:p>
        </p:txBody>
      </p:sp>
    </p:spTree>
    <p:extLst>
      <p:ext uri="{BB962C8B-B14F-4D97-AF65-F5344CB8AC3E}">
        <p14:creationId xmlns:p14="http://schemas.microsoft.com/office/powerpoint/2010/main" val="3738058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380</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Inter</vt:lpstr>
      <vt:lpstr>Trebuchet MS</vt:lpstr>
      <vt:lpstr>Office Theme</vt:lpstr>
      <vt:lpstr>Productivity Efficiency in the Company</vt:lpstr>
      <vt:lpstr>Problem Statement : </vt:lpstr>
      <vt:lpstr>AIM</vt:lpstr>
      <vt:lpstr>Dataset Attributes</vt:lpstr>
      <vt:lpstr>All the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Issue in the Society</dc:title>
  <dc:creator>Maheshkumar PAIK</dc:creator>
  <cp:lastModifiedBy>Maheshkumar Paik</cp:lastModifiedBy>
  <cp:revision>2</cp:revision>
  <dcterms:created xsi:type="dcterms:W3CDTF">2022-12-03T11:25:31Z</dcterms:created>
  <dcterms:modified xsi:type="dcterms:W3CDTF">2022-12-15T21:32:33Z</dcterms:modified>
</cp:coreProperties>
</file>