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Black Han Sans" pitchFamily="2" charset="-127"/>
      <p:regular r:id="rId23"/>
    </p:embeddedFont>
    <p:embeddedFont>
      <p:font typeface="Malgun Gothic" panose="020B0503020000020004" pitchFamily="34" charset="-127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BCEEF2-064F-4321-ADE6-1D84291E5834}">
  <a:tblStyle styleId="{3EBCEEF2-064F-4321-ADE6-1D84291E58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80"/>
  </p:normalViewPr>
  <p:slideViewPr>
    <p:cSldViewPr snapToGrid="0">
      <p:cViewPr varScale="1">
        <p:scale>
          <a:sx n="136" d="100"/>
          <a:sy n="136" d="100"/>
        </p:scale>
        <p:origin x="224" y="25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1bc53e7b2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d1bc53e7b2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d1a538402b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1d1a538402b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c964ba36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B1B1B"/>
                </a:solidFill>
                <a:highlight>
                  <a:srgbClr val="FFFFFF"/>
                </a:highlight>
              </a:rPr>
              <a:t> 컴포넌트는 그 기능을 나머지 코드로부터 캡슐화하여 재사용 가능한 커스텀 엘리먼트를 생성하고 웹 앱에서 활용할 수 있도록 해주는 다양한 기술들의 모음</a:t>
            </a:r>
            <a:endParaRPr/>
          </a:p>
        </p:txBody>
      </p:sp>
      <p:sp>
        <p:nvSpPr>
          <p:cNvPr id="268" name="Google Shape;268;g1c964ba36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d429aa1a67_6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B1B1B"/>
                </a:solidFill>
                <a:highlight>
                  <a:srgbClr val="FFFFFF"/>
                </a:highlight>
              </a:rPr>
              <a:t> 컴포넌트는 그 기능을 나머지 코드로부터 캡슐화하여 재사용 가능한 커스텀 엘리먼트를 생성하고 웹 앱에서 활용할 수 있도록 해주는 다양한 기술들의 모음</a:t>
            </a:r>
            <a:endParaRPr/>
          </a:p>
        </p:txBody>
      </p:sp>
      <p:sp>
        <p:nvSpPr>
          <p:cNvPr id="281" name="Google Shape;281;g1d429aa1a67_6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d429aa1a67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B1B1B"/>
                </a:solidFill>
                <a:highlight>
                  <a:srgbClr val="FFFFFF"/>
                </a:highlight>
              </a:rPr>
              <a:t> 컴포넌트는 그 기능을 나머지 코드로부터 캡슐화하여 재사용 가능한 커스텀 엘리먼트를 생성하고 웹 앱에서 활용할 수 있도록 해주는 다양한 기술들의 모음</a:t>
            </a:r>
            <a:endParaRPr/>
          </a:p>
        </p:txBody>
      </p:sp>
      <p:sp>
        <p:nvSpPr>
          <p:cNvPr id="293" name="Google Shape;293;g1d429aa1a67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d429aa1a67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B1B1B"/>
                </a:solidFill>
                <a:highlight>
                  <a:srgbClr val="FFFFFF"/>
                </a:highlight>
              </a:rPr>
              <a:t> 컴포넌트는 그 기능을 나머지 코드로부터 캡슐화하여 재사용 가능한 커스텀 엘리먼트를 생성하고 웹 앱에서 활용할 수 있도록 해주는 다양한 기술들의 모음</a:t>
            </a:r>
            <a:endParaRPr/>
          </a:p>
        </p:txBody>
      </p:sp>
      <p:sp>
        <p:nvSpPr>
          <p:cNvPr id="307" name="Google Shape;307;g1d429aa1a67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d429aa1a67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B1B1B"/>
                </a:solidFill>
                <a:highlight>
                  <a:srgbClr val="FFFFFF"/>
                </a:highlight>
              </a:rPr>
              <a:t> 컴포넌트는 그 기능을 나머지 코드로부터 캡슐화하여 재사용 가능한 커스텀 엘리먼트를 생성하고 웹 앱에서 활용할 수 있도록 해주는 다양한 기술들의 모음</a:t>
            </a:r>
            <a:endParaRPr/>
          </a:p>
        </p:txBody>
      </p:sp>
      <p:sp>
        <p:nvSpPr>
          <p:cNvPr id="317" name="Google Shape;317;g1d429aa1a67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d429aa1a67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B1B1B"/>
                </a:solidFill>
                <a:highlight>
                  <a:srgbClr val="FFFFFF"/>
                </a:highlight>
              </a:rPr>
              <a:t> 컴포넌트는 그 기능을 나머지 코드로부터 캡슐화하여 재사용 가능한 커스텀 엘리먼트를 생성하고 웹 앱에서 활용할 수 있도록 해주는 다양한 기술들의 모음</a:t>
            </a:r>
            <a:endParaRPr/>
          </a:p>
        </p:txBody>
      </p:sp>
      <p:sp>
        <p:nvSpPr>
          <p:cNvPr id="325" name="Google Shape;325;g1d429aa1a67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d429aa1a67_6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B1B1B"/>
                </a:solidFill>
                <a:highlight>
                  <a:srgbClr val="FFFFFF"/>
                </a:highlight>
              </a:rPr>
              <a:t> 컴포넌트는 그 기능을 나머지 코드로부터 캡슐화하여 재사용 가능한 커스텀 엘리먼트를 생성하고 웹 앱에서 활용할 수 있도록 해주는 다양한 기술들의 모음</a:t>
            </a:r>
            <a:endParaRPr/>
          </a:p>
        </p:txBody>
      </p:sp>
      <p:sp>
        <p:nvSpPr>
          <p:cNvPr id="333" name="Google Shape;333;g1d429aa1a67_6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d60d1af1d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B1B1B"/>
                </a:solidFill>
                <a:highlight>
                  <a:srgbClr val="FFFFFF"/>
                </a:highlight>
              </a:rPr>
              <a:t> 컴포넌트는 그 기능을 나머지 코드로부터 캡슐화하여 재사용 가능한 커스텀 엘리먼트를 생성하고 웹 앱에서 활용할 수 있도록 해주는 다양한 기술들의 모음</a:t>
            </a:r>
            <a:endParaRPr/>
          </a:p>
        </p:txBody>
      </p:sp>
      <p:sp>
        <p:nvSpPr>
          <p:cNvPr id="341" name="Google Shape;341;g1d60d1af1d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d429aa1a67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B1B1B"/>
                </a:solidFill>
                <a:highlight>
                  <a:srgbClr val="FFFFFF"/>
                </a:highlight>
              </a:rPr>
              <a:t> 컴포넌트는 그 기능을 나머지 코드로부터 캡슐화하여 재사용 가능한 커스텀 엘리먼트를 생성하고 웹 앱에서 활용할 수 있도록 해주는 다양한 기술들의 모음</a:t>
            </a:r>
            <a:endParaRPr/>
          </a:p>
        </p:txBody>
      </p:sp>
      <p:sp>
        <p:nvSpPr>
          <p:cNvPr id="350" name="Google Shape;350;g1d429aa1a67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1bc53e7b2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d1bc53e7b2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964ba367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c964ba367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429aa1a67_6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d429aa1a67_6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429aa1a67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d429aa1a67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429aa1a67_6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d429aa1a67_6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429aa1a67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1d429aa1a67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429aa1a6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1d429aa1a6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1bc53e7b2_2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d1bc53e7b2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49803"/>
          </a:srgbClr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sz="3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OnnHZIjbbmczbdkXARhwZYmtH1auUtXBX0fo0ZQOeE/edit#gid=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1-tNEP8QNUN3stQzsgKrBbj8b_sFdyTgMsMajzu3NM/edit#gid=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luIlRJAaoTZopquT7E2zawNpb__TuPizC6oi41m2NEM/edit#gid=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ZJp9LYK4p6G3g1KBbEoOsFm6_vjap_E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9160328" cy="223935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0" y="4919565"/>
            <a:ext cx="9160328" cy="223935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064150" y="1963650"/>
            <a:ext cx="70320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Antifragile Architecture</a:t>
            </a:r>
            <a:endParaRPr sz="13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2194538" y="1586151"/>
            <a:ext cx="4719300" cy="300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2220495" y="1586161"/>
            <a:ext cx="47193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2022 스마일게이트 윈터데브캠프</a:t>
            </a:r>
            <a:endParaRPr sz="11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3004091" y="2919310"/>
            <a:ext cx="3100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BE 박준형</a:t>
            </a:r>
            <a:endParaRPr sz="17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BE 강민정</a:t>
            </a:r>
            <a:endParaRPr sz="17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FE 김민주</a:t>
            </a:r>
            <a:r>
              <a:rPr lang="ko" sz="170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endParaRPr sz="17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FE 이규민</a:t>
            </a:r>
            <a:endParaRPr sz="17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2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에러코드 정의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64" name="Google Shape;264;p3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920" y="825021"/>
            <a:ext cx="6646144" cy="40743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81;p28">
            <a:extLst>
              <a:ext uri="{FF2B5EF4-FFF2-40B4-BE49-F238E27FC236}">
                <a16:creationId xmlns:a16="http://schemas.microsoft.com/office/drawing/2014/main" id="{4AF0C4B3-4FB3-4CA4-BCB1-82B8E8A1B848}"/>
              </a:ext>
            </a:extLst>
          </p:cNvPr>
          <p:cNvSpPr txBox="1"/>
          <p:nvPr/>
        </p:nvSpPr>
        <p:spPr>
          <a:xfrm>
            <a:off x="4920792" y="278026"/>
            <a:ext cx="400713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757070"/>
                </a:solidFill>
              </a:rPr>
              <a:t>아키텍처 설계도 및 선정이유 </a:t>
            </a:r>
            <a:r>
              <a:rPr lang="ko" sz="1200" b="1" dirty="0">
                <a:solidFill>
                  <a:srgbClr val="CCCCCC"/>
                </a:solidFill>
              </a:rPr>
              <a:t>- ERD - 에러코드 정의</a:t>
            </a:r>
            <a:endParaRPr sz="1200" dirty="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3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5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팀원 기술 스택 및 숙련도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509600" y="1433550"/>
            <a:ext cx="3807600" cy="33192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</p:txBody>
      </p:sp>
      <p:sp>
        <p:nvSpPr>
          <p:cNvPr id="274" name="Google Shape;274;p35"/>
          <p:cNvSpPr txBox="1"/>
          <p:nvPr/>
        </p:nvSpPr>
        <p:spPr>
          <a:xfrm>
            <a:off x="5453864" y="1710817"/>
            <a:ext cx="245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35"/>
          <p:cNvSpPr txBox="1"/>
          <p:nvPr/>
        </p:nvSpPr>
        <p:spPr>
          <a:xfrm>
            <a:off x="509600" y="1710825"/>
            <a:ext cx="39174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Django, DRF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숙련도 中下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클론코딩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경험 2번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pandas, numpy, matplotlib 등의 </a:t>
            </a: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 관련 라이브러리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숙련도 中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NoSQL 사용 경험 x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FCM 사용 경험 x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django channel 튜토리얼 수준 학습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JS로 비동기 슬랙에서 작동하는 </a:t>
            </a: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메신저봇 구현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경험 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4778600" y="1476875"/>
            <a:ext cx="3807600" cy="3276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4854800" y="1753800"/>
            <a:ext cx="38076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Sklearn 라이브러리를 활용한 </a:t>
            </a: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마이닝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프로젝트 경험 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Html, Css </a:t>
            </a: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간단한 프론트엔드 지식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BeatifulSoup을 통해서 학교 주간식단표 등을 </a:t>
            </a: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크롤링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경험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DRF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Transactions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사용해서 상태관리 할 수 있음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SerializerMethodField 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이용해 함수를 활용하여 변수 노출 가능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403575" y="913300"/>
            <a:ext cx="1231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BE 박준형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36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3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6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팀원 기술 스택 및 숙련도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6" name="Google Shape;286;p36"/>
          <p:cNvSpPr/>
          <p:nvPr/>
        </p:nvSpPr>
        <p:spPr>
          <a:xfrm>
            <a:off x="165775" y="1186100"/>
            <a:ext cx="4403700" cy="3653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</p:txBody>
      </p:sp>
      <p:sp>
        <p:nvSpPr>
          <p:cNvPr id="287" name="Google Shape;287;p36"/>
          <p:cNvSpPr/>
          <p:nvPr/>
        </p:nvSpPr>
        <p:spPr>
          <a:xfrm>
            <a:off x="4728150" y="1152375"/>
            <a:ext cx="4244100" cy="3653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403575" y="760900"/>
            <a:ext cx="1231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BE 강민정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269116" y="1636275"/>
            <a:ext cx="4356000" cy="2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Java</a:t>
            </a:r>
            <a:endParaRPr sz="1200">
              <a:solidFill>
                <a:srgbClr val="757070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Java 코드를 읽고 이해하는 것에 큰 어려움은 없지만, </a:t>
            </a:r>
            <a:r>
              <a:rPr lang="ko" sz="1100">
                <a:solidFill>
                  <a:schemeClr val="dk1"/>
                </a:solidFill>
                <a:highlight>
                  <a:srgbClr val="FFE599"/>
                </a:highlight>
              </a:rPr>
              <a:t>직접 필요한 라이브러리를 찾아서 구현하는 역량은 부족</a:t>
            </a:r>
            <a:r>
              <a:rPr lang="ko" sz="1100">
                <a:solidFill>
                  <a:schemeClr val="dk1"/>
                </a:solidFill>
              </a:rPr>
              <a:t>합니다.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평소에 다른 사람의 소스 코드를 많이 참고해서 개발하고 있습니다.</a:t>
            </a:r>
            <a:endParaRPr sz="11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Spring Boot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Bean, IoC, DI, MVC 패턴에 대한 이해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주로 예외 처리를 try~catch, javassist(</a:t>
            </a:r>
            <a:r>
              <a:rPr lang="ko" sz="1100">
                <a:solidFill>
                  <a:schemeClr val="accent1"/>
                </a:solidFill>
              </a:rPr>
              <a:t>ex:NotFonudException</a:t>
            </a:r>
            <a:r>
              <a:rPr lang="ko" sz="1100">
                <a:solidFill>
                  <a:schemeClr val="dk1"/>
                </a:solidFill>
              </a:rPr>
              <a:t>)을 사용합니다.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  <a:highlight>
                  <a:srgbClr val="FFE599"/>
                </a:highlight>
              </a:rPr>
              <a:t>Customizing해서 사용할 줄 아는 역량이 부족</a:t>
            </a:r>
            <a:r>
              <a:rPr lang="ko" sz="1100">
                <a:solidFill>
                  <a:schemeClr val="dk1"/>
                </a:solidFill>
              </a:rPr>
              <a:t>합니다.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0" name="Google Shape;290;p36"/>
          <p:cNvSpPr txBox="1"/>
          <p:nvPr/>
        </p:nvSpPr>
        <p:spPr>
          <a:xfrm>
            <a:off x="4945225" y="1162100"/>
            <a:ext cx="3977700" cy="3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DB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Spring Data JPA를 자주 사용해서 SQL문 문제 풀때 빼고는 </a:t>
            </a:r>
            <a:r>
              <a:rPr lang="ko" sz="1100">
                <a:solidFill>
                  <a:schemeClr val="dk1"/>
                </a:solidFill>
                <a:highlight>
                  <a:srgbClr val="FFE599"/>
                </a:highlight>
              </a:rPr>
              <a:t>쿼리를 작성할 일이 별로 없었습니다.</a:t>
            </a:r>
            <a:endParaRPr sz="11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MySQL, H2 데이터베이스 사용 경험이 있습니다.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NoSQL 사용 경험이 없어서 이번에 처음 시도합니다.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Redis는 캐싱하는 용도로 사용해봤고, pub/sub도 되는걸 이번에 처음 알았습니다.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Message Queue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현재 Kafka를 공부하고 있습니다.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Topic에 이벤트를 저장하고 Consumer에서 메시지를 소비하는 간단한 실습을 해봤습니다.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37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3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팀원 기술 스택 및 숙련도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8" name="Google Shape;298;p37"/>
          <p:cNvSpPr/>
          <p:nvPr/>
        </p:nvSpPr>
        <p:spPr>
          <a:xfrm>
            <a:off x="1651756" y="1381975"/>
            <a:ext cx="7225800" cy="2026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</p:txBody>
      </p:sp>
      <p:sp>
        <p:nvSpPr>
          <p:cNvPr id="299" name="Google Shape;299;p37"/>
          <p:cNvSpPr/>
          <p:nvPr/>
        </p:nvSpPr>
        <p:spPr>
          <a:xfrm>
            <a:off x="1651856" y="3573050"/>
            <a:ext cx="7225800" cy="1052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</p:txBody>
      </p:sp>
      <p:sp>
        <p:nvSpPr>
          <p:cNvPr id="300" name="Google Shape;300;p37"/>
          <p:cNvSpPr txBox="1"/>
          <p:nvPr/>
        </p:nvSpPr>
        <p:spPr>
          <a:xfrm>
            <a:off x="333425" y="904525"/>
            <a:ext cx="1231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FE 김민주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1798556" y="1335625"/>
            <a:ext cx="6780000" cy="22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</a:rPr>
              <a:t>JavaScript 숙련도는 간단한 </a:t>
            </a:r>
            <a:r>
              <a:rPr lang="ko" sz="1200" b="1">
                <a:solidFill>
                  <a:schemeClr val="dk1"/>
                </a:solidFill>
              </a:rPr>
              <a:t>DOM 조작</a:t>
            </a:r>
            <a:r>
              <a:rPr lang="ko" sz="1200">
                <a:solidFill>
                  <a:schemeClr val="dk1"/>
                </a:solidFill>
              </a:rPr>
              <a:t> 및 숫자야구 예제를 구현하는 정도입니다. 아직 </a:t>
            </a:r>
            <a:r>
              <a:rPr lang="ko" sz="1200" b="1">
                <a:solidFill>
                  <a:schemeClr val="dk1"/>
                </a:solidFill>
              </a:rPr>
              <a:t>배열이나 비동기 처리를 다루는 것이 익숙하지 않아</a:t>
            </a:r>
            <a:r>
              <a:rPr lang="ko" sz="1200">
                <a:solidFill>
                  <a:schemeClr val="dk1"/>
                </a:solidFill>
              </a:rPr>
              <a:t> 추후 학습을 더 진행할 예정입니다.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 b="1">
                <a:solidFill>
                  <a:schemeClr val="dk1"/>
                </a:solidFill>
              </a:rPr>
              <a:t>JavaScript 주요 개념</a:t>
            </a:r>
            <a:r>
              <a:rPr lang="ko" sz="1200">
                <a:solidFill>
                  <a:schemeClr val="dk1"/>
                </a:solidFill>
              </a:rPr>
              <a:t> (콜백, Promise, async/await, 라우팅, DOM, 브라우저 렌더링, CSR, SSR, Class, 객체 등)을 </a:t>
            </a:r>
            <a:r>
              <a:rPr lang="ko" sz="1200" b="1">
                <a:solidFill>
                  <a:schemeClr val="dk1"/>
                </a:solidFill>
              </a:rPr>
              <a:t>Notion에 기록하면서 </a:t>
            </a:r>
            <a:r>
              <a:rPr lang="ko" sz="1200">
                <a:solidFill>
                  <a:schemeClr val="dk1"/>
                </a:solidFill>
              </a:rPr>
              <a:t>공부를 진행하고 있습니다.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</a:rPr>
              <a:t>VanilaJS를 사용하여 백엔드와 REST API로 받은 json 객체를 js에 받아서 html을 브라우저에 띄우는 방식으로 웹 프로젝트를 진행한 적이 있습니다.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37"/>
          <p:cNvSpPr txBox="1"/>
          <p:nvPr/>
        </p:nvSpPr>
        <p:spPr>
          <a:xfrm>
            <a:off x="1757481" y="3458317"/>
            <a:ext cx="7344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</a:rPr>
              <a:t>React는 </a:t>
            </a:r>
            <a:r>
              <a:rPr lang="ko" sz="1200" b="1">
                <a:solidFill>
                  <a:schemeClr val="dk1"/>
                </a:solidFill>
              </a:rPr>
              <a:t>Udemy React Complete Guide 강의</a:t>
            </a:r>
            <a:r>
              <a:rPr lang="ko" sz="1200">
                <a:solidFill>
                  <a:schemeClr val="dk1"/>
                </a:solidFill>
              </a:rPr>
              <a:t>를 통해 학습하고 있습니다.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</a:rPr>
              <a:t>현재 예제를 통해 </a:t>
            </a:r>
            <a:r>
              <a:rPr lang="ko" sz="1200" b="1">
                <a:solidFill>
                  <a:schemeClr val="dk1"/>
                </a:solidFill>
              </a:rPr>
              <a:t>useState</a:t>
            </a:r>
            <a:r>
              <a:rPr lang="ko" sz="1200">
                <a:solidFill>
                  <a:schemeClr val="dk1"/>
                </a:solidFill>
              </a:rPr>
              <a:t>를 적용하는 연습을 하고 있고, </a:t>
            </a:r>
            <a:r>
              <a:rPr lang="ko" sz="1200" b="1">
                <a:solidFill>
                  <a:schemeClr val="dk1"/>
                </a:solidFill>
              </a:rPr>
              <a:t>집중개발기간 전</a:t>
            </a:r>
            <a:r>
              <a:rPr lang="ko" sz="1200">
                <a:solidFill>
                  <a:schemeClr val="dk1"/>
                </a:solidFill>
              </a:rPr>
              <a:t>에 </a:t>
            </a:r>
            <a:r>
              <a:rPr lang="ko" sz="1200" b="1">
                <a:solidFill>
                  <a:schemeClr val="dk1"/>
                </a:solidFill>
              </a:rPr>
              <a:t>useState</a:t>
            </a:r>
            <a:r>
              <a:rPr lang="ko" sz="1200">
                <a:solidFill>
                  <a:schemeClr val="dk1"/>
                </a:solidFill>
              </a:rPr>
              <a:t>와 </a:t>
            </a:r>
            <a:r>
              <a:rPr lang="ko" sz="1200" b="1">
                <a:solidFill>
                  <a:schemeClr val="dk1"/>
                </a:solidFill>
              </a:rPr>
              <a:t>ueseEffect</a:t>
            </a:r>
            <a:r>
              <a:rPr lang="ko" sz="1200">
                <a:solidFill>
                  <a:schemeClr val="dk1"/>
                </a:solidFill>
              </a:rPr>
              <a:t>를 코드에 적용하는 것까지 완료하는게 목표입니다.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260831" y="1992438"/>
            <a:ext cx="123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JavaScript</a:t>
            </a:r>
            <a:endParaRPr>
              <a:solidFill>
                <a:srgbClr val="757070"/>
              </a:solidFill>
            </a:endParaRPr>
          </a:p>
        </p:txBody>
      </p:sp>
      <p:sp>
        <p:nvSpPr>
          <p:cNvPr id="304" name="Google Shape;304;p37"/>
          <p:cNvSpPr txBox="1"/>
          <p:nvPr/>
        </p:nvSpPr>
        <p:spPr>
          <a:xfrm>
            <a:off x="188231" y="3896425"/>
            <a:ext cx="137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React</a:t>
            </a:r>
            <a:endParaRPr>
              <a:solidFill>
                <a:srgbClr val="75707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38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3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8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팀원 기술 스택 및 숙련도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771450" y="1637700"/>
            <a:ext cx="7601100" cy="2829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714425" y="904525"/>
            <a:ext cx="1231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FE 이규민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957600" y="2101025"/>
            <a:ext cx="7494900" cy="20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●"/>
            </a:pPr>
            <a:r>
              <a:rPr lang="ko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프론트엔드 개발 경험 처음</a:t>
            </a:r>
            <a:endParaRPr sz="13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○"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특히 </a:t>
            </a:r>
            <a:r>
              <a:rPr lang="ko" sz="1300" b="1">
                <a:latin typeface="Malgun Gothic"/>
                <a:ea typeface="Malgun Gothic"/>
                <a:cs typeface="Malgun Gothic"/>
                <a:sym typeface="Malgun Gothic"/>
              </a:rPr>
              <a:t>CSS</a:t>
            </a: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를 사용하는 것에 어려움을 겪음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■"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이번 개인 프로젝트때 코드를 복사 붙여넣기 식으로 이해 없이 </a:t>
            </a:r>
            <a:r>
              <a:rPr lang="ko" sz="1300" b="1">
                <a:latin typeface="Malgun Gothic"/>
                <a:ea typeface="Malgun Gothic"/>
                <a:cs typeface="Malgun Gothic"/>
                <a:sym typeface="Malgun Gothic"/>
              </a:rPr>
              <a:t>일단 동작은 되도록 구현</a:t>
            </a:r>
            <a:endParaRPr sz="13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●"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React 프레임워크를 활용하여 팀프로젝트 SPA 페이지 구현을 해야함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○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하지만, React 프레임워크에 대한 지식이 없음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39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4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9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요구사항 정의서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22" name="Google Shape;322;p3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50" y="932425"/>
            <a:ext cx="7626173" cy="37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40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5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0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API 명세서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30" name="Google Shape;330;p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375" y="916775"/>
            <a:ext cx="5967624" cy="39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41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6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Function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8" name="Google Shape;338;p41"/>
          <p:cNvSpPr txBox="1"/>
          <p:nvPr/>
        </p:nvSpPr>
        <p:spPr>
          <a:xfrm>
            <a:off x="-34425" y="626738"/>
            <a:ext cx="8307900" cy="436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[Before] 피드 READ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11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내가 팔로우 한 계정들의 피드를 보여줌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■"/>
            </a:pPr>
            <a:r>
              <a:rPr lang="ko" sz="13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순서로?</a:t>
            </a:r>
            <a:br>
              <a:rPr lang="ko" sz="13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82880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최근순</a:t>
            </a:r>
            <a:endParaRPr sz="1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82880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내가 자주 방문하는 피드</a:t>
            </a:r>
            <a:endParaRPr lang="en-US" altLang="ko" sz="1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51765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sz="1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어떻게 산정하지?</a:t>
            </a:r>
            <a:endParaRPr sz="1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320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조회수</a:t>
            </a:r>
            <a:endParaRPr sz="1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320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endParaRPr sz="1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320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DM 횟수, 지속 시간</a:t>
            </a:r>
            <a:endParaRPr sz="1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320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좋아요</a:t>
            </a:r>
            <a:endParaRPr lang="en-US" altLang="ko" sz="1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43205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sz="1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계산을 매번 할 수는 없는데?</a:t>
            </a:r>
            <a:endParaRPr sz="1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■"/>
            </a:pPr>
            <a:r>
              <a:rPr lang="ko" sz="13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범위는?(어디까지 보여줄 것인지?)</a:t>
            </a:r>
            <a:br>
              <a:rPr lang="ko" sz="13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82880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만약에 쭉 내리는데 N년 전 게시글까지 보여주는 것은 아닌 듯..</a:t>
            </a:r>
            <a:endParaRPr sz="1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기간을 정해야 할 것 같다.</a:t>
            </a:r>
            <a:endParaRPr sz="1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320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팔로우한 사람들 중에서 최근 한 달 이내에 업로드 된 게시글</a:t>
            </a:r>
            <a:endParaRPr sz="1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42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6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Function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6" name="Google Shape;346;p42"/>
          <p:cNvSpPr txBox="1"/>
          <p:nvPr/>
        </p:nvSpPr>
        <p:spPr>
          <a:xfrm>
            <a:off x="-68292" y="572420"/>
            <a:ext cx="9212292" cy="291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[After] 피드 READ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051922"/>
                </a:solidFill>
                <a:highlight>
                  <a:srgbClr val="FFFFFF"/>
                </a:highlight>
              </a:rPr>
              <a:t> </a:t>
            </a:r>
            <a:r>
              <a:rPr lang="ko" sz="1100" b="1" dirty="0">
                <a:solidFill>
                  <a:srgbClr val="051922"/>
                </a:solidFill>
                <a:highlight>
                  <a:srgbClr val="FFE599"/>
                </a:highlight>
              </a:rPr>
              <a:t>비동기적인 프로세스</a:t>
            </a:r>
            <a:r>
              <a:rPr lang="ko" sz="1100" b="1" dirty="0">
                <a:solidFill>
                  <a:srgbClr val="051922"/>
                </a:solidFill>
                <a:highlight>
                  <a:srgbClr val="FFFFFF"/>
                </a:highlight>
              </a:rPr>
              <a:t>를 통해서 Feed를 미리 만들어 놓는다면 사용자는 빠르게 Feed를 확인 할 수 있음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Post에 대한 정보는 User_Feed_Service_Queue에 들어있음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User_Feed_Service 서비스가 큐에서 Post 정보를 읽어옴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100" b="1" dirty="0">
                <a:solidFill>
                  <a:schemeClr val="dk1"/>
                </a:solidFill>
                <a:highlight>
                  <a:srgbClr val="FFE599"/>
                </a:highlight>
                <a:latin typeface="Malgun Gothic"/>
                <a:ea typeface="Malgun Gothic"/>
                <a:cs typeface="Malgun Gothic"/>
                <a:sym typeface="Malgun Gothic"/>
              </a:rPr>
              <a:t>Neo4j</a:t>
            </a:r>
            <a:r>
              <a:rPr lang="ko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해당 Post를 작성한 사용자의 Follower 목록을 가져오기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Follower 목록에 있는 모든 follower에게 전송할 feed를 만들어서 </a:t>
            </a:r>
            <a:r>
              <a:rPr lang="ko" sz="1100" b="1" dirty="0">
                <a:solidFill>
                  <a:schemeClr val="dk1"/>
                </a:solidFill>
                <a:highlight>
                  <a:srgbClr val="FFE599"/>
                </a:highlight>
                <a:latin typeface="Malgun Gothic"/>
                <a:ea typeface="Malgun Gothic"/>
                <a:cs typeface="Malgun Gothic"/>
                <a:sym typeface="Malgun Gothic"/>
              </a:rPr>
              <a:t>Cassandra</a:t>
            </a:r>
            <a:r>
              <a:rPr lang="ko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저장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Post의 follower에 대한 feed 정보가 Casandra에 저장되어 있으므로, </a:t>
            </a:r>
            <a:r>
              <a:rPr lang="ko" sz="1100" b="1" dirty="0">
                <a:solidFill>
                  <a:schemeClr val="dk1"/>
                </a:solidFill>
                <a:highlight>
                  <a:srgbClr val="FFE599"/>
                </a:highlight>
                <a:latin typeface="Malgun Gothic"/>
                <a:ea typeface="Malgun Gothic"/>
                <a:cs typeface="Malgun Gothic"/>
                <a:sym typeface="Malgun Gothic"/>
              </a:rPr>
              <a:t>follower가 feed를 요청할 경우 Casandra에서 즉시 조회 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None/>
            </a:pPr>
            <a:endParaRPr sz="1100" b="1" dirty="0">
              <a:solidFill>
                <a:schemeClr val="dk1"/>
              </a:solidFill>
              <a:highlight>
                <a:srgbClr val="FFE599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7" name="Google Shape;347;p42"/>
          <p:cNvGraphicFramePr/>
          <p:nvPr>
            <p:extLst>
              <p:ext uri="{D42A27DB-BD31-4B8C-83A1-F6EECF244321}">
                <p14:modId xmlns:p14="http://schemas.microsoft.com/office/powerpoint/2010/main" val="1238195947"/>
              </p:ext>
            </p:extLst>
          </p:nvPr>
        </p:nvGraphicFramePr>
        <p:xfrm>
          <a:off x="558000" y="2939038"/>
          <a:ext cx="8028000" cy="2118300"/>
        </p:xfrm>
        <a:graphic>
          <a:graphicData uri="http://schemas.openxmlformats.org/drawingml/2006/table">
            <a:tbl>
              <a:tblPr>
                <a:noFill/>
                <a:tableStyleId>{3EBCEEF2-064F-4321-ADE6-1D84291E5834}</a:tableStyleId>
              </a:tblPr>
              <a:tblGrid>
                <a:gridCol w="385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 dirty="0"/>
                        <a:t>Casandra</a:t>
                      </a:r>
                      <a:endParaRPr sz="11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/>
                        <a:t>MongoDB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225"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" sz="1100" b="1" dirty="0">
                        <a:solidFill>
                          <a:srgbClr val="05192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457200" lvl="0" indent="0" algn="l" rtl="0"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 dirty="0">
                          <a:solidFill>
                            <a:srgbClr val="051922"/>
                          </a:solidFill>
                          <a:highlight>
                            <a:srgbClr val="FFFFFF"/>
                          </a:highlight>
                        </a:rPr>
                        <a:t>단일 실패 지점이 없으며, 여러 노드에 자동으로 데이터를 복제하는 방식으로 내 결함성을 보장 </a:t>
                      </a:r>
                      <a:endParaRPr sz="1100" b="1" dirty="0">
                        <a:solidFill>
                          <a:srgbClr val="05192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457200" lvl="0" indent="0" algn="l" rtl="0"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 b="1" dirty="0">
                          <a:solidFill>
                            <a:srgbClr val="051922"/>
                          </a:solidFill>
                          <a:highlight>
                            <a:srgbClr val="FFFFFF"/>
                          </a:highlight>
                        </a:rPr>
                        <a:t>다운타임 없이 수평확장을 할 수 있기 때문에 </a:t>
                      </a:r>
                      <a:r>
                        <a:rPr lang="ko" sz="1100" b="1" dirty="0">
                          <a:solidFill>
                            <a:srgbClr val="051922"/>
                          </a:solidFill>
                          <a:highlight>
                            <a:srgbClr val="FFE599"/>
                          </a:highlight>
                        </a:rPr>
                        <a:t>대량의 데이터를 유지하는 서비스에 적합</a:t>
                      </a:r>
                      <a:endParaRPr sz="1100" b="1" dirty="0">
                        <a:solidFill>
                          <a:schemeClr val="dk1"/>
                        </a:solidFill>
                        <a:highlight>
                          <a:srgbClr val="FFE599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30000"/>
                        </a:lnSpc>
                        <a:spcBef>
                          <a:spcPts val="2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solidFill>
                            <a:schemeClr val="dk1"/>
                          </a:solidFill>
                        </a:rPr>
                        <a:t>불안정성 ➡️ 일부 데이터가 손실 가능성 존재</a:t>
                      </a:r>
                      <a:endParaRPr lang="ko-KR" altLang="en-US" sz="12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lnSpc>
                          <a:spcPct val="130000"/>
                        </a:lnSpc>
                        <a:spcBef>
                          <a:spcPts val="2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chemeClr val="dk1"/>
                          </a:solidFill>
                        </a:rPr>
                        <a:t>데이터 업데이트 중 장애 발생 시</a:t>
                      </a:r>
                      <a:r>
                        <a:rPr lang="en-US" altLang="ko-KR" sz="1200" b="1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dk1"/>
                          </a:solidFill>
                          <a:highlight>
                            <a:srgbClr val="F6E199"/>
                          </a:highlight>
                        </a:rPr>
                        <a:t> 데이터 손실 가능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43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7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3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QnA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0" y="-1"/>
            <a:ext cx="9160328" cy="64569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3577648" y="158811"/>
            <a:ext cx="198870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l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Contents</a:t>
            </a:r>
            <a:endParaRPr sz="2100">
              <a:solidFill>
                <a:schemeClr val="l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grpSp>
        <p:nvGrpSpPr>
          <p:cNvPr id="141" name="Google Shape;141;p26"/>
          <p:cNvGrpSpPr/>
          <p:nvPr/>
        </p:nvGrpSpPr>
        <p:grpSpPr>
          <a:xfrm>
            <a:off x="2504697" y="1393477"/>
            <a:ext cx="6138161" cy="531000"/>
            <a:chOff x="3403338" y="2598003"/>
            <a:chExt cx="7258083" cy="708000"/>
          </a:xfrm>
        </p:grpSpPr>
        <p:sp>
          <p:nvSpPr>
            <p:cNvPr id="142" name="Google Shape;142;p26"/>
            <p:cNvSpPr txBox="1"/>
            <p:nvPr/>
          </p:nvSpPr>
          <p:spPr>
            <a:xfrm>
              <a:off x="3403338" y="2598003"/>
              <a:ext cx="8772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 b="1">
                  <a:solidFill>
                    <a:srgbClr val="64DECF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02</a:t>
              </a:r>
              <a:endParaRPr sz="3000" b="1">
                <a:solidFill>
                  <a:srgbClr val="64DECF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sp>
          <p:nvSpPr>
            <p:cNvPr id="143" name="Google Shape;143;p26"/>
            <p:cNvSpPr txBox="1"/>
            <p:nvPr/>
          </p:nvSpPr>
          <p:spPr>
            <a:xfrm>
              <a:off x="4182021" y="2721133"/>
              <a:ext cx="647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757070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Architecture</a:t>
              </a:r>
              <a:endParaRPr sz="1100"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</p:grpSp>
      <p:grpSp>
        <p:nvGrpSpPr>
          <p:cNvPr id="144" name="Google Shape;144;p26"/>
          <p:cNvGrpSpPr/>
          <p:nvPr/>
        </p:nvGrpSpPr>
        <p:grpSpPr>
          <a:xfrm>
            <a:off x="2504697" y="1937724"/>
            <a:ext cx="6138161" cy="531000"/>
            <a:chOff x="3403338" y="2587721"/>
            <a:chExt cx="7258083" cy="708000"/>
          </a:xfrm>
        </p:grpSpPr>
        <p:sp>
          <p:nvSpPr>
            <p:cNvPr id="145" name="Google Shape;145;p26"/>
            <p:cNvSpPr txBox="1"/>
            <p:nvPr/>
          </p:nvSpPr>
          <p:spPr>
            <a:xfrm>
              <a:off x="3403338" y="2587721"/>
              <a:ext cx="8772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 b="1">
                  <a:solidFill>
                    <a:srgbClr val="64DECF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03</a:t>
              </a:r>
              <a:endParaRPr sz="3000" b="1">
                <a:solidFill>
                  <a:srgbClr val="64DECF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sp>
          <p:nvSpPr>
            <p:cNvPr id="146" name="Google Shape;146;p26"/>
            <p:cNvSpPr txBox="1"/>
            <p:nvPr/>
          </p:nvSpPr>
          <p:spPr>
            <a:xfrm>
              <a:off x="4182021" y="2721133"/>
              <a:ext cx="647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757070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팀원별 기술 스택 및 숙련도</a:t>
              </a:r>
              <a:endParaRPr sz="1100"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</p:grpSp>
      <p:grpSp>
        <p:nvGrpSpPr>
          <p:cNvPr id="147" name="Google Shape;147;p26"/>
          <p:cNvGrpSpPr/>
          <p:nvPr/>
        </p:nvGrpSpPr>
        <p:grpSpPr>
          <a:xfrm>
            <a:off x="2504697" y="2482350"/>
            <a:ext cx="6138161" cy="531000"/>
            <a:chOff x="3403338" y="2598003"/>
            <a:chExt cx="7258083" cy="708000"/>
          </a:xfrm>
        </p:grpSpPr>
        <p:sp>
          <p:nvSpPr>
            <p:cNvPr id="148" name="Google Shape;148;p26"/>
            <p:cNvSpPr txBox="1"/>
            <p:nvPr/>
          </p:nvSpPr>
          <p:spPr>
            <a:xfrm>
              <a:off x="3403338" y="2598003"/>
              <a:ext cx="8772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 b="1">
                  <a:solidFill>
                    <a:srgbClr val="64DECF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04</a:t>
              </a:r>
              <a:endParaRPr sz="3000" b="1">
                <a:solidFill>
                  <a:srgbClr val="64DECF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sp>
          <p:nvSpPr>
            <p:cNvPr id="149" name="Google Shape;149;p26"/>
            <p:cNvSpPr txBox="1"/>
            <p:nvPr/>
          </p:nvSpPr>
          <p:spPr>
            <a:xfrm>
              <a:off x="4182021" y="2721133"/>
              <a:ext cx="647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757070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요구사항 정의서</a:t>
              </a:r>
              <a:endParaRPr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</p:grpSp>
      <p:grpSp>
        <p:nvGrpSpPr>
          <p:cNvPr id="150" name="Google Shape;150;p26"/>
          <p:cNvGrpSpPr/>
          <p:nvPr/>
        </p:nvGrpSpPr>
        <p:grpSpPr>
          <a:xfrm>
            <a:off x="2504697" y="3043371"/>
            <a:ext cx="6138161" cy="531000"/>
            <a:chOff x="3403338" y="2598003"/>
            <a:chExt cx="7258083" cy="708000"/>
          </a:xfrm>
        </p:grpSpPr>
        <p:sp>
          <p:nvSpPr>
            <p:cNvPr id="151" name="Google Shape;151;p26"/>
            <p:cNvSpPr txBox="1"/>
            <p:nvPr/>
          </p:nvSpPr>
          <p:spPr>
            <a:xfrm>
              <a:off x="3403338" y="2598003"/>
              <a:ext cx="8772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 b="1">
                  <a:solidFill>
                    <a:srgbClr val="64DECF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05</a:t>
              </a:r>
              <a:endParaRPr sz="3000" b="1">
                <a:solidFill>
                  <a:srgbClr val="64DECF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sp>
          <p:nvSpPr>
            <p:cNvPr id="152" name="Google Shape;152;p26"/>
            <p:cNvSpPr txBox="1"/>
            <p:nvPr/>
          </p:nvSpPr>
          <p:spPr>
            <a:xfrm>
              <a:off x="4182021" y="2721133"/>
              <a:ext cx="647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757070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API 명세서</a:t>
              </a:r>
              <a:endParaRPr sz="1100"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</p:grpSp>
      <p:grpSp>
        <p:nvGrpSpPr>
          <p:cNvPr id="153" name="Google Shape;153;p26"/>
          <p:cNvGrpSpPr/>
          <p:nvPr/>
        </p:nvGrpSpPr>
        <p:grpSpPr>
          <a:xfrm>
            <a:off x="2497372" y="3567346"/>
            <a:ext cx="6138161" cy="531000"/>
            <a:chOff x="3403338" y="2394803"/>
            <a:chExt cx="7258083" cy="708000"/>
          </a:xfrm>
        </p:grpSpPr>
        <p:sp>
          <p:nvSpPr>
            <p:cNvPr id="154" name="Google Shape;154;p26"/>
            <p:cNvSpPr txBox="1"/>
            <p:nvPr/>
          </p:nvSpPr>
          <p:spPr>
            <a:xfrm>
              <a:off x="3403338" y="2394803"/>
              <a:ext cx="8772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 b="1">
                  <a:solidFill>
                    <a:srgbClr val="64DECF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06</a:t>
              </a:r>
              <a:endParaRPr sz="3000" b="1">
                <a:solidFill>
                  <a:srgbClr val="64DECF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sp>
          <p:nvSpPr>
            <p:cNvPr id="155" name="Google Shape;155;p26"/>
            <p:cNvSpPr txBox="1"/>
            <p:nvPr/>
          </p:nvSpPr>
          <p:spPr>
            <a:xfrm>
              <a:off x="4182021" y="2517933"/>
              <a:ext cx="647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757070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Function</a:t>
              </a:r>
              <a:endParaRPr sz="1100"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</p:grpSp>
      <p:grpSp>
        <p:nvGrpSpPr>
          <p:cNvPr id="156" name="Google Shape;156;p26"/>
          <p:cNvGrpSpPr/>
          <p:nvPr/>
        </p:nvGrpSpPr>
        <p:grpSpPr>
          <a:xfrm>
            <a:off x="2504697" y="860077"/>
            <a:ext cx="6138161" cy="531000"/>
            <a:chOff x="3403338" y="2598003"/>
            <a:chExt cx="7258083" cy="708000"/>
          </a:xfrm>
        </p:grpSpPr>
        <p:sp>
          <p:nvSpPr>
            <p:cNvPr id="157" name="Google Shape;157;p26"/>
            <p:cNvSpPr txBox="1"/>
            <p:nvPr/>
          </p:nvSpPr>
          <p:spPr>
            <a:xfrm>
              <a:off x="3403338" y="2598003"/>
              <a:ext cx="8772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 b="1">
                  <a:solidFill>
                    <a:srgbClr val="64DECF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01</a:t>
              </a:r>
              <a:endParaRPr sz="3000" b="1">
                <a:solidFill>
                  <a:srgbClr val="64DECF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sp>
          <p:nvSpPr>
            <p:cNvPr id="158" name="Google Shape;158;p26"/>
            <p:cNvSpPr txBox="1"/>
            <p:nvPr/>
          </p:nvSpPr>
          <p:spPr>
            <a:xfrm>
              <a:off x="4182021" y="2721133"/>
              <a:ext cx="647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757070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Introduction</a:t>
              </a:r>
              <a:endParaRPr sz="1100"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</p:grpSp>
      <p:grpSp>
        <p:nvGrpSpPr>
          <p:cNvPr id="159" name="Google Shape;159;p26"/>
          <p:cNvGrpSpPr/>
          <p:nvPr/>
        </p:nvGrpSpPr>
        <p:grpSpPr>
          <a:xfrm>
            <a:off x="2497372" y="4100746"/>
            <a:ext cx="6138161" cy="531000"/>
            <a:chOff x="3403338" y="2598003"/>
            <a:chExt cx="7258083" cy="708000"/>
          </a:xfrm>
        </p:grpSpPr>
        <p:sp>
          <p:nvSpPr>
            <p:cNvPr id="160" name="Google Shape;160;p26"/>
            <p:cNvSpPr txBox="1"/>
            <p:nvPr/>
          </p:nvSpPr>
          <p:spPr>
            <a:xfrm>
              <a:off x="3403338" y="2598003"/>
              <a:ext cx="8772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 b="1">
                  <a:solidFill>
                    <a:srgbClr val="64DECF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07</a:t>
              </a:r>
              <a:endParaRPr sz="3000" b="1">
                <a:solidFill>
                  <a:srgbClr val="64DECF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sp>
          <p:nvSpPr>
            <p:cNvPr id="161" name="Google Shape;161;p26"/>
            <p:cNvSpPr txBox="1"/>
            <p:nvPr/>
          </p:nvSpPr>
          <p:spPr>
            <a:xfrm>
              <a:off x="4182021" y="2721133"/>
              <a:ext cx="647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757070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QnA</a:t>
              </a:r>
              <a:endParaRPr sz="1100"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Introduction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7502250" y="331975"/>
            <a:ext cx="160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757070"/>
                </a:solidFill>
              </a:rPr>
              <a:t>프로젝트 소개</a:t>
            </a:r>
            <a:endParaRPr sz="1200">
              <a:solidFill>
                <a:srgbClr val="CCCCCC"/>
              </a:solidFill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681250" y="1687350"/>
            <a:ext cx="57663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본 프로젝트는</a:t>
            </a: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700" b="1"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Instagram을 클론 코딩</a:t>
            </a: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합니다. 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오픈 채팅방 기능</a:t>
            </a: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을 추가해 기존 Instagram과 차별화했습니다.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오픈 채팅방을 통해 같은 관심사를 가진 사람들이 활발하게 소통할 수 있습니다.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클론 코딩이지만, 각자가 최소 1가지에서 고민, 시도, 실패, 회고와 같은 과정을 겪으며 </a:t>
            </a:r>
            <a:r>
              <a:rPr lang="ko" sz="1500">
                <a:highlight>
                  <a:srgbClr val="FFE599"/>
                </a:highlight>
                <a:latin typeface="Malgun Gothic"/>
                <a:ea typeface="Malgun Gothic"/>
                <a:cs typeface="Malgun Gothic"/>
                <a:sym typeface="Malgun Gothic"/>
              </a:rPr>
              <a:t>문제 해결 능력</a:t>
            </a: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을 기르는게 목적입니다.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l="25979" r="29828"/>
          <a:stretch/>
        </p:blipFill>
        <p:spPr>
          <a:xfrm>
            <a:off x="6759350" y="1845275"/>
            <a:ext cx="1604700" cy="24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2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Architecture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350" y="890174"/>
            <a:ext cx="5955872" cy="405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1459368" y="3185075"/>
            <a:ext cx="578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(React)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4911365" y="229425"/>
            <a:ext cx="400713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757070"/>
                </a:solidFill>
              </a:rPr>
              <a:t>아키텍처 설계도 및 선정이유 </a:t>
            </a:r>
            <a:r>
              <a:rPr lang="ko" sz="1200" b="1" dirty="0">
                <a:solidFill>
                  <a:srgbClr val="CCCCCC"/>
                </a:solidFill>
              </a:rPr>
              <a:t>- ERD - 에러코드 정의</a:t>
            </a:r>
            <a:endParaRPr sz="1200" dirty="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2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Architecture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1805850" y="1020121"/>
            <a:ext cx="5384100" cy="167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2104467" y="1216568"/>
            <a:ext cx="980700" cy="585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Auth Server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52939" y="1932112"/>
            <a:ext cx="980700" cy="585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2302561" y="1935774"/>
            <a:ext cx="1150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User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3364373" y="1941141"/>
            <a:ext cx="980700" cy="585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3505430" y="1935778"/>
            <a:ext cx="1150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Search Server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4637999" y="1932112"/>
            <a:ext cx="980700" cy="585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4816699" y="1904549"/>
            <a:ext cx="1150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Feed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5911625" y="1932112"/>
            <a:ext cx="980700" cy="585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6068538" y="1935774"/>
            <a:ext cx="1150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Follow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4618058" y="1229339"/>
            <a:ext cx="980700" cy="585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4728262" y="1233001"/>
            <a:ext cx="1150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Chatting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5896907" y="1257369"/>
            <a:ext cx="980700" cy="585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3293616" y="1216568"/>
            <a:ext cx="980700" cy="585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3474577" y="1220230"/>
            <a:ext cx="1150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Push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5729718" y="1203140"/>
            <a:ext cx="134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Malgun Gothic"/>
                <a:ea typeface="Malgun Gothic"/>
                <a:cs typeface="Malgun Gothic"/>
                <a:sym typeface="Malgun Gothic"/>
              </a:rPr>
              <a:t>Follow Recommend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1805839" y="3257331"/>
            <a:ext cx="5384100" cy="1525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2553240" y="3363200"/>
            <a:ext cx="1312800" cy="585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Account Server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3370730" y="4087771"/>
            <a:ext cx="980700" cy="585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3520846" y="4091433"/>
            <a:ext cx="1150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Search Server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4644356" y="4078742"/>
            <a:ext cx="980700" cy="585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4825317" y="4060184"/>
            <a:ext cx="1150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Feed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5261228" y="3375970"/>
            <a:ext cx="980700" cy="585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5363720" y="3379632"/>
            <a:ext cx="1150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Chatting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4007543" y="3363199"/>
            <a:ext cx="980700" cy="585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189418" y="3343727"/>
            <a:ext cx="1150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Push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4224739" y="2638875"/>
            <a:ext cx="546300" cy="554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81;p28">
            <a:extLst>
              <a:ext uri="{FF2B5EF4-FFF2-40B4-BE49-F238E27FC236}">
                <a16:creationId xmlns:a16="http://schemas.microsoft.com/office/drawing/2014/main" id="{78FCE749-BB2E-576C-0135-EFB27D191429}"/>
              </a:ext>
            </a:extLst>
          </p:cNvPr>
          <p:cNvSpPr txBox="1"/>
          <p:nvPr/>
        </p:nvSpPr>
        <p:spPr>
          <a:xfrm>
            <a:off x="4911365" y="229425"/>
            <a:ext cx="400713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757070"/>
                </a:solidFill>
              </a:rPr>
              <a:t>아키텍처 설계도 및 선정이유 </a:t>
            </a:r>
            <a:r>
              <a:rPr lang="ko" sz="1200" b="1" dirty="0">
                <a:solidFill>
                  <a:srgbClr val="CCCCCC"/>
                </a:solidFill>
              </a:rPr>
              <a:t>- ERD - 에러코드 정의</a:t>
            </a:r>
            <a:endParaRPr sz="1200" dirty="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2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Architecture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461625" y="1199700"/>
            <a:ext cx="7602300" cy="3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ko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DDD</a:t>
            </a:r>
            <a:r>
              <a:rPr lang="ko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도메인 주도 개발</a:t>
            </a:r>
            <a:r>
              <a:rPr lang="ko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기반으로 </a:t>
            </a:r>
            <a:r>
              <a:rPr lang="ko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마이크로서비스 아키텍처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설계하였고 그 과정에서 </a:t>
            </a:r>
            <a:r>
              <a:rPr lang="ko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스토밍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통해 </a:t>
            </a:r>
            <a:r>
              <a:rPr lang="ko" b="1">
                <a:solidFill>
                  <a:schemeClr val="dk1"/>
                </a:solidFill>
                <a:highlight>
                  <a:srgbClr val="FFE599"/>
                </a:highlight>
                <a:latin typeface="Malgun Gothic"/>
                <a:ea typeface="Malgun Gothic"/>
                <a:cs typeface="Malgun Gothic"/>
                <a:sym typeface="Malgun Gothic"/>
              </a:rPr>
              <a:t>Auth/User, 게시물, 검색, 알림, 채팅 서비스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나누었습니다.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ko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 Gateway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○"/>
            </a:pPr>
            <a:r>
              <a:rPr lang="ko" sz="1350" b="1">
                <a:solidFill>
                  <a:schemeClr val="dk1"/>
                </a:solidFill>
                <a:highlight>
                  <a:srgbClr val="FFFFFF"/>
                </a:highlight>
              </a:rPr>
              <a:t>Spring Cloud Gateway</a:t>
            </a:r>
            <a:r>
              <a:rPr lang="ko" sz="1350">
                <a:solidFill>
                  <a:schemeClr val="dk1"/>
                </a:solidFill>
                <a:highlight>
                  <a:srgbClr val="FFFFFF"/>
                </a:highlight>
              </a:rPr>
              <a:t>는 Tomcat이 아닌 Netty를 사용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○"/>
            </a:pPr>
            <a:r>
              <a:rPr lang="ko" sz="1350">
                <a:solidFill>
                  <a:schemeClr val="dk1"/>
                </a:solidFill>
                <a:highlight>
                  <a:srgbClr val="FFFFFF"/>
                </a:highlight>
              </a:rPr>
              <a:t>API GATEWAY는 </a:t>
            </a:r>
            <a:r>
              <a:rPr lang="ko" sz="1350" b="1">
                <a:solidFill>
                  <a:schemeClr val="dk1"/>
                </a:solidFill>
                <a:highlight>
                  <a:srgbClr val="FFFFFF"/>
                </a:highlight>
              </a:rPr>
              <a:t>모든 요청이 통과하는 곳이기 때문에 성능적인 측면이 매우 중요</a:t>
            </a:r>
            <a:endParaRPr sz="13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○"/>
            </a:pPr>
            <a:r>
              <a:rPr lang="ko" sz="1350">
                <a:solidFill>
                  <a:schemeClr val="dk1"/>
                </a:solidFill>
                <a:highlight>
                  <a:srgbClr val="FFFFFF"/>
                </a:highlight>
              </a:rPr>
              <a:t>Netty는 비동기 WAS이고 1THREAD / MANY REQUESTS 방식이기 때문에 기존 방식보다 </a:t>
            </a:r>
            <a:r>
              <a:rPr lang="ko" sz="1350" b="1">
                <a:solidFill>
                  <a:schemeClr val="dk1"/>
                </a:solidFill>
                <a:highlight>
                  <a:srgbClr val="FFE599"/>
                </a:highlight>
              </a:rPr>
              <a:t>더 많은 요청을 처리</a:t>
            </a:r>
            <a:endParaRPr sz="13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" name="Google Shape;181;p28">
            <a:extLst>
              <a:ext uri="{FF2B5EF4-FFF2-40B4-BE49-F238E27FC236}">
                <a16:creationId xmlns:a16="http://schemas.microsoft.com/office/drawing/2014/main" id="{FCFA8C1D-BF24-42E7-30C7-E6FA9221A718}"/>
              </a:ext>
            </a:extLst>
          </p:cNvPr>
          <p:cNvSpPr txBox="1"/>
          <p:nvPr/>
        </p:nvSpPr>
        <p:spPr>
          <a:xfrm>
            <a:off x="4920792" y="278026"/>
            <a:ext cx="400713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757070"/>
                </a:solidFill>
              </a:rPr>
              <a:t>아키텍처 설계도 및 선정이유 </a:t>
            </a:r>
            <a:r>
              <a:rPr lang="ko" sz="1200" b="1" dirty="0">
                <a:solidFill>
                  <a:srgbClr val="CCCCCC"/>
                </a:solidFill>
              </a:rPr>
              <a:t>- ERD - 에러코드 정의</a:t>
            </a:r>
            <a:endParaRPr sz="1200" dirty="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2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Architecture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629525" y="1169300"/>
            <a:ext cx="75531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LOAD BALANCER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ko" sz="1350">
                <a:solidFill>
                  <a:schemeClr val="dk1"/>
                </a:solidFill>
                <a:highlight>
                  <a:schemeClr val="lt1"/>
                </a:highlight>
              </a:rPr>
              <a:t>HAProxy에서는 요청을 </a:t>
            </a:r>
            <a:r>
              <a:rPr lang="ko" sz="1350" b="1">
                <a:solidFill>
                  <a:schemeClr val="dk1"/>
                </a:solidFill>
                <a:highlight>
                  <a:schemeClr val="lt1"/>
                </a:highlight>
              </a:rPr>
              <a:t>여러 서버에 분산시키는</a:t>
            </a:r>
            <a:r>
              <a:rPr lang="ko" sz="1350">
                <a:solidFill>
                  <a:schemeClr val="dk1"/>
                </a:solidFill>
                <a:highlight>
                  <a:schemeClr val="lt1"/>
                </a:highlight>
              </a:rPr>
              <a:t> TCP 및 HTTP 기반 응용 프로그램에 대한 고가용성 로드 밸런서 및 역방향 프록시를 제공</a:t>
            </a:r>
            <a:endParaRPr sz="13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ko" sz="1350" b="1">
                <a:solidFill>
                  <a:schemeClr val="dk1"/>
                </a:solidFill>
                <a:highlight>
                  <a:schemeClr val="lt1"/>
                </a:highlight>
              </a:rPr>
              <a:t>Scale-out</a:t>
            </a:r>
            <a:r>
              <a:rPr lang="ko" sz="1350">
                <a:solidFill>
                  <a:schemeClr val="dk1"/>
                </a:solidFill>
                <a:highlight>
                  <a:schemeClr val="lt1"/>
                </a:highlight>
              </a:rPr>
              <a:t>을 위한 로드밸런싱 소프트웨어</a:t>
            </a:r>
            <a:endParaRPr sz="13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629525" y="3147275"/>
            <a:ext cx="70365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React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>
                <a:solidFill>
                  <a:schemeClr val="dk1"/>
                </a:solidFill>
              </a:rPr>
              <a:t>사용자 인터페이스를 만들기 위한 JavaScript 라이브러리</a:t>
            </a:r>
            <a:endParaRPr sz="1300" b="1">
              <a:solidFill>
                <a:schemeClr val="dk1"/>
              </a:solidFill>
            </a:endParaRPr>
          </a:p>
          <a:p>
            <a:pPr marL="914400" lvl="1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○"/>
            </a:pPr>
            <a:r>
              <a:rPr lang="ko" sz="1300" b="1">
                <a:solidFill>
                  <a:schemeClr val="dk1"/>
                </a:solidFill>
              </a:rPr>
              <a:t>현업에서 쓰이는 라이브러리 경험</a:t>
            </a:r>
            <a:r>
              <a:rPr lang="ko" sz="1300">
                <a:solidFill>
                  <a:schemeClr val="dk1"/>
                </a:solidFill>
              </a:rPr>
              <a:t> 쌓기, 가장 많이 사용하는 React 도입</a:t>
            </a:r>
            <a:endParaRPr sz="1300">
              <a:solidFill>
                <a:schemeClr val="dk1"/>
              </a:solidFill>
            </a:endParaRPr>
          </a:p>
          <a:p>
            <a:pPr marL="914400" lvl="1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○"/>
            </a:pPr>
            <a:r>
              <a:rPr lang="ko" sz="1300">
                <a:solidFill>
                  <a:schemeClr val="dk1"/>
                </a:solidFill>
              </a:rPr>
              <a:t>Component 활용으로 </a:t>
            </a:r>
            <a:r>
              <a:rPr lang="ko" sz="1300" b="1">
                <a:solidFill>
                  <a:schemeClr val="dk1"/>
                </a:solidFill>
              </a:rPr>
              <a:t>재사용성 증가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81;p28">
            <a:extLst>
              <a:ext uri="{FF2B5EF4-FFF2-40B4-BE49-F238E27FC236}">
                <a16:creationId xmlns:a16="http://schemas.microsoft.com/office/drawing/2014/main" id="{05046777-12AF-D06D-9838-B0F43F50F82A}"/>
              </a:ext>
            </a:extLst>
          </p:cNvPr>
          <p:cNvSpPr txBox="1"/>
          <p:nvPr/>
        </p:nvSpPr>
        <p:spPr>
          <a:xfrm>
            <a:off x="4920792" y="278026"/>
            <a:ext cx="400713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757070"/>
                </a:solidFill>
              </a:rPr>
              <a:t>아키텍처 설계도 및 선정이유 </a:t>
            </a:r>
            <a:r>
              <a:rPr lang="ko" sz="1200" b="1" dirty="0">
                <a:solidFill>
                  <a:srgbClr val="CCCCCC"/>
                </a:solidFill>
              </a:rPr>
              <a:t>- ERD - 에러코드 정의</a:t>
            </a:r>
            <a:endParaRPr sz="1200" dirty="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2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Architecture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517725" y="1104825"/>
            <a:ext cx="3825900" cy="3629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833557" y="1275975"/>
            <a:ext cx="3239700" cy="3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latin typeface="Malgun Gothic"/>
                <a:ea typeface="Malgun Gothic"/>
                <a:cs typeface="Malgun Gothic"/>
                <a:sym typeface="Malgun Gothic"/>
              </a:rPr>
              <a:t>Chat, Push, Search, Article 서버의 DB를 MongoDB로 선정한 이유</a:t>
            </a:r>
            <a:endParaRPr sz="13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●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수정이 덜하고 읽기가 빠른NoSQL을           사용해서 </a:t>
            </a:r>
            <a:r>
              <a:rPr lang="ko" sz="1200" b="1">
                <a:latin typeface="Malgun Gothic"/>
                <a:ea typeface="Malgun Gothic"/>
                <a:cs typeface="Malgun Gothic"/>
                <a:sym typeface="Malgun Gothic"/>
              </a:rPr>
              <a:t>효율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을 높이기 위해서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MongoDB는 Key-value store 시스템 중에서 도큐먼트 지향 DB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속도가 매우 빠르며 확장도 상대적으로 용이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스키마가 없다.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프로젝트 초기 단계에서 </a:t>
            </a:r>
            <a:r>
              <a:rPr lang="ko" sz="1200">
                <a:solidFill>
                  <a:schemeClr val="dk1"/>
                </a:solidFill>
                <a:highlight>
                  <a:srgbClr val="FFF2CC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개발 시간을 단축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시켜 줄 수 있습니다.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MongoDB는 데이터 유형에 관련없이 저장이 가능합니다.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4687250" y="1104825"/>
            <a:ext cx="3825900" cy="3629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4788650" y="1313683"/>
            <a:ext cx="3724500" cy="324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dirty="0">
                <a:latin typeface="Malgun Gothic"/>
                <a:ea typeface="Malgun Gothic"/>
                <a:cs typeface="Malgun Gothic"/>
                <a:sym typeface="Malgun Gothic"/>
              </a:rPr>
              <a:t>메시지 큐로 Kafka를 선정한 이유</a:t>
            </a:r>
            <a:endParaRPr sz="13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●"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Kafka는 이벤트 브로커로서 다음과 같은 장점이 있습니다.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○"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1. 모든 데이터 요소를 한 곳에서만 제어/편집하도록 조직하는 관례에 맞게 동작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○"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2. 장애가 일어난 지점부터 재처리 가능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○"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3. 많은 양의 실시간 스트림 데이터를 효과적으로 처리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●"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또한, RabbitMQ와 같은 메시지 브로커는 이벤트 브로커의 역할을 할 수 없습니다.</a:t>
            </a:r>
            <a:endParaRPr sz="11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81;p28">
            <a:extLst>
              <a:ext uri="{FF2B5EF4-FFF2-40B4-BE49-F238E27FC236}">
                <a16:creationId xmlns:a16="http://schemas.microsoft.com/office/drawing/2014/main" id="{20E47648-EE82-F73C-50F4-87BE6E3DFB45}"/>
              </a:ext>
            </a:extLst>
          </p:cNvPr>
          <p:cNvSpPr txBox="1"/>
          <p:nvPr/>
        </p:nvSpPr>
        <p:spPr>
          <a:xfrm>
            <a:off x="4920792" y="278026"/>
            <a:ext cx="400713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757070"/>
                </a:solidFill>
              </a:rPr>
              <a:t>아키텍처 설계도 및 선정이유 </a:t>
            </a:r>
            <a:r>
              <a:rPr lang="ko" sz="1200" b="1" dirty="0">
                <a:solidFill>
                  <a:srgbClr val="CCCCCC"/>
                </a:solidFill>
              </a:rPr>
              <a:t>- ERD - 에러코드 정의</a:t>
            </a:r>
            <a:endParaRPr sz="1200" dirty="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2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ERD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55" name="Google Shape;255;p33"/>
          <p:cNvPicPr preferRelativeResize="0"/>
          <p:nvPr/>
        </p:nvPicPr>
        <p:blipFill rotWithShape="1">
          <a:blip r:embed="rId3">
            <a:alphaModFix/>
          </a:blip>
          <a:srcRect l="16133" r="33019"/>
          <a:stretch/>
        </p:blipFill>
        <p:spPr>
          <a:xfrm>
            <a:off x="2998326" y="863975"/>
            <a:ext cx="3147349" cy="40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81;p28">
            <a:extLst>
              <a:ext uri="{FF2B5EF4-FFF2-40B4-BE49-F238E27FC236}">
                <a16:creationId xmlns:a16="http://schemas.microsoft.com/office/drawing/2014/main" id="{3E788169-488E-5785-B8F1-44B49B71C39B}"/>
              </a:ext>
            </a:extLst>
          </p:cNvPr>
          <p:cNvSpPr txBox="1"/>
          <p:nvPr/>
        </p:nvSpPr>
        <p:spPr>
          <a:xfrm>
            <a:off x="4920792" y="278026"/>
            <a:ext cx="400713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757070"/>
                </a:solidFill>
              </a:rPr>
              <a:t>아키텍처 설계도 및 선정이유 </a:t>
            </a:r>
            <a:r>
              <a:rPr lang="ko" sz="1200" b="1" dirty="0">
                <a:solidFill>
                  <a:srgbClr val="CCCCCC"/>
                </a:solidFill>
              </a:rPr>
              <a:t>- ERD - 에러코드 정의</a:t>
            </a:r>
            <a:endParaRPr sz="1200" dirty="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1254</Words>
  <Application>Microsoft Macintosh PowerPoint</Application>
  <PresentationFormat>화면 슬라이드 쇼(16:9)</PresentationFormat>
  <Paragraphs>224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Arial</vt:lpstr>
      <vt:lpstr>Malgun Gothic</vt:lpstr>
      <vt:lpstr>Black Han Sans</vt:lpstr>
      <vt:lpstr>Simple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김민주</cp:lastModifiedBy>
  <cp:revision>1</cp:revision>
  <dcterms:modified xsi:type="dcterms:W3CDTF">2023-01-14T08:24:39Z</dcterms:modified>
</cp:coreProperties>
</file>