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9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 type="screen16x9"/>
  <p:notesSz cx="6858000" cy="9144000"/>
  <p:embeddedFontLst>
    <p:embeddedFont>
      <p:font typeface="Black Han Sans" pitchFamily="2" charset="-127"/>
      <p:regular r:id="rId38"/>
    </p:embeddedFont>
    <p:embeddedFont>
      <p:font typeface="Impact" panose="020B0806030902050204" pitchFamily="34" charset="0"/>
      <p:regular r:id="rId39"/>
    </p:embeddedFont>
    <p:embeddedFont>
      <p:font typeface="Malgun Gothic" panose="020B0503020000020004" pitchFamily="34" charset="-127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4"/>
  </p:normalViewPr>
  <p:slideViewPr>
    <p:cSldViewPr snapToGrid="0">
      <p:cViewPr varScale="1">
        <p:scale>
          <a:sx n="201" d="100"/>
          <a:sy n="201" d="100"/>
        </p:scale>
        <p:origin x="208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1bc53e7b2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d1bc53e7b2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c964ba367f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1c964ba367f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1a538402b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d1a538402b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c964ba367f_3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1c964ba367f_3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964ba367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1c964ba367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c964ba367f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c964ba367f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c964ba367f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1c964ba367f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f17084a8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10f17084a8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d1a538402b_3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1d1a538402b_3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d1a538402b_3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1d1a538402b_3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d1a538402b_2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1d1a538402b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1bc53e7b2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d1bc53e7b2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1a538402b_2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1d1a538402b_2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c964ba367f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1c964ba367f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c964ba367f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1c964ba367f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337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964ba367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개발자는 문제를 해결해 나가는 사람이므로, 사용자에 대한 불편함을 해결하기 위해서 이걸 분석을 하고, 프론트엔드 개발에 녹여내면 훌륭한 개발자가 될 수 있을거라고 생각</a:t>
            </a:r>
            <a:endParaRPr/>
          </a:p>
        </p:txBody>
      </p:sp>
      <p:sp>
        <p:nvSpPr>
          <p:cNvPr id="381" name="Google Shape;381;g1c964ba367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c964ba367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1c964ba367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c964ba367f_3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c964ba367f_3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d1a538402b_3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1d1a538402b_3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c964ba367f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1c964ba367f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d1a538402b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1d1a538402b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d1a538402b_3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1d1a538402b_3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964ba367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c964ba36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964ba367f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1c964ba367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d1a538402b_2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1d1a538402b_2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c964ba367f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1c964ba367f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c964ba36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1c964ba36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c964ba367f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1c964ba367f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1bc53e7b2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d1bc53e7b2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1a538402b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d1a538402b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964ba36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c964ba36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1a538402b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1d1a538402b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1a538402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1d1a538402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1a538402b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d1a538402b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49803"/>
          </a:srgb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i308EHtS4e1R5Ram5Z3xyn/Antifragile_Team_%2FProject?node-id=0%3A1&amp;t=12CTRMwvqBDuuhKI-0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1-tNEP8QNUN3stQzsgKrBbj8b_sFdyTgMsMajzu3NM/edit#gid=0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60328" cy="223935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0" y="4919565"/>
            <a:ext cx="9160328" cy="223935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064150" y="1963650"/>
            <a:ext cx="7032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Antifragile PMP</a:t>
            </a:r>
            <a:endParaRPr sz="13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2194538" y="1586151"/>
            <a:ext cx="4719300" cy="300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2220495" y="1586161"/>
            <a:ext cx="47193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2022 스마일게이트 윈터데브캠프</a:t>
            </a:r>
            <a:endParaRPr sz="11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004091" y="2919310"/>
            <a:ext cx="3100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BE 박준형</a:t>
            </a:r>
            <a:endParaRPr sz="17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BE 강민정</a:t>
            </a:r>
            <a:endParaRPr sz="17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FE 김민주</a:t>
            </a:r>
            <a:r>
              <a:rPr lang="ko" sz="170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endParaRPr sz="17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FE 이규민</a:t>
            </a:r>
            <a:endParaRPr sz="170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/>
        </p:nvSpPr>
        <p:spPr>
          <a:xfrm>
            <a:off x="4230266" y="2381250"/>
            <a:ext cx="685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335424" y="991825"/>
            <a:ext cx="2872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i="0" dirty="0">
                <a:solidFill>
                  <a:srgbClr val="75707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ko" sz="1600" b="1" dirty="0">
                <a:solidFill>
                  <a:srgbClr val="757070"/>
                </a:solidFill>
                <a:latin typeface="Impact"/>
                <a:ea typeface="Impact"/>
                <a:cs typeface="Impact"/>
                <a:sym typeface="Impact"/>
              </a:rPr>
              <a:t>개발자 입장에서 서비스 구현</a:t>
            </a:r>
            <a:endParaRPr sz="1600" b="1" i="0" dirty="0">
              <a:solidFill>
                <a:srgbClr val="75707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229625" y="1566625"/>
            <a:ext cx="8991900" cy="120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b="1" dirty="0">
                <a:solidFill>
                  <a:schemeClr val="dk1"/>
                </a:solidFill>
              </a:rPr>
              <a:t>심플하게 만들고 고도화해나가기</a:t>
            </a:r>
            <a:endParaRPr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필수 기능 개발 후 추가 기능 구현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구현 후 리팩토링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루즈해지지 않고 약속한 데드라인 지키기</a:t>
            </a:r>
            <a:endParaRPr sz="1300" b="1" dirty="0">
              <a:solidFill>
                <a:schemeClr val="dk1"/>
              </a:solidFill>
            </a:endParaRPr>
          </a:p>
        </p:txBody>
      </p:sp>
      <p:sp>
        <p:nvSpPr>
          <p:cNvPr id="265" name="Google Shape;265;p34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Goal Setting</a:t>
            </a:r>
            <a:r>
              <a:rPr lang="ko" sz="1800">
                <a:solidFill>
                  <a:srgbClr val="757070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6606749" y="320925"/>
            <a:ext cx="2203295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CCCCCC"/>
                </a:solidFill>
              </a:rPr>
              <a:t>Personal Goal - </a:t>
            </a:r>
            <a:r>
              <a:rPr lang="ko" sz="1200" b="1" dirty="0">
                <a:solidFill>
                  <a:srgbClr val="757070"/>
                </a:solidFill>
              </a:rPr>
              <a:t>Team Goal</a:t>
            </a:r>
            <a:endParaRPr sz="1200" dirty="0">
              <a:solidFill>
                <a:srgbClr val="75707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/>
        </p:nvSpPr>
        <p:spPr>
          <a:xfrm>
            <a:off x="4230266" y="2381250"/>
            <a:ext cx="685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335424" y="991825"/>
            <a:ext cx="3067734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i="0" dirty="0">
                <a:solidFill>
                  <a:srgbClr val="75707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ko" sz="1600" b="1" dirty="0">
                <a:solidFill>
                  <a:srgbClr val="757070"/>
                </a:solidFill>
                <a:latin typeface="Impact"/>
                <a:ea typeface="Impact"/>
                <a:cs typeface="Impact"/>
                <a:sym typeface="Impact"/>
              </a:rPr>
              <a:t>모두가 기여하는 프로젝트 완성 </a:t>
            </a:r>
            <a:endParaRPr sz="1600" b="1" i="0" dirty="0">
              <a:solidFill>
                <a:srgbClr val="75707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228300" y="1609050"/>
            <a:ext cx="85302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b="1" dirty="0">
                <a:solidFill>
                  <a:schemeClr val="dk1"/>
                </a:solidFill>
              </a:rPr>
              <a:t>프로젝트 관리보다 프로젝트 시행에만 초점을 맞추지 않기</a:t>
            </a:r>
            <a:endParaRPr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신입일수록 무조건 구현에만 집중하고 경력일수록 요구 사항, 테스트, 아키텍쳐 개발보다 운영이나 관리 쪽으로 치중하게 됨.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대규모의 프로젝트를 체계적으로 끌고 나가는 경험을 확실하게 가지고 가면서 지속 가능한 개발하기</a:t>
            </a:r>
            <a:endParaRPr lang="en-US" altLang="ko" sz="1300" b="1" dirty="0">
              <a:solidFill>
                <a:schemeClr val="dk1"/>
              </a:solidFill>
            </a:endParaRPr>
          </a:p>
          <a:p>
            <a:pPr marL="1371600" lvl="2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 b="1" dirty="0">
                <a:solidFill>
                  <a:schemeClr val="dk1"/>
                </a:solidFill>
              </a:rPr>
              <a:t>PMP </a:t>
            </a:r>
            <a:r>
              <a:rPr lang="ko-KR" altLang="en-US" sz="1300" b="1" dirty="0">
                <a:solidFill>
                  <a:schemeClr val="dk1"/>
                </a:solidFill>
              </a:rPr>
              <a:t>문서</a:t>
            </a:r>
            <a:r>
              <a:rPr lang="en-US" altLang="ko-KR" sz="1300" b="1" dirty="0">
                <a:solidFill>
                  <a:schemeClr val="dk1"/>
                </a:solidFill>
              </a:rPr>
              <a:t>,</a:t>
            </a:r>
            <a:r>
              <a:rPr lang="ko-KR" altLang="en-US" sz="1300" b="1" dirty="0">
                <a:solidFill>
                  <a:schemeClr val="dk1"/>
                </a:solidFill>
              </a:rPr>
              <a:t> 아키텍처 문서 작성</a:t>
            </a:r>
            <a:endParaRPr sz="1300" b="1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b="1" dirty="0">
                <a:solidFill>
                  <a:schemeClr val="dk1"/>
                </a:solidFill>
              </a:rPr>
              <a:t>문서화</a:t>
            </a:r>
            <a:endParaRPr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각자 구현한 부분은 문서로 정리해서 어떻게 구현했는지 다른 팀원들도 배울 수 있게 하기</a:t>
            </a:r>
            <a:endParaRPr sz="1300" b="1" dirty="0">
              <a:solidFill>
                <a:schemeClr val="dk1"/>
              </a:solidFill>
            </a:endParaRPr>
          </a:p>
          <a:p>
            <a:pPr marL="1371600" lvl="2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ko" sz="1300" b="1" dirty="0">
                <a:solidFill>
                  <a:schemeClr val="dk1"/>
                </a:solidFill>
              </a:rPr>
              <a:t>MSA로 하게 되므로 맡은 기능이 다를텐데, 자기가 구현하지 않은 기능도 어떻게 하는지, 전체적인 시스템을 아는게 중요하다고 생각함.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6606749" y="320925"/>
            <a:ext cx="233846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CCCCCC"/>
                </a:solidFill>
              </a:rPr>
              <a:t>Personal Goal - </a:t>
            </a:r>
            <a:r>
              <a:rPr lang="ko" sz="1200" b="1" dirty="0">
                <a:solidFill>
                  <a:srgbClr val="757070"/>
                </a:solidFill>
              </a:rPr>
              <a:t>Team Goal</a:t>
            </a:r>
            <a:endParaRPr sz="1200" dirty="0">
              <a:solidFill>
                <a:srgbClr val="757070"/>
              </a:solidFill>
            </a:endParaRPr>
          </a:p>
        </p:txBody>
      </p:sp>
      <p:sp>
        <p:nvSpPr>
          <p:cNvPr id="277" name="Google Shape;277;p35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Goal Setting</a:t>
            </a:r>
            <a:r>
              <a:rPr lang="ko" sz="1800">
                <a:solidFill>
                  <a:srgbClr val="757070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/>
        </p:nvSpPr>
        <p:spPr>
          <a:xfrm>
            <a:off x="4230266" y="2381250"/>
            <a:ext cx="685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335424" y="991825"/>
            <a:ext cx="3051832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i="0" dirty="0">
                <a:solidFill>
                  <a:srgbClr val="75707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ko" sz="1600" b="1" dirty="0">
                <a:solidFill>
                  <a:srgbClr val="757070"/>
                </a:solidFill>
                <a:latin typeface="Impact"/>
                <a:ea typeface="Impact"/>
                <a:cs typeface="Impact"/>
                <a:sym typeface="Impact"/>
              </a:rPr>
              <a:t>모두가 기여하는 프로젝트 완성 </a:t>
            </a:r>
            <a:endParaRPr sz="1600" b="1" i="0" dirty="0">
              <a:solidFill>
                <a:srgbClr val="75707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228300" y="1380450"/>
            <a:ext cx="8530200" cy="318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b="1" dirty="0">
                <a:solidFill>
                  <a:schemeClr val="dk1"/>
                </a:solidFill>
              </a:rPr>
              <a:t>회고 작성</a:t>
            </a:r>
            <a:endParaRPr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주기적인 회고를 통해 개발 방향 잃지 않기</a:t>
            </a:r>
            <a:endParaRPr sz="1300" b="1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KPT 회고 방식 도입</a:t>
            </a:r>
            <a:endParaRPr sz="1300" b="1" dirty="0">
              <a:solidFill>
                <a:schemeClr val="dk1"/>
              </a:solidFill>
            </a:endParaRPr>
          </a:p>
          <a:p>
            <a:pPr marL="1371600" lvl="2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ko" sz="1300" b="1" dirty="0">
                <a:solidFill>
                  <a:schemeClr val="dk1"/>
                </a:solidFill>
              </a:rPr>
              <a:t>Keep</a:t>
            </a:r>
            <a:endParaRPr sz="1300" b="1" dirty="0">
              <a:solidFill>
                <a:schemeClr val="dk1"/>
              </a:solidFill>
            </a:endParaRPr>
          </a:p>
          <a:p>
            <a:pPr marL="1828800" lvl="3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프로젝트를 진행하면서 잘했던 것 / 좋았던 것</a:t>
            </a:r>
            <a:endParaRPr sz="1300" b="1" dirty="0">
              <a:solidFill>
                <a:schemeClr val="dk1"/>
              </a:solidFill>
            </a:endParaRPr>
          </a:p>
          <a:p>
            <a:pPr marL="1371600" lvl="2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ko" sz="1300" b="1" dirty="0">
                <a:solidFill>
                  <a:schemeClr val="dk1"/>
                </a:solidFill>
              </a:rPr>
              <a:t>Problem</a:t>
            </a:r>
            <a:endParaRPr sz="1300" b="1" dirty="0">
              <a:solidFill>
                <a:schemeClr val="dk1"/>
              </a:solidFill>
            </a:endParaRPr>
          </a:p>
          <a:p>
            <a:pPr marL="1828800" lvl="3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프로젝트 진행하며 겪었던 어려움</a:t>
            </a:r>
            <a:endParaRPr sz="1300" b="1" dirty="0">
              <a:solidFill>
                <a:schemeClr val="dk1"/>
              </a:solidFill>
            </a:endParaRPr>
          </a:p>
          <a:p>
            <a:pPr marL="1828800" lvl="3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해결 후에도 아쉬움으로 남는 것</a:t>
            </a:r>
            <a:endParaRPr sz="1300" b="1" dirty="0">
              <a:solidFill>
                <a:schemeClr val="dk1"/>
              </a:solidFill>
            </a:endParaRPr>
          </a:p>
          <a:p>
            <a:pPr marL="1371600" lvl="2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ko" sz="1300" b="1" dirty="0">
                <a:solidFill>
                  <a:schemeClr val="dk1"/>
                </a:solidFill>
              </a:rPr>
              <a:t>Try</a:t>
            </a:r>
            <a:endParaRPr sz="1300" b="1" dirty="0">
              <a:solidFill>
                <a:schemeClr val="dk1"/>
              </a:solidFill>
            </a:endParaRPr>
          </a:p>
          <a:p>
            <a:pPr marL="1828800" lvl="3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Problem 중 해결된 사항에 대한 해결 방법 / 해결되지 않은 사항에 대한 피드백</a:t>
            </a:r>
            <a:endParaRPr sz="1300" b="1" dirty="0">
              <a:solidFill>
                <a:schemeClr val="dk1"/>
              </a:solidFill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6606750" y="320925"/>
            <a:ext cx="226690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CCCCCC"/>
                </a:solidFill>
              </a:rPr>
              <a:t>Personal Goal - </a:t>
            </a:r>
            <a:r>
              <a:rPr lang="ko" sz="1200" b="1" dirty="0">
                <a:solidFill>
                  <a:srgbClr val="757070"/>
                </a:solidFill>
              </a:rPr>
              <a:t>Team Goal</a:t>
            </a:r>
            <a:endParaRPr sz="1200" dirty="0">
              <a:solidFill>
                <a:srgbClr val="757070"/>
              </a:solidFill>
            </a:endParaRPr>
          </a:p>
        </p:txBody>
      </p:sp>
      <p:sp>
        <p:nvSpPr>
          <p:cNvPr id="288" name="Google Shape;288;p36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Goal Setting</a:t>
            </a:r>
            <a:r>
              <a:rPr lang="ko" sz="1800">
                <a:solidFill>
                  <a:srgbClr val="757070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How to Work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418050" y="941788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BE 박준형</a:t>
            </a:r>
            <a:endParaRPr sz="1100"/>
          </a:p>
        </p:txBody>
      </p:sp>
      <p:sp>
        <p:nvSpPr>
          <p:cNvPr id="299" name="Google Shape;299;p37"/>
          <p:cNvSpPr txBox="1"/>
          <p:nvPr/>
        </p:nvSpPr>
        <p:spPr>
          <a:xfrm>
            <a:off x="580000" y="1153120"/>
            <a:ext cx="6958200" cy="212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4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✔️ </a:t>
            </a:r>
            <a:r>
              <a:rPr lang="ko" sz="1300" b="1" dirty="0">
                <a:solidFill>
                  <a:schemeClr val="dk1"/>
                </a:solidFill>
              </a:rPr>
              <a:t>아키텍처 리뷰 전까지 (~1/13)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메시지 큐 작동방식 간단하게 구현(with Kafka)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REST api 설계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에어비앤비 클론코딩 백엔드 영역까지 학습(REST api, Auth 등)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에러코드 지정 학습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ERD 설계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아키텍처 설계</a:t>
            </a:r>
            <a:endParaRPr sz="1300" b="1" dirty="0">
              <a:solidFill>
                <a:schemeClr val="dk1"/>
              </a:solidFill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580000" y="3094400"/>
            <a:ext cx="4572000" cy="188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4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✔️ </a:t>
            </a:r>
            <a:r>
              <a:rPr lang="ko" sz="1300" b="1" dirty="0">
                <a:solidFill>
                  <a:schemeClr val="dk1"/>
                </a:solidFill>
              </a:rPr>
              <a:t>집중개발기간 전까지 (~1/24)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4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api 명세서 작성(wiki 형태로 간단하게)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MSA 환경 구축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컨벤션 규약 설정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Github branch 전략 설정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Search, Follow, Recommend, Push 모델링</a:t>
            </a:r>
            <a:endParaRPr sz="13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How to Work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418050" y="941788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BE 박준형</a:t>
            </a:r>
            <a:endParaRPr sz="1100"/>
          </a:p>
        </p:txBody>
      </p:sp>
      <p:sp>
        <p:nvSpPr>
          <p:cNvPr id="309" name="Google Shape;309;p38"/>
          <p:cNvSpPr txBox="1"/>
          <p:nvPr/>
        </p:nvSpPr>
        <p:spPr>
          <a:xfrm>
            <a:off x="427600" y="1207970"/>
            <a:ext cx="7921270" cy="254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4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✔️ </a:t>
            </a:r>
            <a:r>
              <a:rPr lang="ko" sz="1300" b="1" dirty="0">
                <a:solidFill>
                  <a:schemeClr val="dk1"/>
                </a:solidFill>
              </a:rPr>
              <a:t>캠프를 하면서 습득한 개념, 툴, 프로세스 등을 습득한 당일 마무리로 노션에 정리 완료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개념 : 사용되는 때, 개념 사용 예시, 효과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툴 : 툴이 사용되는 이유, 효과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프로세스 : 프로세스 적용하는 때, 기존 방식에 비해 좋은 점</a:t>
            </a:r>
            <a:endParaRPr sz="1300" b="1" dirty="0">
              <a:solidFill>
                <a:schemeClr val="dk1"/>
              </a:solidFill>
            </a:endParaRPr>
          </a:p>
          <a:p>
            <a:pPr marL="13716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단, 위를 정리하는 시간이 20분 초과하지 않도록</a:t>
            </a:r>
            <a:endParaRPr sz="1300" b="1" dirty="0">
              <a:solidFill>
                <a:schemeClr val="dk1"/>
              </a:solidFill>
            </a:endParaRPr>
          </a:p>
          <a:p>
            <a:pPr marL="13716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매주 월요일에 점검하며, 정리하지 않은 부분 처리</a:t>
            </a:r>
            <a:endParaRPr sz="1300" b="1" dirty="0">
              <a:solidFill>
                <a:schemeClr val="dk1"/>
              </a:solidFill>
            </a:endParaRPr>
          </a:p>
          <a:p>
            <a:pPr marL="13716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기존 정리 방법이 비효율적이면 방식 변경</a:t>
            </a:r>
            <a:endParaRPr sz="1300" b="1" dirty="0">
              <a:solidFill>
                <a:schemeClr val="dk1"/>
              </a:solidFill>
            </a:endParaRPr>
          </a:p>
          <a:p>
            <a:pPr marL="13716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더, 알아가고 싶은 부분은 링크를 달거나 필요한 서적을 남겨서 캠프 이후에 학습</a:t>
            </a:r>
            <a:endParaRPr sz="1300" b="1" dirty="0">
              <a:solidFill>
                <a:schemeClr val="dk1"/>
              </a:solidFill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427600" y="3630650"/>
            <a:ext cx="8056442" cy="1224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✔️ </a:t>
            </a:r>
            <a:r>
              <a:rPr lang="ko" sz="1300" b="1" dirty="0">
                <a:solidFill>
                  <a:schemeClr val="dk1"/>
                </a:solidFill>
              </a:rPr>
              <a:t>해결한 이슈에 대해서 해결 과정을 정리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이슈 발생 → 이슈 분석 → 해결 과정 → 해결 (위 해결 과정을 각 단계마다 2줄 이내로 요약)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단, 위 과정도 15분을 넘기지 않기</a:t>
            </a:r>
            <a:endParaRPr sz="13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How to Work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418050" y="941788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BE 박준형</a:t>
            </a:r>
            <a:endParaRPr/>
          </a:p>
        </p:txBody>
      </p:sp>
      <p:sp>
        <p:nvSpPr>
          <p:cNvPr id="319" name="Google Shape;319;p39"/>
          <p:cNvSpPr txBox="1"/>
          <p:nvPr/>
        </p:nvSpPr>
        <p:spPr>
          <a:xfrm>
            <a:off x="764024" y="1486300"/>
            <a:ext cx="7961925" cy="145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✔️ </a:t>
            </a:r>
            <a:r>
              <a:rPr lang="ko" sz="1300" b="1" dirty="0">
                <a:solidFill>
                  <a:schemeClr val="dk1"/>
                </a:solidFill>
              </a:rPr>
              <a:t>MSA 설계를 DDD(도메인 주도 설계) 방식으로 직접 설계단계부터 구현까지 하여 각 과정에서 문서화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5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요구사항 정의서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이벤트 스토밍을 통해서 마이크로서비스 도출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Api 설계서를 간단하게(wiki)형태의 문서로 작성</a:t>
            </a:r>
            <a:endParaRPr sz="13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/>
        </p:nvSpPr>
        <p:spPr>
          <a:xfrm>
            <a:off x="319275" y="1504125"/>
            <a:ext cx="7348200" cy="21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✔️ </a:t>
            </a:r>
            <a:r>
              <a:rPr lang="ko" sz="1300" b="1" dirty="0">
                <a:solidFill>
                  <a:schemeClr val="dk1"/>
                </a:solidFill>
              </a:rPr>
              <a:t>아키텍처 리뷰 전까지 (~1/13)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 설계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아키텍처 완성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■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특성에 따른 DB 선택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정의서 구체화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서비스에 따른 Error Code 지정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WBS 작성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설계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40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40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0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How to Work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418050" y="941788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BE 강민정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1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How to Work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327375" y="1288295"/>
            <a:ext cx="6843600" cy="353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✔️ </a:t>
            </a:r>
            <a:r>
              <a:rPr lang="ko" sz="1300" b="1" dirty="0">
                <a:solidFill>
                  <a:schemeClr val="dk1"/>
                </a:solidFill>
              </a:rPr>
              <a:t>집중개발기간 전까지 (~1/24)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맡은 부분을 어떻게 구현할 지 공부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Github에서 비슷한 다른 프로젝트를 찾아보고 분석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전체적인 동작 흐름을 이해하는 게 먼저다.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모르는 것은 질문하기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메타인지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것을 모르는지 구체화하는 과정 필요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부분에 많은 시간을 소요하지 않도록 하기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축소/방법 변경/일정 변경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부족한 부분 공부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 큐가 어떤 구조, 동작인지는 알지만, 어디에 적용할 것인지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관리 방법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Circuit Breaker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418050" y="941788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BE 강민정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42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2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How to Work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310750" y="1369676"/>
            <a:ext cx="8398500" cy="238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✔️ </a:t>
            </a:r>
            <a:r>
              <a:rPr lang="ko" sz="1300" b="1" dirty="0">
                <a:solidFill>
                  <a:schemeClr val="dk1"/>
                </a:solidFill>
              </a:rPr>
              <a:t>개발 기간 (1/25 ~ 2/11)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관리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정의서를 토대로 한 구현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개발일지 작성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■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완료 한 일, 알게 된 일, 다음에 할 일을 기록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■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매일 개인적으로 작성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●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일주일마다 팀별 개발일지 작성 페이지에 정리해서 올리기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완성된 서버는 기능 명세서를 작성</a:t>
            </a:r>
            <a:endParaRPr sz="1300" b="1" dirty="0"/>
          </a:p>
        </p:txBody>
      </p:sp>
      <p:sp>
        <p:nvSpPr>
          <p:cNvPr id="346" name="Google Shape;346;p42"/>
          <p:cNvSpPr txBox="1"/>
          <p:nvPr/>
        </p:nvSpPr>
        <p:spPr>
          <a:xfrm>
            <a:off x="310744" y="3255350"/>
            <a:ext cx="6217500" cy="139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✔️ </a:t>
            </a: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테스트 기간(2/12 ~ 2/18)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리뷰(2/6 ~ 2/17)를 바탕으로 성능을 개선</a:t>
            </a:r>
            <a:endParaRPr sz="1200" b="1" dirty="0"/>
          </a:p>
        </p:txBody>
      </p:sp>
      <p:sp>
        <p:nvSpPr>
          <p:cNvPr id="347" name="Google Shape;347;p42"/>
          <p:cNvSpPr txBox="1"/>
          <p:nvPr/>
        </p:nvSpPr>
        <p:spPr>
          <a:xfrm>
            <a:off x="418050" y="941788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BE 강민정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43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3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How to Work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5" name="Google Shape;355;p43"/>
          <p:cNvSpPr txBox="1"/>
          <p:nvPr/>
        </p:nvSpPr>
        <p:spPr>
          <a:xfrm>
            <a:off x="418050" y="941788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FE 김민주</a:t>
            </a:r>
            <a:endParaRPr dirty="0"/>
          </a:p>
        </p:txBody>
      </p:sp>
      <p:sp>
        <p:nvSpPr>
          <p:cNvPr id="356" name="Google Shape;356;p43"/>
          <p:cNvSpPr txBox="1"/>
          <p:nvPr/>
        </p:nvSpPr>
        <p:spPr>
          <a:xfrm>
            <a:off x="472834" y="1198877"/>
            <a:ext cx="7852181" cy="318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✔️ </a:t>
            </a:r>
            <a:r>
              <a:rPr lang="ko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300" b="1" dirty="0">
                <a:solidFill>
                  <a:schemeClr val="dk1"/>
                </a:solidFill>
              </a:rPr>
              <a:t>집중개발기간 전까지 (~1/24)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기술스택 사용 시 이유를 생각하며 주요 개념을 적용하기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React 사용 이유</a:t>
            </a:r>
            <a:endParaRPr sz="1300" b="1" dirty="0">
              <a:solidFill>
                <a:schemeClr val="dk1"/>
              </a:solidFill>
            </a:endParaRPr>
          </a:p>
          <a:p>
            <a:pPr marL="1828800" lvl="3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ko" sz="1300" b="1" dirty="0">
                <a:solidFill>
                  <a:schemeClr val="dk1"/>
                </a:solidFill>
              </a:rPr>
              <a:t>현업에서 쓰이는 라이브러리 경험 쌓기, 가장 많이 사용하는 React로 시작</a:t>
            </a:r>
            <a:endParaRPr lang="en-US" altLang="ko" sz="1300" b="1" dirty="0">
              <a:solidFill>
                <a:schemeClr val="dk1"/>
              </a:solidFill>
            </a:endParaRPr>
          </a:p>
          <a:p>
            <a:pPr marL="1828800" lvl="3" indent="-304800">
              <a:lnSpc>
                <a:spcPct val="120000"/>
              </a:lnSpc>
              <a:buClr>
                <a:schemeClr val="dk1"/>
              </a:buClr>
              <a:buSzPts val="1200"/>
              <a:buFont typeface="Arial"/>
              <a:buChar char="■"/>
            </a:pPr>
            <a:r>
              <a:rPr kumimoji="0" lang="en-US" altLang="ko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Component </a:t>
            </a:r>
            <a:r>
              <a:rPr kumimoji="0" lang="ko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활용으로 재사용성 증가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100" b="1" dirty="0">
              <a:solidFill>
                <a:srgbClr val="888888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357" name="Google Shape;357;p43"/>
          <p:cNvSpPr txBox="1"/>
          <p:nvPr/>
        </p:nvSpPr>
        <p:spPr>
          <a:xfrm>
            <a:off x="469538" y="2807080"/>
            <a:ext cx="8078113" cy="203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프로젝트 구현을 위한 학습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[강의] Udemy React - React 완벽 가이드</a:t>
            </a:r>
            <a:endParaRPr sz="1300" b="1" dirty="0">
              <a:solidFill>
                <a:schemeClr val="dk1"/>
              </a:solidFill>
            </a:endParaRPr>
          </a:p>
          <a:p>
            <a:pPr marL="1828800" lvl="3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ko" sz="1300" b="1" dirty="0">
                <a:solidFill>
                  <a:schemeClr val="dk1"/>
                </a:solidFill>
              </a:rPr>
              <a:t>Section1 ~ Section 11 </a:t>
            </a:r>
            <a:endParaRPr sz="1300" b="1" dirty="0">
              <a:solidFill>
                <a:schemeClr val="dk1"/>
              </a:solidFill>
            </a:endParaRPr>
          </a:p>
          <a:p>
            <a:pPr marL="1828800" lvl="3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ko" sz="1300" b="1" dirty="0">
                <a:solidFill>
                  <a:schemeClr val="dk1"/>
                </a:solidFill>
              </a:rPr>
              <a:t>적용한 코드를 학습한 내용을 담아서 commit, GitHub Repository에 업로드</a:t>
            </a:r>
            <a:endParaRPr sz="1300" b="1" dirty="0">
              <a:solidFill>
                <a:schemeClr val="dk1"/>
              </a:solidFill>
            </a:endParaRPr>
          </a:p>
          <a:p>
            <a:pPr marL="2286000" lvl="4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Commit Message Convention을 따른 commit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클론코딩에 의존하여 끌려가지 않도록, 문제를 스스로 정의해서 풀어나가기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개발할 때 방향성과 왜 이것을 하려고하는지의 이유를 항상 끌고 가기</a:t>
            </a:r>
            <a:endParaRPr sz="13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-1"/>
            <a:ext cx="9160328" cy="64569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577648" y="158811"/>
            <a:ext cx="198870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Contents</a:t>
            </a:r>
            <a:endParaRPr sz="2100">
              <a:solidFill>
                <a:schemeClr val="l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grpSp>
        <p:nvGrpSpPr>
          <p:cNvPr id="141" name="Google Shape;141;p26"/>
          <p:cNvGrpSpPr/>
          <p:nvPr/>
        </p:nvGrpSpPr>
        <p:grpSpPr>
          <a:xfrm>
            <a:off x="2885697" y="783877"/>
            <a:ext cx="6138161" cy="531000"/>
            <a:chOff x="3403338" y="2598003"/>
            <a:chExt cx="7258083" cy="708000"/>
          </a:xfrm>
        </p:grpSpPr>
        <p:sp>
          <p:nvSpPr>
            <p:cNvPr id="142" name="Google Shape;142;p26"/>
            <p:cNvSpPr txBox="1"/>
            <p:nvPr/>
          </p:nvSpPr>
          <p:spPr>
            <a:xfrm>
              <a:off x="3403338" y="2598003"/>
              <a:ext cx="877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b="1">
                  <a:solidFill>
                    <a:srgbClr val="64DECF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01</a:t>
              </a:r>
              <a:endParaRPr sz="3000" b="1">
                <a:solidFill>
                  <a:srgbClr val="64DECF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sp>
          <p:nvSpPr>
            <p:cNvPr id="143" name="Google Shape;143;p26"/>
            <p:cNvSpPr txBox="1"/>
            <p:nvPr/>
          </p:nvSpPr>
          <p:spPr>
            <a:xfrm>
              <a:off x="4182021" y="2721133"/>
              <a:ext cx="647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757070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Goal Setting</a:t>
              </a:r>
              <a:r>
                <a:rPr lang="ko" sz="1800" i="0">
                  <a:solidFill>
                    <a:srgbClr val="757070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 </a:t>
              </a:r>
              <a:endParaRPr sz="1100"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grpSp>
        <p:nvGrpSpPr>
          <p:cNvPr id="144" name="Google Shape;144;p26"/>
          <p:cNvGrpSpPr/>
          <p:nvPr/>
        </p:nvGrpSpPr>
        <p:grpSpPr>
          <a:xfrm>
            <a:off x="2885697" y="1472813"/>
            <a:ext cx="6138161" cy="531000"/>
            <a:chOff x="3403338" y="2598003"/>
            <a:chExt cx="7258083" cy="708000"/>
          </a:xfrm>
        </p:grpSpPr>
        <p:sp>
          <p:nvSpPr>
            <p:cNvPr id="145" name="Google Shape;145;p26"/>
            <p:cNvSpPr txBox="1"/>
            <p:nvPr/>
          </p:nvSpPr>
          <p:spPr>
            <a:xfrm>
              <a:off x="3403338" y="2598003"/>
              <a:ext cx="877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b="1">
                  <a:solidFill>
                    <a:srgbClr val="64DECF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02</a:t>
              </a:r>
              <a:endParaRPr sz="3000" b="1">
                <a:solidFill>
                  <a:srgbClr val="64DECF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sp>
          <p:nvSpPr>
            <p:cNvPr id="146" name="Google Shape;146;p26"/>
            <p:cNvSpPr txBox="1"/>
            <p:nvPr/>
          </p:nvSpPr>
          <p:spPr>
            <a:xfrm>
              <a:off x="4182021" y="2721133"/>
              <a:ext cx="647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757070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How to Work</a:t>
              </a:r>
              <a:endParaRPr sz="1100"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grpSp>
        <p:nvGrpSpPr>
          <p:cNvPr id="147" name="Google Shape;147;p26"/>
          <p:cNvGrpSpPr/>
          <p:nvPr/>
        </p:nvGrpSpPr>
        <p:grpSpPr>
          <a:xfrm>
            <a:off x="2885697" y="2154415"/>
            <a:ext cx="6138161" cy="715598"/>
            <a:chOff x="3403338" y="2598003"/>
            <a:chExt cx="7258083" cy="954130"/>
          </a:xfrm>
        </p:grpSpPr>
        <p:sp>
          <p:nvSpPr>
            <p:cNvPr id="148" name="Google Shape;148;p26"/>
            <p:cNvSpPr txBox="1"/>
            <p:nvPr/>
          </p:nvSpPr>
          <p:spPr>
            <a:xfrm>
              <a:off x="3403338" y="2598003"/>
              <a:ext cx="877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b="1">
                  <a:solidFill>
                    <a:srgbClr val="64DECF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03</a:t>
              </a:r>
              <a:endParaRPr sz="3000" b="1">
                <a:solidFill>
                  <a:srgbClr val="64DECF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4182021" y="2721133"/>
              <a:ext cx="6479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800">
                  <a:solidFill>
                    <a:srgbClr val="757070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Instagram</a:t>
              </a:r>
              <a:endParaRPr sz="110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grpSp>
        <p:nvGrpSpPr>
          <p:cNvPr id="150" name="Google Shape;150;p26"/>
          <p:cNvGrpSpPr/>
          <p:nvPr/>
        </p:nvGrpSpPr>
        <p:grpSpPr>
          <a:xfrm>
            <a:off x="2885697" y="2875549"/>
            <a:ext cx="6138161" cy="531000"/>
            <a:chOff x="3403338" y="2598003"/>
            <a:chExt cx="7258083" cy="708000"/>
          </a:xfrm>
        </p:grpSpPr>
        <p:sp>
          <p:nvSpPr>
            <p:cNvPr id="151" name="Google Shape;151;p26"/>
            <p:cNvSpPr txBox="1"/>
            <p:nvPr/>
          </p:nvSpPr>
          <p:spPr>
            <a:xfrm>
              <a:off x="3403338" y="2598003"/>
              <a:ext cx="877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b="1">
                  <a:solidFill>
                    <a:srgbClr val="64DECF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04</a:t>
              </a:r>
              <a:endParaRPr sz="3000" b="1">
                <a:solidFill>
                  <a:srgbClr val="64DECF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4182021" y="2721133"/>
              <a:ext cx="647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757070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Antifragile’s Workflow</a:t>
              </a:r>
              <a:endParaRPr sz="1100"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grpSp>
        <p:nvGrpSpPr>
          <p:cNvPr id="153" name="Google Shape;153;p26"/>
          <p:cNvGrpSpPr/>
          <p:nvPr/>
        </p:nvGrpSpPr>
        <p:grpSpPr>
          <a:xfrm>
            <a:off x="2878364" y="3557151"/>
            <a:ext cx="6138161" cy="531000"/>
            <a:chOff x="3403338" y="2598003"/>
            <a:chExt cx="7258083" cy="708000"/>
          </a:xfrm>
        </p:grpSpPr>
        <p:sp>
          <p:nvSpPr>
            <p:cNvPr id="154" name="Google Shape;154;p26"/>
            <p:cNvSpPr txBox="1"/>
            <p:nvPr/>
          </p:nvSpPr>
          <p:spPr>
            <a:xfrm>
              <a:off x="3403338" y="2598003"/>
              <a:ext cx="877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b="1">
                  <a:solidFill>
                    <a:srgbClr val="64DECF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05</a:t>
              </a:r>
              <a:endParaRPr sz="3000" b="1">
                <a:solidFill>
                  <a:srgbClr val="64DECF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sp>
          <p:nvSpPr>
            <p:cNvPr id="155" name="Google Shape;155;p26"/>
            <p:cNvSpPr txBox="1"/>
            <p:nvPr/>
          </p:nvSpPr>
          <p:spPr>
            <a:xfrm>
              <a:off x="4182021" y="2721133"/>
              <a:ext cx="647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757070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Plan</a:t>
              </a:r>
              <a:endParaRPr sz="1100"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grpSp>
        <p:nvGrpSpPr>
          <p:cNvPr id="156" name="Google Shape;156;p26"/>
          <p:cNvGrpSpPr/>
          <p:nvPr/>
        </p:nvGrpSpPr>
        <p:grpSpPr>
          <a:xfrm>
            <a:off x="2878364" y="4270957"/>
            <a:ext cx="6138161" cy="531000"/>
            <a:chOff x="3403338" y="2598003"/>
            <a:chExt cx="7258083" cy="708000"/>
          </a:xfrm>
        </p:grpSpPr>
        <p:sp>
          <p:nvSpPr>
            <p:cNvPr id="157" name="Google Shape;157;p26"/>
            <p:cNvSpPr txBox="1"/>
            <p:nvPr/>
          </p:nvSpPr>
          <p:spPr>
            <a:xfrm>
              <a:off x="3403338" y="2598003"/>
              <a:ext cx="877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b="1">
                  <a:solidFill>
                    <a:srgbClr val="64DECF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06</a:t>
              </a:r>
              <a:endParaRPr sz="3000" b="1">
                <a:solidFill>
                  <a:srgbClr val="64DECF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sp>
          <p:nvSpPr>
            <p:cNvPr id="158" name="Google Shape;158;p26"/>
            <p:cNvSpPr txBox="1"/>
            <p:nvPr/>
          </p:nvSpPr>
          <p:spPr>
            <a:xfrm>
              <a:off x="4182021" y="2721133"/>
              <a:ext cx="647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757070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Documents</a:t>
              </a:r>
              <a:endParaRPr sz="1100"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44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4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How to Work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6" name="Google Shape;366;p44"/>
          <p:cNvSpPr txBox="1"/>
          <p:nvPr/>
        </p:nvSpPr>
        <p:spPr>
          <a:xfrm>
            <a:off x="534115" y="1265883"/>
            <a:ext cx="7657898" cy="176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✔️  </a:t>
            </a:r>
            <a:r>
              <a:rPr lang="ko" b="1" dirty="0">
                <a:solidFill>
                  <a:schemeClr val="dk1"/>
                </a:solidFill>
              </a:rPr>
              <a:t>개발기간 (1/25 ~ 2/11)</a:t>
            </a:r>
            <a:endParaRPr b="1" dirty="0">
              <a:solidFill>
                <a:srgbClr val="888888"/>
              </a:solidFill>
            </a:endParaRPr>
          </a:p>
          <a:p>
            <a:pPr marL="457200" lvl="0" indent="-3048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기능 구현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React Hook을 코드에 적용하기</a:t>
            </a:r>
            <a:endParaRPr lang="en" sz="1300" b="1" dirty="0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altLang="ko" sz="1300" b="1" dirty="0" err="1">
                <a:solidFill>
                  <a:schemeClr val="dk1"/>
                </a:solidFill>
              </a:rPr>
              <a:t>useState</a:t>
            </a:r>
            <a:r>
              <a:rPr lang="en" altLang="ko" sz="1300" b="1" dirty="0">
                <a:solidFill>
                  <a:schemeClr val="dk1"/>
                </a:solidFill>
              </a:rPr>
              <a:t>, </a:t>
            </a:r>
            <a:r>
              <a:rPr lang="en" altLang="ko" sz="1300" b="1" dirty="0" err="1">
                <a:solidFill>
                  <a:schemeClr val="dk1"/>
                </a:solidFill>
              </a:rPr>
              <a:t>useEffect</a:t>
            </a:r>
            <a:r>
              <a:rPr lang="en" altLang="ko" sz="1300" b="1" dirty="0">
                <a:solidFill>
                  <a:schemeClr val="dk1"/>
                </a:solidFill>
              </a:rPr>
              <a:t>, </a:t>
            </a:r>
            <a:r>
              <a:rPr lang="ko-KR" altLang="en-US" sz="1300" b="1" dirty="0">
                <a:solidFill>
                  <a:schemeClr val="dk1"/>
                </a:solidFill>
              </a:rPr>
              <a:t>컴포넌트 생명주기</a:t>
            </a:r>
            <a:endParaRPr lang="ko-KR" altLang="en-US" sz="1300" b="1" dirty="0">
              <a:solidFill>
                <a:srgbClr val="0000FF"/>
              </a:solidFill>
            </a:endParaRPr>
          </a:p>
          <a:p>
            <a:pPr marL="914400" lvl="2" indent="-304800">
              <a:lnSpc>
                <a:spcPct val="120000"/>
              </a:lnSpc>
              <a:buClr>
                <a:schemeClr val="dk1"/>
              </a:buClr>
              <a:buSzPts val="1200"/>
              <a:buChar char="○"/>
            </a:pPr>
            <a:r>
              <a:rPr lang="ko-KR" altLang="en-US" sz="1300" b="1" dirty="0">
                <a:solidFill>
                  <a:schemeClr val="dk1"/>
                </a:solidFill>
              </a:rPr>
              <a:t>기능구현 후 시간이 남는다면 상태관리 라이브러리도 적용해보기</a:t>
            </a:r>
          </a:p>
        </p:txBody>
      </p:sp>
      <p:sp>
        <p:nvSpPr>
          <p:cNvPr id="368" name="Google Shape;368;p44"/>
          <p:cNvSpPr txBox="1"/>
          <p:nvPr/>
        </p:nvSpPr>
        <p:spPr>
          <a:xfrm>
            <a:off x="534114" y="3009920"/>
            <a:ext cx="7657899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관련 자료를 오랫동안 찾아보는 것보다 먼저 코드에 적용해보는 습관 갖추기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레퍼런스를 적용하는데 시간이 오래걸리는 이유 탐색</a:t>
            </a:r>
            <a:endParaRPr sz="1300" b="1" dirty="0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■"/>
            </a:pPr>
            <a:r>
              <a:rPr lang="ko" sz="1200" dirty="0">
                <a:solidFill>
                  <a:srgbClr val="888888"/>
                </a:solidFill>
              </a:rPr>
              <a:t>b에 대해 알고 싶은데 레퍼런스를 찾으면 abcd를 담고 있고 a, b, c, d를 다 모르니까 이해가 될 때까지 꼬리에 꼬리를 물고 구글링을 하느라 섣불리 코드에 적용하지 못함</a:t>
            </a:r>
            <a:endParaRPr sz="1200" dirty="0">
              <a:solidFill>
                <a:srgbClr val="888888"/>
              </a:solidFill>
            </a:endParaRPr>
          </a:p>
          <a:p>
            <a:pPr marL="1371600" lvl="2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■"/>
            </a:pPr>
            <a:r>
              <a:rPr lang="ko" sz="1200" dirty="0">
                <a:solidFill>
                  <a:srgbClr val="888888"/>
                </a:solidFill>
              </a:rPr>
              <a:t>b를 찾을 때 a, c가 계속 나온다면 b를 이해하기 위한 필수적인 개념인 것을 숙지하고, 구글링이 너무 길어지지 않도록 먼저 코드에 적용하는 연습하기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4" name="Google Shape;355;p43">
            <a:extLst>
              <a:ext uri="{FF2B5EF4-FFF2-40B4-BE49-F238E27FC236}">
                <a16:creationId xmlns:a16="http://schemas.microsoft.com/office/drawing/2014/main" id="{901B0ACC-9BA8-22C5-1494-92CA561BCF02}"/>
              </a:ext>
            </a:extLst>
          </p:cNvPr>
          <p:cNvSpPr txBox="1"/>
          <p:nvPr/>
        </p:nvSpPr>
        <p:spPr>
          <a:xfrm>
            <a:off x="418050" y="941788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FE 김민주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45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5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How to Work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664014" y="1315372"/>
            <a:ext cx="7446317" cy="227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프로젝트를 진행하며 학습한 개념, 발생한 이슈와 해결방안을 기록하기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그저 데이터가 아닌 회고할 수 있는 데이터가 될 수 있도록!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1주일 간격으로 개발일지 작성</a:t>
            </a:r>
            <a:endParaRPr sz="1300" b="1" dirty="0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완료 한 일, 알게 된 일, 다음에 할 일을 기록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API, 서버, 통신 등 프론트엔드 개발에 필요한 백엔드 부분도 내용을 문서화하기</a:t>
            </a:r>
            <a:endParaRPr sz="1300" b="1" dirty="0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ko" sz="1300" b="1" dirty="0">
                <a:solidFill>
                  <a:schemeClr val="dk1"/>
                </a:solidFill>
              </a:rPr>
              <a:t>과거 프로젝트에서 백엔드와 연결하는 부분을 했음에도 정리된 느낌이 들지 않음</a:t>
            </a:r>
            <a:endParaRPr sz="1300" b="1" dirty="0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ko" sz="1300" b="1" dirty="0">
                <a:solidFill>
                  <a:schemeClr val="dk1"/>
                </a:solidFill>
              </a:rPr>
              <a:t>프로젝트 프로세스에 따라서 문서화</a:t>
            </a:r>
            <a:endParaRPr sz="1300" b="1" dirty="0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ko" sz="1300" b="1" dirty="0">
                <a:solidFill>
                  <a:schemeClr val="dk1"/>
                </a:solidFill>
              </a:rPr>
              <a:t>다음 프로젝트에서도 활용 가능, 지속 가능한 개발</a:t>
            </a:r>
            <a:endParaRPr sz="1300" b="1" dirty="0">
              <a:solidFill>
                <a:schemeClr val="dk1"/>
              </a:solidFill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418050" y="941788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FE 김민주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45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5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How to Work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418050" y="941788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FE 김민주</a:t>
            </a:r>
            <a:endParaRPr/>
          </a:p>
        </p:txBody>
      </p:sp>
      <p:sp>
        <p:nvSpPr>
          <p:cNvPr id="378" name="Google Shape;378;p45"/>
          <p:cNvSpPr txBox="1"/>
          <p:nvPr/>
        </p:nvSpPr>
        <p:spPr>
          <a:xfrm>
            <a:off x="215788" y="2674491"/>
            <a:ext cx="4807474" cy="161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✔️ 성능 테스트 기간(2/12 ~ 2/18)</a:t>
            </a:r>
            <a:endParaRPr lang="en-US" altLang="ko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>
              <a:lnSpc>
                <a:spcPct val="150000"/>
              </a:lnSpc>
              <a:buClr>
                <a:schemeClr val="dk1"/>
              </a:buClr>
              <a:buSzPts val="1200"/>
              <a:buFont typeface="Arial"/>
              <a:buChar char="○"/>
            </a:pP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r>
              <a:rPr lang="en-US" altLang="ko-KR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(2/6 ~ 2/17)</a:t>
            </a:r>
            <a:r>
              <a:rPr lang="ko-KR" altLang="en-US" sz="13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바탕으로 성능을 개선</a:t>
            </a:r>
            <a:endParaRPr lang="ko-KR" altLang="en-US" sz="1300" b="1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endParaRPr lang="en-US" altLang="ko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365;p44">
            <a:extLst>
              <a:ext uri="{FF2B5EF4-FFF2-40B4-BE49-F238E27FC236}">
                <a16:creationId xmlns:a16="http://schemas.microsoft.com/office/drawing/2014/main" id="{89F481A7-20ED-2539-B908-7092E09C65A4}"/>
              </a:ext>
            </a:extLst>
          </p:cNvPr>
          <p:cNvSpPr txBox="1"/>
          <p:nvPr/>
        </p:nvSpPr>
        <p:spPr>
          <a:xfrm>
            <a:off x="667385" y="1358620"/>
            <a:ext cx="7768950" cy="155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강의 활용의 비중보다 공식 문서 활용의 비중을 높이기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강의를 통해 해당 기술을 친절하게 습득할 수 있지만 스스로 문제를 정의하고 해결해나가는 힘이 부족할 수 있음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현업자들은 개발문서 활용도가 높음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프로젝트 기능 구현을 위해 집중 개발 기간 전까지는 강의로 빠르게 적용</a:t>
            </a:r>
            <a:r>
              <a:rPr lang="ko" altLang="en-US" sz="1300" b="1" dirty="0">
                <a:solidFill>
                  <a:schemeClr val="dk1"/>
                </a:solidFill>
              </a:rPr>
              <a:t>하기</a:t>
            </a:r>
            <a:endParaRPr sz="13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75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46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How to Work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285975" y="1344413"/>
            <a:ext cx="4746000" cy="100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✔️ 현재 상태 파악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프로젝트를 이어감에 있어 부족한 부분 파악</a:t>
            </a: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46"/>
          <p:cNvSpPr txBox="1"/>
          <p:nvPr/>
        </p:nvSpPr>
        <p:spPr>
          <a:xfrm>
            <a:off x="285975" y="2141225"/>
            <a:ext cx="8572050" cy="252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0" lvl="2" indent="-3048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입장에서 편한 화면 설계 능력 미달, 두서없고 이유없는 페이지 구현</a:t>
            </a: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3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입장 편한 화면 설계 -&gt; 레퍼런스 코드를 하루에 하나씩 뜯어보겠다.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0" lvl="4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이걸 왜 이런식으로 움직이게 만들었는지, 이런 방식을 쓰면 어떤 것이 편한지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0" lvl="4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마우스 움직임이 화려하다 -&gt; 사용자가 마우스가 가는 곳에 집중해야 한다 등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CSS, JS 유연한 코드작성 능력 미달 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3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CSS, JS 인터넷 강의 활용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 프레임워크 활용 경험 X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3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 프레임워크 강의 활용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00" lvl="3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React의 동작방식을 이해하고, 가능하다면 Life cycle까지 이해할 수 있도록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46"/>
          <p:cNvSpPr txBox="1"/>
          <p:nvPr/>
        </p:nvSpPr>
        <p:spPr>
          <a:xfrm>
            <a:off x="418050" y="941788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FE 이규민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47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2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7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How to Work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6" name="Google Shape;396;p47"/>
          <p:cNvSpPr txBox="1"/>
          <p:nvPr/>
        </p:nvSpPr>
        <p:spPr>
          <a:xfrm>
            <a:off x="753975" y="1263090"/>
            <a:ext cx="591990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✔️</a:t>
            </a: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300" b="1">
                <a:solidFill>
                  <a:schemeClr val="dk1"/>
                </a:solidFill>
              </a:rPr>
              <a:t>집중개발기간 전까지 (~1/24)</a:t>
            </a:r>
            <a:r>
              <a:rPr lang="ko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(학습 및 검증)</a:t>
            </a:r>
            <a:endParaRPr sz="1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 총 3시간 분량, 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강의에서 주는 미션을 통해 학습을 검증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 총 4시간 분량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HTML, CSS, JS 를 통해 팀 프로젝트의 한 페이지를 구현하여 학습을 검증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 총 4시간 분량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HTML, CSS, JS와 React 프레임워크를 이용해 팀 프로젝트 SPA 페이지 하나를 미리 구현하여 학습을 검증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198075" y="3972015"/>
            <a:ext cx="4612464" cy="92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✔️ 성능 테스트 기간(02/12 ~ 02/18)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리뷰(02/6 ~ 02/17)를 바탕으로 성능 개선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47"/>
          <p:cNvSpPr txBox="1"/>
          <p:nvPr/>
        </p:nvSpPr>
        <p:spPr>
          <a:xfrm>
            <a:off x="418050" y="941788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FE 이규민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48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3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1119525" y="259425"/>
            <a:ext cx="355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Instagram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6" name="Google Shape;406;p48"/>
          <p:cNvSpPr txBox="1"/>
          <p:nvPr/>
        </p:nvSpPr>
        <p:spPr>
          <a:xfrm>
            <a:off x="548050" y="966300"/>
            <a:ext cx="2798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Black Han Sans"/>
                <a:ea typeface="Black Han Sans"/>
                <a:cs typeface="Black Han Sans"/>
                <a:sym typeface="Black Han Sans"/>
              </a:rPr>
              <a:t>Instagram</a:t>
            </a:r>
            <a:endParaRPr sz="21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07" name="Google Shape;407;p48"/>
          <p:cNvSpPr txBox="1"/>
          <p:nvPr/>
        </p:nvSpPr>
        <p:spPr>
          <a:xfrm>
            <a:off x="403365" y="1495950"/>
            <a:ext cx="563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b="1" dirty="0"/>
              <a:t>사진 공유 기반 SNS 서비스</a:t>
            </a: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b="1" dirty="0"/>
              <a:t>타 플랫폼에 비해 해시태그를 더 편리하게</a:t>
            </a: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분류해 볼 수 있는 플랫폼</a:t>
            </a:r>
            <a:endParaRPr b="1" dirty="0"/>
          </a:p>
        </p:txBody>
      </p:sp>
      <p:pic>
        <p:nvPicPr>
          <p:cNvPr id="408" name="Google Shape;408;p48"/>
          <p:cNvPicPr preferRelativeResize="0"/>
          <p:nvPr/>
        </p:nvPicPr>
        <p:blipFill rotWithShape="1">
          <a:blip r:embed="rId3">
            <a:alphaModFix/>
          </a:blip>
          <a:srcRect l="12513" r="12953"/>
          <a:stretch/>
        </p:blipFill>
        <p:spPr>
          <a:xfrm>
            <a:off x="4342575" y="1930000"/>
            <a:ext cx="2999124" cy="251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38" y="2670700"/>
            <a:ext cx="23336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0225" y="1328425"/>
            <a:ext cx="1657701" cy="29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"/>
          <p:cNvSpPr/>
          <p:nvPr/>
        </p:nvSpPr>
        <p:spPr>
          <a:xfrm>
            <a:off x="873862" y="3249125"/>
            <a:ext cx="5026005" cy="14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9"/>
          <p:cNvSpPr/>
          <p:nvPr/>
        </p:nvSpPr>
        <p:spPr>
          <a:xfrm>
            <a:off x="704426" y="1126626"/>
            <a:ext cx="3959100" cy="109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9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49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3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9"/>
          <p:cNvSpPr txBox="1"/>
          <p:nvPr/>
        </p:nvSpPr>
        <p:spPr>
          <a:xfrm>
            <a:off x="1119525" y="259425"/>
            <a:ext cx="355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Instagram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20" name="Google Shape;4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26" y="2436380"/>
            <a:ext cx="745255" cy="74527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9"/>
          <p:cNvSpPr txBox="1"/>
          <p:nvPr/>
        </p:nvSpPr>
        <p:spPr>
          <a:xfrm>
            <a:off x="1544006" y="2592471"/>
            <a:ext cx="666174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 dirty="0">
                <a:latin typeface="Malgun Gothic"/>
                <a:ea typeface="Malgun Gothic"/>
                <a:cs typeface="Malgun Gothic"/>
                <a:sym typeface="Malgun Gothic"/>
              </a:rPr>
              <a:t>사용자 입장을 고려하며 개발자로서 성장할 수 있는 SNS 플랫폼??</a:t>
            </a:r>
            <a:endParaRPr sz="1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49"/>
          <p:cNvSpPr txBox="1"/>
          <p:nvPr/>
        </p:nvSpPr>
        <p:spPr>
          <a:xfrm>
            <a:off x="917013" y="1183509"/>
            <a:ext cx="395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Team Goal</a:t>
            </a:r>
            <a:endParaRPr sz="11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23" name="Google Shape;423;p49"/>
          <p:cNvSpPr txBox="1"/>
          <p:nvPr/>
        </p:nvSpPr>
        <p:spPr>
          <a:xfrm>
            <a:off x="995937" y="3482952"/>
            <a:ext cx="18750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Impact"/>
                <a:ea typeface="Impact"/>
                <a:cs typeface="Impact"/>
                <a:sym typeface="Impact"/>
              </a:rPr>
              <a:t>사용자 입장</a:t>
            </a:r>
            <a:endParaRPr b="1" dirty="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latin typeface="Impact"/>
                <a:ea typeface="Impact"/>
                <a:cs typeface="Impact"/>
                <a:sym typeface="Impact"/>
              </a:rPr>
              <a:t> </a:t>
            </a:r>
            <a:endParaRPr sz="1200" b="1" dirty="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Impact"/>
                <a:ea typeface="Impact"/>
                <a:cs typeface="Impact"/>
                <a:sym typeface="Impact"/>
              </a:rPr>
              <a:t>UI/UX 가 훌륭하고 </a:t>
            </a:r>
            <a:endParaRPr sz="1200" dirty="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Impact"/>
                <a:ea typeface="Impact"/>
                <a:cs typeface="Impact"/>
                <a:sym typeface="Impact"/>
              </a:rPr>
              <a:t>많은 유저를 보유하며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4" name="Google Shape;42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4706" y="3452825"/>
            <a:ext cx="1046700" cy="10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9"/>
          <p:cNvSpPr txBox="1"/>
          <p:nvPr/>
        </p:nvSpPr>
        <p:spPr>
          <a:xfrm>
            <a:off x="3845174" y="3482142"/>
            <a:ext cx="18750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Impact"/>
                <a:ea typeface="Impact"/>
                <a:cs typeface="Impact"/>
                <a:sym typeface="Impact"/>
              </a:rPr>
              <a:t>개발자 입장</a:t>
            </a:r>
            <a:endParaRPr b="1" dirty="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Impact"/>
                <a:ea typeface="Impact"/>
                <a:cs typeface="Impact"/>
                <a:sym typeface="Impact"/>
              </a:rPr>
              <a:t>구현할 기능이 </a:t>
            </a:r>
            <a:endParaRPr sz="1200" dirty="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Impact"/>
                <a:ea typeface="Impact"/>
                <a:cs typeface="Impact"/>
                <a:sym typeface="Impact"/>
              </a:rPr>
              <a:t>많은 플랫폼</a:t>
            </a:r>
            <a:endParaRPr sz="1200" dirty="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426" name="Google Shape;42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9723" y="3187913"/>
            <a:ext cx="1875000" cy="15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9"/>
          <p:cNvSpPr txBox="1"/>
          <p:nvPr/>
        </p:nvSpPr>
        <p:spPr>
          <a:xfrm>
            <a:off x="761606" y="1566330"/>
            <a:ext cx="307069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pact"/>
              <a:buChar char="●"/>
            </a:pPr>
            <a:r>
              <a:rPr lang="ko" sz="12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사용자 입장에서 서비스 구현</a:t>
            </a:r>
            <a:endParaRPr sz="120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pact"/>
              <a:buChar char="●"/>
            </a:pPr>
            <a:r>
              <a:rPr lang="ko" sz="12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개발자 입장에서 서비스 구현</a:t>
            </a:r>
            <a:endParaRPr sz="1200" dirty="0"/>
          </a:p>
        </p:txBody>
      </p:sp>
      <p:pic>
        <p:nvPicPr>
          <p:cNvPr id="428" name="Google Shape;4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67" y="3586545"/>
            <a:ext cx="745255" cy="745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/>
          <p:nvPr/>
        </p:nvSpPr>
        <p:spPr>
          <a:xfrm>
            <a:off x="3470400" y="3586025"/>
            <a:ext cx="4870519" cy="96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50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50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3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0"/>
          <p:cNvSpPr txBox="1"/>
          <p:nvPr/>
        </p:nvSpPr>
        <p:spPr>
          <a:xfrm>
            <a:off x="1119525" y="259425"/>
            <a:ext cx="355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Instagram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37" name="Google Shape;4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325" y="2499875"/>
            <a:ext cx="768175" cy="7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0"/>
          <p:cNvSpPr txBox="1"/>
          <p:nvPr/>
        </p:nvSpPr>
        <p:spPr>
          <a:xfrm>
            <a:off x="2367325" y="2581565"/>
            <a:ext cx="6648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latin typeface="Malgun Gothic"/>
                <a:ea typeface="Malgun Gothic"/>
                <a:cs typeface="Malgun Gothic"/>
                <a:sym typeface="Malgun Gothic"/>
              </a:rPr>
              <a:t>다양한 관심사를 가진 유저끼리 미디어를 즐길 수 있는 방법 +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latin typeface="Malgun Gothic"/>
                <a:ea typeface="Malgun Gothic"/>
                <a:cs typeface="Malgun Gothic"/>
                <a:sym typeface="Malgun Gothic"/>
              </a:rPr>
              <a:t>팀원들 모두가 기여할 수 있는 프로젝트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50"/>
          <p:cNvSpPr txBox="1"/>
          <p:nvPr/>
        </p:nvSpPr>
        <p:spPr>
          <a:xfrm>
            <a:off x="3753176" y="3811180"/>
            <a:ext cx="1875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latin typeface="Impact"/>
                <a:ea typeface="Impact"/>
                <a:cs typeface="Impact"/>
                <a:sym typeface="Impact"/>
              </a:rPr>
              <a:t>해시태그</a:t>
            </a:r>
            <a:r>
              <a:rPr lang="ko" sz="1200">
                <a:latin typeface="Impact"/>
                <a:ea typeface="Impact"/>
                <a:cs typeface="Impact"/>
                <a:sym typeface="Impact"/>
              </a:rPr>
              <a:t>를 통하여 </a:t>
            </a:r>
            <a:endParaRPr sz="120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Impact"/>
                <a:ea typeface="Impact"/>
                <a:cs typeface="Impact"/>
                <a:sym typeface="Impact"/>
              </a:rPr>
              <a:t>관심사를 검색하고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0" name="Google Shape;44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676" y="3686745"/>
            <a:ext cx="768175" cy="7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0"/>
          <p:cNvSpPr txBox="1"/>
          <p:nvPr/>
        </p:nvSpPr>
        <p:spPr>
          <a:xfrm>
            <a:off x="6120835" y="3795271"/>
            <a:ext cx="222008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Impact"/>
                <a:ea typeface="Impact"/>
                <a:cs typeface="Impact"/>
                <a:sym typeface="Impact"/>
              </a:rPr>
              <a:t>공통 관심사를 가진 사람들이 교류할 수 있는 </a:t>
            </a:r>
            <a:r>
              <a:rPr lang="ko" sz="1200" b="1" dirty="0">
                <a:latin typeface="Impact"/>
                <a:ea typeface="Impact"/>
                <a:cs typeface="Impact"/>
                <a:sym typeface="Impact"/>
              </a:rPr>
              <a:t>오픈채팅방</a:t>
            </a:r>
            <a:endParaRPr sz="1200" b="1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42" name="Google Shape;442;p50"/>
          <p:cNvSpPr/>
          <p:nvPr/>
        </p:nvSpPr>
        <p:spPr>
          <a:xfrm>
            <a:off x="685400" y="1136950"/>
            <a:ext cx="3959100" cy="111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0"/>
          <p:cNvSpPr txBox="1"/>
          <p:nvPr/>
        </p:nvSpPr>
        <p:spPr>
          <a:xfrm>
            <a:off x="917013" y="1183509"/>
            <a:ext cx="395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Team Goal</a:t>
            </a:r>
            <a:endParaRPr sz="11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44" name="Google Shape;444;p50"/>
          <p:cNvSpPr txBox="1"/>
          <p:nvPr/>
        </p:nvSpPr>
        <p:spPr>
          <a:xfrm>
            <a:off x="761599" y="1566325"/>
            <a:ext cx="3136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pact"/>
              <a:buChar char="●"/>
            </a:pPr>
            <a:r>
              <a:rPr lang="ko" sz="12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사용자 입장에서 서비스 구현</a:t>
            </a:r>
            <a:endParaRPr sz="120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pact"/>
              <a:buChar char="●"/>
            </a:pPr>
            <a:r>
              <a:rPr lang="ko" sz="12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모두가 기여하는 프로젝트 완성</a:t>
            </a:r>
            <a:endParaRPr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/>
        </p:nvSpPr>
        <p:spPr>
          <a:xfrm>
            <a:off x="418050" y="948990"/>
            <a:ext cx="65217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dk1"/>
                </a:solidFill>
              </a:rPr>
              <a:t>🤝 주기적으로 소통하기 </a:t>
            </a:r>
            <a:endParaRPr sz="11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>
                <a:solidFill>
                  <a:schemeClr val="dk1"/>
                </a:solidFill>
              </a:rPr>
              <a:t>코어타임</a:t>
            </a:r>
            <a:endParaRPr sz="13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200" b="1">
                <a:solidFill>
                  <a:schemeClr val="dk1"/>
                </a:solidFill>
              </a:rPr>
              <a:t>정기회의 </a:t>
            </a:r>
            <a:endParaRPr sz="1200" b="1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ko" sz="1200" b="1">
                <a:solidFill>
                  <a:schemeClr val="dk1"/>
                </a:solidFill>
              </a:rPr>
              <a:t>매주 월요일 오전 10시 ~ 오전 11시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200" b="1">
                <a:solidFill>
                  <a:schemeClr val="dk1"/>
                </a:solidFill>
              </a:rPr>
              <a:t>회고</a:t>
            </a:r>
            <a:endParaRPr sz="1200" b="1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ko" sz="1200" b="1">
                <a:solidFill>
                  <a:schemeClr val="dk1"/>
                </a:solidFill>
              </a:rPr>
              <a:t>매주 금요일</a:t>
            </a:r>
            <a:endParaRPr sz="1300" b="1"/>
          </a:p>
        </p:txBody>
      </p:sp>
      <p:sp>
        <p:nvSpPr>
          <p:cNvPr id="450" name="Google Shape;450;p51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51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4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1"/>
          <p:cNvSpPr txBox="1"/>
          <p:nvPr/>
        </p:nvSpPr>
        <p:spPr>
          <a:xfrm>
            <a:off x="1119525" y="259425"/>
            <a:ext cx="355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Antifragile’s Workflow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53" name="Google Shape;45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475" y="1685325"/>
            <a:ext cx="2553750" cy="19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1"/>
          <p:cNvSpPr txBox="1"/>
          <p:nvPr/>
        </p:nvSpPr>
        <p:spPr>
          <a:xfrm>
            <a:off x="418049" y="2551040"/>
            <a:ext cx="5760113" cy="228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데일리 스크럼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200" b="1" dirty="0">
                <a:solidFill>
                  <a:schemeClr val="dk1"/>
                </a:solidFill>
              </a:rPr>
              <a:t>매일 아침(09시) 팀 채팅방에 3가지 질문에 대한 답하기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200" b="1" dirty="0">
                <a:solidFill>
                  <a:schemeClr val="dk1"/>
                </a:solidFill>
              </a:rPr>
              <a:t>다른 팀원과 협업이 필요한 업무가 있을 경우 해당 팀원을 멘션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200" b="1" dirty="0">
                <a:solidFill>
                  <a:schemeClr val="dk1"/>
                </a:solidFill>
              </a:rPr>
              <a:t>slack에 데일리 스크럼봇 이용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endParaRPr sz="12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이슈 및 질문 채널 생성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200" b="1" dirty="0">
                <a:solidFill>
                  <a:schemeClr val="dk1"/>
                </a:solidFill>
              </a:rPr>
              <a:t>충분한 정보를 포함해 글을 작성</a:t>
            </a:r>
            <a:endParaRPr sz="1200" b="1" dirty="0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ko" sz="1200" b="1" dirty="0">
                <a:solidFill>
                  <a:schemeClr val="dk1"/>
                </a:solidFill>
              </a:rPr>
              <a:t>반복적으로 발생할 문제/구성원에게 공유할만한 내용이라면?</a:t>
            </a:r>
            <a:endParaRPr sz="1200" b="1" dirty="0">
              <a:solidFill>
                <a:schemeClr val="dk1"/>
              </a:solidFill>
            </a:endParaRPr>
          </a:p>
          <a:p>
            <a: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b="1" dirty="0">
                <a:solidFill>
                  <a:schemeClr val="dk1"/>
                </a:solidFill>
              </a:rPr>
              <a:t>문서를 만들어 정리</a:t>
            </a:r>
            <a:endParaRPr sz="13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"/>
          <p:cNvSpPr txBox="1"/>
          <p:nvPr/>
        </p:nvSpPr>
        <p:spPr>
          <a:xfrm>
            <a:off x="424900" y="916450"/>
            <a:ext cx="58674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dk1"/>
                </a:solidFill>
              </a:rPr>
              <a:t>🔁 진행 상황 업데이트하기</a:t>
            </a:r>
            <a:endParaRPr sz="15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b="1">
                <a:solidFill>
                  <a:schemeClr val="dk1"/>
                </a:solidFill>
              </a:rPr>
              <a:t>Notion과 Slack을 연동하여 프로젝트 관리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b="1">
                <a:solidFill>
                  <a:schemeClr val="dk1"/>
                </a:solidFill>
              </a:rPr>
              <a:t>진행 상황을 노션 캘린더에 할 것, 진행 중, 완료 상태로 상태 관리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200" b="1">
                <a:solidFill>
                  <a:schemeClr val="dk1"/>
                </a:solidFill>
              </a:rPr>
              <a:t>프로젝트의 체크 리스트 게시물 작성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200" b="1">
                <a:solidFill>
                  <a:schemeClr val="dk1"/>
                </a:solidFill>
              </a:rPr>
              <a:t>자신이 참여하고 있는 일에는 '@이름'을 표시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460" name="Google Shape;460;p52"/>
          <p:cNvSpPr txBox="1"/>
          <p:nvPr/>
        </p:nvSpPr>
        <p:spPr>
          <a:xfrm>
            <a:off x="467725" y="2307750"/>
            <a:ext cx="7086300" cy="16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dk1"/>
                </a:solidFill>
              </a:rPr>
              <a:t>😺 GitHub</a:t>
            </a:r>
            <a:endParaRPr sz="15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b="1">
                <a:solidFill>
                  <a:schemeClr val="dk1"/>
                </a:solidFill>
              </a:rPr>
              <a:t>사용 방식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200" b="1">
                <a:solidFill>
                  <a:schemeClr val="dk1"/>
                </a:solidFill>
              </a:rPr>
              <a:t>branch 사용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200" b="1">
                <a:solidFill>
                  <a:schemeClr val="dk1"/>
                </a:solidFill>
              </a:rPr>
              <a:t>커밋 메시지 규칙 지키기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>
              <a:solidFill>
                <a:schemeClr val="dk1"/>
              </a:solidFill>
            </a:endParaRPr>
          </a:p>
        </p:txBody>
      </p:sp>
      <p:sp>
        <p:nvSpPr>
          <p:cNvPr id="461" name="Google Shape;461;p52"/>
          <p:cNvSpPr txBox="1"/>
          <p:nvPr/>
        </p:nvSpPr>
        <p:spPr>
          <a:xfrm>
            <a:off x="418050" y="3562350"/>
            <a:ext cx="70863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dk1"/>
                </a:solidFill>
              </a:rPr>
              <a:t>🙅‍♀️ 지양할 것</a:t>
            </a:r>
            <a:endParaRPr sz="15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b="1">
                <a:solidFill>
                  <a:schemeClr val="dk1"/>
                </a:solidFill>
              </a:rPr>
              <a:t>주석 남발하지 않기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200" b="1">
                <a:solidFill>
                  <a:schemeClr val="dk1"/>
                </a:solidFill>
              </a:rPr>
              <a:t>단, 핵심 알고리즘, 비즈니스 로직 같은 것은 주석에 설명해 놓는 것이 좋다.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b="1">
                <a:solidFill>
                  <a:schemeClr val="dk1"/>
                </a:solidFill>
              </a:rPr>
              <a:t>카톡 지양, 슬랙 이용</a:t>
            </a:r>
            <a:endParaRPr sz="1500" b="1"/>
          </a:p>
        </p:txBody>
      </p:sp>
      <p:sp>
        <p:nvSpPr>
          <p:cNvPr id="462" name="Google Shape;462;p52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52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4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2"/>
          <p:cNvSpPr txBox="1"/>
          <p:nvPr/>
        </p:nvSpPr>
        <p:spPr>
          <a:xfrm>
            <a:off x="1119525" y="259425"/>
            <a:ext cx="355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Antifragile’s Workflow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65" name="Google Shape;465;p52"/>
          <p:cNvPicPr preferRelativeResize="0"/>
          <p:nvPr/>
        </p:nvPicPr>
        <p:blipFill rotWithShape="1">
          <a:blip r:embed="rId3">
            <a:alphaModFix/>
          </a:blip>
          <a:srcRect r="2827"/>
          <a:stretch/>
        </p:blipFill>
        <p:spPr>
          <a:xfrm>
            <a:off x="5453550" y="1182025"/>
            <a:ext cx="3154599" cy="27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4230266" y="3067050"/>
            <a:ext cx="6858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24825" y="1403600"/>
            <a:ext cx="11661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ko" sz="16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Current</a:t>
            </a:r>
            <a:endParaRPr sz="1600" i="0">
              <a:solidFill>
                <a:srgbClr val="75707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5029203" y="1403588"/>
            <a:ext cx="13635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ko" sz="16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After</a:t>
            </a:r>
            <a:endParaRPr sz="1600" i="0">
              <a:solidFill>
                <a:srgbClr val="75707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6" name="Google Shape;166;p27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6606750" y="320925"/>
            <a:ext cx="223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757070"/>
                </a:solidFill>
              </a:rPr>
              <a:t>Personal Goal</a:t>
            </a:r>
            <a:r>
              <a:rPr lang="ko" sz="1200" b="1" dirty="0">
                <a:solidFill>
                  <a:srgbClr val="888888"/>
                </a:solidFill>
              </a:rPr>
              <a:t> </a:t>
            </a:r>
            <a:r>
              <a:rPr lang="ko" sz="1200" b="1" dirty="0">
                <a:solidFill>
                  <a:srgbClr val="CCCCCC"/>
                </a:solidFill>
              </a:rPr>
              <a:t>- Team Goal</a:t>
            </a:r>
            <a:endParaRPr sz="1200" dirty="0">
              <a:solidFill>
                <a:srgbClr val="CCCCCC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Goal Setting</a:t>
            </a:r>
            <a:r>
              <a:rPr lang="ko" sz="1800">
                <a:solidFill>
                  <a:srgbClr val="757070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4947900" y="1885100"/>
            <a:ext cx="3754800" cy="2372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b="1" dirty="0">
                <a:solidFill>
                  <a:schemeClr val="dk1"/>
                </a:solidFill>
              </a:rPr>
              <a:t>캠프를 하면서 습득한 개념, 툴, 프로세스 등을 당일 마무리로 노션에 정리 완료</a:t>
            </a:r>
            <a:endParaRPr sz="1200" b="1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b="1" dirty="0">
                <a:solidFill>
                  <a:schemeClr val="dk1"/>
                </a:solidFill>
              </a:rPr>
              <a:t>해결한 이슈에 대해서 해결 과정을 정리</a:t>
            </a:r>
            <a:endParaRPr sz="12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100" b="1" dirty="0">
                <a:solidFill>
                  <a:schemeClr val="dk1"/>
                </a:solidFill>
              </a:rPr>
              <a:t>MSA 설계를 DDD(도메인 주도 설계) 방식으로 직접 설계단계부터 구현까지 하여 각 과정에서 문서화(애자일식으로 진행할 것이지만 레거시를 만들기 위해 간단하게라도 만들기)</a:t>
            </a: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626375" y="1913175"/>
            <a:ext cx="3603900" cy="2372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563512" y="2513067"/>
            <a:ext cx="367688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b="1" dirty="0">
                <a:solidFill>
                  <a:schemeClr val="dk1"/>
                </a:solidFill>
              </a:rPr>
              <a:t>MSA에 관한 이해와 경험이 없음</a:t>
            </a:r>
            <a:endParaRPr sz="1200" b="1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b="1" dirty="0">
                <a:solidFill>
                  <a:schemeClr val="dk1"/>
                </a:solidFill>
              </a:rPr>
              <a:t>한번 학습하여 해결한 문제에 대한 정리가 부족하여 다시 반복하여 학습하는 일이 잦음</a:t>
            </a:r>
            <a:endParaRPr sz="1200" dirty="0"/>
          </a:p>
        </p:txBody>
      </p:sp>
      <p:sp>
        <p:nvSpPr>
          <p:cNvPr id="173" name="Google Shape;173;p27"/>
          <p:cNvSpPr/>
          <p:nvPr/>
        </p:nvSpPr>
        <p:spPr>
          <a:xfrm>
            <a:off x="4367441" y="2848100"/>
            <a:ext cx="49980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4DECF"/>
          </a:solidFill>
          <a:ln w="9525" cap="flat" cmpd="sng">
            <a:solidFill>
              <a:srgbClr val="64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74" name="Google Shape;174;p27"/>
          <p:cNvSpPr txBox="1"/>
          <p:nvPr/>
        </p:nvSpPr>
        <p:spPr>
          <a:xfrm>
            <a:off x="389975" y="982913"/>
            <a:ext cx="1283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BE 박준형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53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5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3"/>
          <p:cNvSpPr txBox="1"/>
          <p:nvPr/>
        </p:nvSpPr>
        <p:spPr>
          <a:xfrm>
            <a:off x="1119525" y="259425"/>
            <a:ext cx="355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Plan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73" name="Google Shape;47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700" y="926575"/>
            <a:ext cx="7276600" cy="409309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3"/>
          <p:cNvSpPr txBox="1"/>
          <p:nvPr/>
        </p:nvSpPr>
        <p:spPr>
          <a:xfrm>
            <a:off x="6048300" y="305625"/>
            <a:ext cx="275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757070"/>
                </a:solidFill>
              </a:rPr>
              <a:t>Gantt Chart</a:t>
            </a:r>
            <a:r>
              <a:rPr lang="ko" sz="1200" b="1">
                <a:solidFill>
                  <a:srgbClr val="888888"/>
                </a:solidFill>
              </a:rPr>
              <a:t> </a:t>
            </a:r>
            <a:r>
              <a:rPr lang="ko" sz="1200" b="1">
                <a:solidFill>
                  <a:srgbClr val="CCCCCC"/>
                </a:solidFill>
              </a:rPr>
              <a:t>- Frontend - Backend</a:t>
            </a:r>
            <a:endParaRPr sz="12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54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5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4"/>
          <p:cNvSpPr txBox="1"/>
          <p:nvPr/>
        </p:nvSpPr>
        <p:spPr>
          <a:xfrm>
            <a:off x="1119525" y="259425"/>
            <a:ext cx="355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Plan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82" name="Google Shape;482;p54"/>
          <p:cNvSpPr txBox="1"/>
          <p:nvPr/>
        </p:nvSpPr>
        <p:spPr>
          <a:xfrm>
            <a:off x="389975" y="982913"/>
            <a:ext cx="128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Frontend</a:t>
            </a:r>
            <a:endParaRPr sz="900"/>
          </a:p>
        </p:txBody>
      </p:sp>
      <p:sp>
        <p:nvSpPr>
          <p:cNvPr id="483" name="Google Shape;483;p54"/>
          <p:cNvSpPr txBox="1"/>
          <p:nvPr/>
        </p:nvSpPr>
        <p:spPr>
          <a:xfrm>
            <a:off x="175290" y="1725625"/>
            <a:ext cx="4294800" cy="26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Instagram </a:t>
            </a:r>
            <a:r>
              <a:rPr lang="ko" sz="1300" b="1" dirty="0">
                <a:latin typeface="Malgun Gothic"/>
                <a:ea typeface="Malgun Gothic"/>
                <a:cs typeface="Malgun Gothic"/>
                <a:sym typeface="Malgun Gothic"/>
              </a:rPr>
              <a:t>분석 및 개발 환경 세팅 (-1/15)</a:t>
            </a:r>
            <a:endParaRPr sz="13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ko" sz="1200" b="1" dirty="0">
                <a:latin typeface="Malgun Gothic"/>
                <a:ea typeface="Malgun Gothic"/>
                <a:cs typeface="Malgun Gothic"/>
                <a:sym typeface="Malgun Gothic"/>
              </a:rPr>
              <a:t>Instagram 화면 분석</a:t>
            </a:r>
            <a:endParaRPr sz="12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flow chart 작성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레이아웃 분석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우선순위 정리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사용된 라이브러리 조사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 환경 세팅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airbnb code convention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eslint, prettier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54"/>
          <p:cNvSpPr txBox="1"/>
          <p:nvPr/>
        </p:nvSpPr>
        <p:spPr>
          <a:xfrm>
            <a:off x="6048300" y="305625"/>
            <a:ext cx="275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</a:rPr>
              <a:t>Gantt Chart - </a:t>
            </a:r>
            <a:r>
              <a:rPr lang="ko" sz="1200" b="1">
                <a:solidFill>
                  <a:srgbClr val="757070"/>
                </a:solidFill>
              </a:rPr>
              <a:t>Frontend </a:t>
            </a:r>
            <a:r>
              <a:rPr lang="ko" sz="1200" b="1">
                <a:solidFill>
                  <a:srgbClr val="CCCCCC"/>
                </a:solidFill>
              </a:rPr>
              <a:t>- Backend</a:t>
            </a:r>
            <a:endParaRPr sz="1200">
              <a:solidFill>
                <a:srgbClr val="CCCCCC"/>
              </a:solidFill>
            </a:endParaRPr>
          </a:p>
        </p:txBody>
      </p:sp>
      <p:sp>
        <p:nvSpPr>
          <p:cNvPr id="485" name="Google Shape;485;p54"/>
          <p:cNvSpPr txBox="1"/>
          <p:nvPr/>
        </p:nvSpPr>
        <p:spPr>
          <a:xfrm>
            <a:off x="4470090" y="3039225"/>
            <a:ext cx="429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 </a:t>
            </a:r>
            <a:r>
              <a:rPr lang="ko" sz="1300" b="1">
                <a:latin typeface="Malgun Gothic"/>
                <a:ea typeface="Malgun Gothic"/>
                <a:cs typeface="Malgun Gothic"/>
                <a:sym typeface="Malgun Gothic"/>
              </a:rPr>
              <a:t>(-2/11)</a:t>
            </a:r>
            <a:endParaRPr sz="13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ko" sz="1200" b="1">
                <a:latin typeface="Malgun Gothic"/>
                <a:ea typeface="Malgun Gothic"/>
                <a:cs typeface="Malgun Gothic"/>
                <a:sym typeface="Malgun Gothic"/>
              </a:rPr>
              <a:t>개발 시작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54"/>
          <p:cNvSpPr txBox="1"/>
          <p:nvPr/>
        </p:nvSpPr>
        <p:spPr>
          <a:xfrm>
            <a:off x="4470089" y="1727175"/>
            <a:ext cx="4467177" cy="93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 스터디 (-1/23)</a:t>
            </a:r>
            <a:endParaRPr sz="13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ko" sz="1200" b="1" dirty="0">
                <a:latin typeface="Malgun Gothic"/>
                <a:ea typeface="Malgun Gothic"/>
                <a:cs typeface="Malgun Gothic"/>
                <a:sym typeface="Malgun Gothic"/>
              </a:rPr>
              <a:t>React Hook 적용 예제 구현</a:t>
            </a:r>
            <a:endParaRPr sz="12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○"/>
            </a:pPr>
            <a:r>
              <a:rPr lang="ko" sz="1200" b="1" dirty="0">
                <a:latin typeface="Malgun Gothic"/>
                <a:ea typeface="Malgun Gothic"/>
                <a:cs typeface="Malgun Gothic"/>
                <a:sym typeface="Malgun Gothic"/>
              </a:rPr>
              <a:t>팀 프로젝트 SPA 페이지 구현</a:t>
            </a:r>
            <a:endParaRPr sz="12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■"/>
            </a:pPr>
            <a:r>
              <a:rPr lang="ko" sz="1200" b="1" dirty="0">
                <a:latin typeface="Malgun Gothic"/>
                <a:ea typeface="Malgun Gothic"/>
                <a:cs typeface="Malgun Gothic"/>
                <a:sym typeface="Malgun Gothic"/>
              </a:rPr>
              <a:t>구현 후 미비한 점 혹은 개선점 확인, 보강</a:t>
            </a:r>
            <a:endParaRPr sz="12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55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5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5"/>
          <p:cNvSpPr txBox="1"/>
          <p:nvPr/>
        </p:nvSpPr>
        <p:spPr>
          <a:xfrm>
            <a:off x="1119525" y="259425"/>
            <a:ext cx="355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Plan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94" name="Google Shape;494;p55"/>
          <p:cNvSpPr txBox="1"/>
          <p:nvPr/>
        </p:nvSpPr>
        <p:spPr>
          <a:xfrm>
            <a:off x="389975" y="982913"/>
            <a:ext cx="128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Backend</a:t>
            </a:r>
            <a:endParaRPr sz="900" dirty="0"/>
          </a:p>
        </p:txBody>
      </p:sp>
      <p:sp>
        <p:nvSpPr>
          <p:cNvPr id="495" name="Google Shape;495;p55"/>
          <p:cNvSpPr txBox="1"/>
          <p:nvPr/>
        </p:nvSpPr>
        <p:spPr>
          <a:xfrm>
            <a:off x="494250" y="1291100"/>
            <a:ext cx="6933600" cy="43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Instagram 개발 </a:t>
            </a:r>
            <a:r>
              <a:rPr lang="ko" sz="1300" b="1" dirty="0">
                <a:latin typeface="Malgun Gothic"/>
                <a:ea typeface="Malgun Gothic"/>
                <a:cs typeface="Malgun Gothic"/>
                <a:sym typeface="Malgun Gothic"/>
              </a:rPr>
              <a:t>기획 (-1/13)</a:t>
            </a:r>
            <a:endParaRPr sz="13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 설계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아키텍처 완성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■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특성에 따른 DB 선택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정의서 구체화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서비스에 따른 Error Code 지정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WBS 작성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설계</a:t>
            </a:r>
            <a:endParaRPr sz="12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3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스터디 (-1/24)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○"/>
            </a:pPr>
            <a:r>
              <a:rPr lang="ko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각자 맡은 부분을 어떻게 구현할지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Github에서 비슷한 다른 프로젝트를 찾아보고 분석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○"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부족한 부분 공부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■"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공통으로 공부해야 하는 부분은 서로 가르쳐주는 방식으로 효율을 높이기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55"/>
          <p:cNvSpPr txBox="1"/>
          <p:nvPr/>
        </p:nvSpPr>
        <p:spPr>
          <a:xfrm>
            <a:off x="6048300" y="305625"/>
            <a:ext cx="275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</a:rPr>
              <a:t>Gantt Chart - Frontend</a:t>
            </a:r>
            <a:r>
              <a:rPr lang="ko" sz="1200" b="1">
                <a:solidFill>
                  <a:srgbClr val="757070"/>
                </a:solidFill>
              </a:rPr>
              <a:t> </a:t>
            </a:r>
            <a:r>
              <a:rPr lang="ko" sz="1200" b="1">
                <a:solidFill>
                  <a:srgbClr val="CCCCCC"/>
                </a:solidFill>
              </a:rPr>
              <a:t>- </a:t>
            </a:r>
            <a:r>
              <a:rPr lang="ko" sz="1200" b="1">
                <a:solidFill>
                  <a:srgbClr val="757070"/>
                </a:solidFill>
              </a:rPr>
              <a:t>Backend</a:t>
            </a:r>
            <a:endParaRPr sz="1200">
              <a:solidFill>
                <a:srgbClr val="75707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6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56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6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6"/>
          <p:cNvSpPr txBox="1"/>
          <p:nvPr/>
        </p:nvSpPr>
        <p:spPr>
          <a:xfrm>
            <a:off x="1119525" y="259425"/>
            <a:ext cx="455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Information Architecture (IA)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504" name="Google Shape;504;p5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383" y="916771"/>
            <a:ext cx="5493238" cy="407433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6"/>
          <p:cNvSpPr txBox="1"/>
          <p:nvPr/>
        </p:nvSpPr>
        <p:spPr>
          <a:xfrm>
            <a:off x="6399125" y="4529400"/>
            <a:ext cx="91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Click!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5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838" y="922899"/>
            <a:ext cx="6094324" cy="383544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57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57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600" b="1">
                <a:solidFill>
                  <a:srgbClr val="64DECF"/>
                </a:solidFill>
              </a:rPr>
              <a:t>6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7"/>
          <p:cNvSpPr txBox="1"/>
          <p:nvPr/>
        </p:nvSpPr>
        <p:spPr>
          <a:xfrm>
            <a:off x="1119525" y="226439"/>
            <a:ext cx="455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요구사항 정의서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14" name="Google Shape;514;p57"/>
          <p:cNvSpPr txBox="1"/>
          <p:nvPr/>
        </p:nvSpPr>
        <p:spPr>
          <a:xfrm>
            <a:off x="6389600" y="4296650"/>
            <a:ext cx="91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Click!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4230275" y="2897059"/>
            <a:ext cx="6858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524825" y="1632200"/>
            <a:ext cx="11661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ko" sz="16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Current</a:t>
            </a:r>
            <a:endParaRPr sz="1600" i="0">
              <a:solidFill>
                <a:srgbClr val="75707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5063691" y="883440"/>
            <a:ext cx="13635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0" dirty="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ko" sz="1600" dirty="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After</a:t>
            </a:r>
            <a:endParaRPr sz="1600" i="0" dirty="0">
              <a:solidFill>
                <a:srgbClr val="75707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4356258" y="2929774"/>
            <a:ext cx="499800" cy="50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4DECF"/>
          </a:solidFill>
          <a:ln w="9525" cap="flat" cmpd="sng">
            <a:solidFill>
              <a:srgbClr val="64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84" name="Google Shape;184;p28"/>
          <p:cNvSpPr txBox="1"/>
          <p:nvPr/>
        </p:nvSpPr>
        <p:spPr>
          <a:xfrm>
            <a:off x="6606749" y="320925"/>
            <a:ext cx="233846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757070"/>
                </a:solidFill>
              </a:rPr>
              <a:t>Personal Goal</a:t>
            </a:r>
            <a:r>
              <a:rPr lang="ko" sz="1200" b="1">
                <a:solidFill>
                  <a:srgbClr val="888888"/>
                </a:solidFill>
              </a:rPr>
              <a:t> </a:t>
            </a:r>
            <a:r>
              <a:rPr lang="ko" sz="1200" b="1">
                <a:solidFill>
                  <a:srgbClr val="CCCCCC"/>
                </a:solidFill>
              </a:rPr>
              <a:t>- Team Goal</a:t>
            </a:r>
            <a:endParaRPr sz="1200">
              <a:solidFill>
                <a:srgbClr val="CCCCCC"/>
              </a:solidFill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Goal Setting</a:t>
            </a:r>
            <a:r>
              <a:rPr lang="ko" sz="1800">
                <a:solidFill>
                  <a:srgbClr val="757070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4968366" y="1220212"/>
            <a:ext cx="3825900" cy="371358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 dirty="0">
                <a:solidFill>
                  <a:schemeClr val="dk1"/>
                </a:solidFill>
              </a:rPr>
              <a:t>독립적인 서비스 개발 </a:t>
            </a:r>
            <a:endParaRPr lang="en-US" altLang="ko" sz="1100" b="1" dirty="0">
              <a:solidFill>
                <a:schemeClr val="dk1"/>
              </a:solidFill>
            </a:endParaRPr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100" b="1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 b="1" dirty="0">
                <a:solidFill>
                  <a:schemeClr val="dk1"/>
                </a:solidFill>
              </a:rPr>
              <a:t>완전한 MSA 아키텍처는 각 서비스마다 분산 DB 사용 </a:t>
            </a:r>
            <a:endParaRPr sz="1100" b="1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 b="1" dirty="0">
                <a:solidFill>
                  <a:schemeClr val="dk1"/>
                </a:solidFill>
              </a:rPr>
              <a:t>필요한 경우 각 서비스끼리 통신</a:t>
            </a:r>
            <a:endParaRPr lang="ko-Kore-KR" altLang="en-US" sz="11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ore-KR" altLang="en-US" sz="1100" b="1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 dirty="0">
                <a:solidFill>
                  <a:schemeClr val="dk1"/>
                </a:solidFill>
              </a:rPr>
              <a:t> 대용량의 데이터를 실시간으로 처리 </a:t>
            </a:r>
            <a:endParaRPr lang="en-US" altLang="ko" sz="1100" b="1" dirty="0">
              <a:solidFill>
                <a:schemeClr val="dk1"/>
              </a:solidFill>
            </a:endParaRPr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100" b="1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 b="1" dirty="0">
                <a:solidFill>
                  <a:schemeClr val="dk1"/>
                </a:solidFill>
              </a:rPr>
              <a:t>메시지 큐 사용 </a:t>
            </a:r>
            <a:endParaRPr lang="ko-Kore-KR" altLang="en-US" sz="11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ore-KR" altLang="en-US" sz="1100" b="1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 dirty="0">
                <a:solidFill>
                  <a:schemeClr val="dk1"/>
                </a:solidFill>
              </a:rPr>
              <a:t>개발 외에도 요구사항 정의, 아키텍처, 성능 테스트 등에 신경 쓰기 </a:t>
            </a:r>
            <a:endParaRPr lang="en-US" altLang="ko" sz="1100" b="1" dirty="0">
              <a:solidFill>
                <a:schemeClr val="dk1"/>
              </a:solidFill>
            </a:endParaRPr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100" b="1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b="1" dirty="0">
                <a:solidFill>
                  <a:schemeClr val="dk1"/>
                </a:solidFill>
              </a:rPr>
              <a:t> 로그 관리 </a:t>
            </a:r>
            <a:endParaRPr sz="1100" b="1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b="1" dirty="0">
                <a:solidFill>
                  <a:schemeClr val="dk1"/>
                </a:solidFill>
              </a:rPr>
              <a:t>서비스에 따른 Error Code 지정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 dirty="0">
                <a:solidFill>
                  <a:schemeClr val="dk1"/>
                </a:solidFill>
              </a:rPr>
              <a:t>원활한 협업 </a:t>
            </a:r>
            <a:endParaRPr lang="en-US" altLang="ko" sz="1100" b="1" dirty="0">
              <a:solidFill>
                <a:schemeClr val="dk1"/>
              </a:solidFill>
            </a:endParaRPr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100" b="1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 b="1" dirty="0">
                <a:solidFill>
                  <a:schemeClr val="dk1"/>
                </a:solidFill>
              </a:rPr>
              <a:t>브랜치 관리(main과 기능 개발/에러 수정 브랜치의 분리)</a:t>
            </a:r>
            <a:endParaRPr sz="1100" b="1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 b="1" dirty="0">
                <a:solidFill>
                  <a:schemeClr val="dk1"/>
                </a:solidFill>
              </a:rPr>
              <a:t>API docs(Swagger 사용)</a:t>
            </a: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418050" y="2062375"/>
            <a:ext cx="3825900" cy="2372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b="1">
                <a:solidFill>
                  <a:schemeClr val="dk1"/>
                </a:solidFill>
              </a:rPr>
              <a:t>MSA 아키텍처에 대한 기본적인 이해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200" b="1">
                <a:solidFill>
                  <a:schemeClr val="dk1"/>
                </a:solidFill>
              </a:rPr>
              <a:t>(Service Discovery, Gateway, DDD) </a:t>
            </a:r>
            <a:endParaRPr sz="12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b="1">
                <a:solidFill>
                  <a:schemeClr val="dk1"/>
                </a:solidFill>
              </a:rPr>
              <a:t>여러 서비스에서 DB를 공용해서 사용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200" b="1">
                <a:solidFill>
                  <a:schemeClr val="dk1"/>
                </a:solidFill>
              </a:rPr>
              <a:t>server-client 간의 네트워크 통신으로 결합도가 높음 </a:t>
            </a:r>
            <a:endParaRPr sz="12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b="1">
                <a:solidFill>
                  <a:schemeClr val="dk1"/>
                </a:solidFill>
              </a:rPr>
              <a:t>Error Code를 구분해서 사용하지 않았음</a:t>
            </a:r>
            <a:endParaRPr sz="12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 b="1">
                <a:solidFill>
                  <a:schemeClr val="dk1"/>
                </a:solidFill>
              </a:rPr>
              <a:t>주로 main 브랜치에서 개발/에러 수정 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389975" y="982913"/>
            <a:ext cx="1283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BE 강민정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/>
        </p:nvSpPr>
        <p:spPr>
          <a:xfrm>
            <a:off x="4230266" y="3067050"/>
            <a:ext cx="6858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601025" y="1632200"/>
            <a:ext cx="11661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ko" sz="16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Current</a:t>
            </a:r>
            <a:endParaRPr sz="1600" i="0">
              <a:solidFill>
                <a:srgbClr val="75707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5105403" y="1632188"/>
            <a:ext cx="13635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ko" sz="16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After</a:t>
            </a:r>
            <a:endParaRPr sz="1600" i="0">
              <a:solidFill>
                <a:srgbClr val="75707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4157117" y="2963100"/>
            <a:ext cx="499800" cy="44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4DECF"/>
          </a:solidFill>
          <a:ln w="9525" cap="flat" cmpd="sng">
            <a:solidFill>
              <a:srgbClr val="64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8" name="Google Shape;198;p29"/>
          <p:cNvSpPr txBox="1"/>
          <p:nvPr/>
        </p:nvSpPr>
        <p:spPr>
          <a:xfrm>
            <a:off x="389975" y="982913"/>
            <a:ext cx="1283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FE 김민주</a:t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6606749" y="320925"/>
            <a:ext cx="227485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757070"/>
                </a:solidFill>
              </a:rPr>
              <a:t>Personal Goal</a:t>
            </a:r>
            <a:r>
              <a:rPr lang="ko" sz="1200" b="1">
                <a:solidFill>
                  <a:srgbClr val="888888"/>
                </a:solidFill>
              </a:rPr>
              <a:t> </a:t>
            </a:r>
            <a:r>
              <a:rPr lang="ko" sz="1200" b="1">
                <a:solidFill>
                  <a:srgbClr val="CCCCCC"/>
                </a:solidFill>
              </a:rPr>
              <a:t>- Team Goal</a:t>
            </a:r>
            <a:endParaRPr sz="1200">
              <a:solidFill>
                <a:srgbClr val="CCCCCC"/>
              </a:solidFill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Goal Setting</a:t>
            </a:r>
            <a:r>
              <a:rPr lang="ko" sz="1800">
                <a:solidFill>
                  <a:srgbClr val="757070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221255" y="2133600"/>
            <a:ext cx="3849811" cy="2105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100" b="1" dirty="0">
                <a:solidFill>
                  <a:schemeClr val="dk1"/>
                </a:solidFill>
              </a:rPr>
              <a:t>구글링 레퍼런스를 적용하는데 시간이</a:t>
            </a:r>
            <a:r>
              <a:rPr lang="ko-KR" altLang="en-US" sz="1100" b="1" dirty="0">
                <a:solidFill>
                  <a:schemeClr val="dk1"/>
                </a:solidFill>
              </a:rPr>
              <a:t> </a:t>
            </a:r>
            <a:r>
              <a:rPr lang="ko" sz="1100" b="1" dirty="0">
                <a:solidFill>
                  <a:schemeClr val="dk1"/>
                </a:solidFill>
              </a:rPr>
              <a:t>오래걸림</a:t>
            </a:r>
            <a:endParaRPr sz="1100" b="1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100" b="1" dirty="0">
                <a:solidFill>
                  <a:schemeClr val="dk1"/>
                </a:solidFill>
              </a:rPr>
              <a:t>기능구현 시 강의나 남이 구현한 코드에 의존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altLang="ko" sz="1100" b="1" dirty="0">
                <a:solidFill>
                  <a:schemeClr val="dk1"/>
                </a:solidFill>
              </a:rPr>
              <a:t>FE </a:t>
            </a:r>
            <a:r>
              <a:rPr lang="ko" altLang="en-US" sz="1100" b="1" dirty="0">
                <a:solidFill>
                  <a:schemeClr val="dk1"/>
                </a:solidFill>
              </a:rPr>
              <a:t>라이브러리</a:t>
            </a:r>
            <a:r>
              <a:rPr lang="en-US" altLang="ko-KR" sz="1100" b="1" dirty="0">
                <a:solidFill>
                  <a:schemeClr val="dk1"/>
                </a:solidFill>
              </a:rPr>
              <a:t>,</a:t>
            </a:r>
            <a:r>
              <a:rPr lang="ko-KR" altLang="en-US" sz="1100" b="1" dirty="0">
                <a:solidFill>
                  <a:schemeClr val="dk1"/>
                </a:solidFill>
              </a:rPr>
              <a:t> </a:t>
            </a:r>
            <a:r>
              <a:rPr lang="ko" sz="1100" b="1" dirty="0">
                <a:solidFill>
                  <a:schemeClr val="dk1"/>
                </a:solidFill>
              </a:rPr>
              <a:t>프레임워크</a:t>
            </a:r>
            <a:r>
              <a:rPr lang="ko-KR" altLang="en-US" sz="1100" b="1" dirty="0">
                <a:solidFill>
                  <a:schemeClr val="dk1"/>
                </a:solidFill>
              </a:rPr>
              <a:t> </a:t>
            </a:r>
            <a:r>
              <a:rPr lang="ko" sz="1100" b="1" dirty="0">
                <a:solidFill>
                  <a:schemeClr val="dk1"/>
                </a:solidFill>
              </a:rPr>
              <a:t>사용 경험 저조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100" b="1" dirty="0">
                <a:solidFill>
                  <a:schemeClr val="dk1"/>
                </a:solidFill>
              </a:rPr>
              <a:t>프로젝트 진행 시 백엔드에 대한 이해 부족</a:t>
            </a: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4724400" y="2133600"/>
            <a:ext cx="4238100" cy="2105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 dirty="0">
                <a:solidFill>
                  <a:schemeClr val="dk1"/>
                </a:solidFill>
              </a:rPr>
              <a:t>구글링 레퍼런스를 적용할 때 흐름을 빠르게 가져가기</a:t>
            </a:r>
            <a:endParaRPr sz="1100" b="1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 dirty="0">
                <a:solidFill>
                  <a:schemeClr val="dk1"/>
                </a:solidFill>
              </a:rPr>
              <a:t>기능구현 시 강의보다 개발 공식 문서를 활용하기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 dirty="0">
                <a:solidFill>
                  <a:schemeClr val="dk1"/>
                </a:solidFill>
              </a:rPr>
              <a:t>React 주요 개념의 사용이유를 알고 적용하기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 dirty="0">
                <a:solidFill>
                  <a:schemeClr val="dk1"/>
                </a:solidFill>
              </a:rPr>
              <a:t>프로젝트를 진행하며 API, 서버, 통신 등에 대한 내용을 문서화하기</a:t>
            </a:r>
            <a:endParaRPr sz="1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4230266" y="2990850"/>
            <a:ext cx="6858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524825" y="1632200"/>
            <a:ext cx="11661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ko" sz="16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Current</a:t>
            </a:r>
            <a:endParaRPr sz="1600" i="0">
              <a:solidFill>
                <a:srgbClr val="75707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5139203" y="906713"/>
            <a:ext cx="13635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i="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ko" sz="16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After</a:t>
            </a:r>
            <a:endParaRPr sz="1600" i="0">
              <a:solidFill>
                <a:srgbClr val="75707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4369390" y="2912950"/>
            <a:ext cx="499800" cy="5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4DECF"/>
          </a:solidFill>
          <a:ln w="9525" cap="flat" cmpd="sng">
            <a:solidFill>
              <a:srgbClr val="64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14" name="Google Shape;214;p30"/>
          <p:cNvSpPr txBox="1"/>
          <p:nvPr/>
        </p:nvSpPr>
        <p:spPr>
          <a:xfrm>
            <a:off x="6606750" y="320925"/>
            <a:ext cx="229076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757070"/>
                </a:solidFill>
              </a:rPr>
              <a:t>Personal Goal</a:t>
            </a:r>
            <a:r>
              <a:rPr lang="ko" sz="1200" b="1" dirty="0">
                <a:solidFill>
                  <a:srgbClr val="888888"/>
                </a:solidFill>
              </a:rPr>
              <a:t> </a:t>
            </a:r>
            <a:r>
              <a:rPr lang="ko" sz="1200" b="1" dirty="0">
                <a:solidFill>
                  <a:srgbClr val="CCCCCC"/>
                </a:solidFill>
              </a:rPr>
              <a:t>- Team Goal</a:t>
            </a:r>
            <a:endParaRPr sz="1200" dirty="0">
              <a:solidFill>
                <a:srgbClr val="CCCCCC"/>
              </a:solidFill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Goal Setting</a:t>
            </a:r>
            <a:r>
              <a:rPr lang="ko" sz="1800">
                <a:solidFill>
                  <a:srgbClr val="757070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418050" y="2018375"/>
            <a:ext cx="3825900" cy="2372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CSS 활용 미비 (컴포넌트화를 시키지 못함)</a:t>
            </a:r>
            <a:endParaRPr sz="11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두서와 목적 없이 하는 JS 코드 작성 </a:t>
            </a: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커지는 프로젝트를 감당하지 못하는 HTML 코드 관리</a:t>
            </a:r>
            <a:endParaRPr sz="11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프론트엔드 개발 경험 저조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389975" y="982913"/>
            <a:ext cx="1283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FE 이규민</a:t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4953000" y="1355200"/>
            <a:ext cx="3825900" cy="3629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보기 편한 코드 작성</a:t>
            </a:r>
            <a:endParaRPr sz="1100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 b="1">
                <a:solidFill>
                  <a:schemeClr val="dk1"/>
                </a:solidFill>
              </a:rPr>
              <a:t>CSS 파일을 목적에 맞게 도메인별로 분리</a:t>
            </a: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 코드 작성 전 구체화 작업 </a:t>
            </a:r>
            <a:endParaRPr sz="1100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 b="1">
                <a:solidFill>
                  <a:schemeClr val="dk1"/>
                </a:solidFill>
              </a:rPr>
              <a:t>사용자 입장 고려 편한 화면 설계 </a:t>
            </a:r>
            <a:endParaRPr sz="1100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 b="1">
                <a:solidFill>
                  <a:schemeClr val="dk1"/>
                </a:solidFill>
              </a:rPr>
              <a:t>어떤 방식으로 이 페이지가 작동하고, 타 페이지와 연동될지를 구체화</a:t>
            </a: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추후 관리(유지보수)가 가능한 코드 작성</a:t>
            </a:r>
            <a:endParaRPr sz="1100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 b="1">
                <a:solidFill>
                  <a:schemeClr val="dk1"/>
                </a:solidFill>
              </a:rPr>
              <a:t>React 프레임워크 이용해 재사용 가능한 UI 구성 요소 제작</a:t>
            </a:r>
            <a:endParaRPr sz="11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기본 자세 함양 </a:t>
            </a:r>
            <a:endParaRPr sz="1100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 b="1">
                <a:solidFill>
                  <a:schemeClr val="dk1"/>
                </a:solidFill>
              </a:rPr>
              <a:t>프로젝트에 사용하는 언어에 대한 명확한 이해 </a:t>
            </a:r>
            <a:endParaRPr sz="1100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 b="1">
                <a:solidFill>
                  <a:schemeClr val="dk1"/>
                </a:solidFill>
              </a:rPr>
              <a:t>새로운 언어 및 툴에 대해 배우려는 의지가 있는 상태인 ‘개발자의 기본 자세' 함양</a:t>
            </a:r>
            <a:endParaRPr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/>
        </p:nvSpPr>
        <p:spPr>
          <a:xfrm>
            <a:off x="5439815" y="2194500"/>
            <a:ext cx="2489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595959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Winter Dev Camp MVP</a:t>
            </a:r>
            <a:r>
              <a:rPr lang="ko" sz="1500" b="1">
                <a:solidFill>
                  <a:srgbClr val="595959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endParaRPr sz="1500" b="1" i="0">
              <a:solidFill>
                <a:srgbClr val="595959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766425" y="1919725"/>
            <a:ext cx="2872500" cy="57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595959"/>
                </a:solidFill>
              </a:rPr>
              <a:t>사용자 입장에서 서비스 구현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766425" y="2814775"/>
            <a:ext cx="2872500" cy="57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595959"/>
                </a:solidFill>
              </a:rPr>
              <a:t>개발자 입장에서 서비스 구현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766425" y="3709825"/>
            <a:ext cx="2872500" cy="57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595959"/>
                </a:solidFill>
              </a:rPr>
              <a:t>모두가 기여하는 프로젝트 완성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129263" y="2928775"/>
            <a:ext cx="499800" cy="34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4DECF"/>
          </a:solidFill>
          <a:ln w="9525" cap="flat" cmpd="sng">
            <a:solidFill>
              <a:srgbClr val="64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5365890" y="2579250"/>
            <a:ext cx="2872500" cy="57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595959"/>
                </a:solidFill>
              </a:rPr>
              <a:t>프로젝트 완료 후 상태가 중요 !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4556097" y="3232475"/>
            <a:ext cx="4472958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 dirty="0">
                <a:solidFill>
                  <a:schemeClr val="dk1"/>
                </a:solidFill>
              </a:rPr>
              <a:t>캠프 개발 후에도 서로 인적 네트워크가 될 수 있는 팀원 되기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 dirty="0">
                <a:solidFill>
                  <a:schemeClr val="dk1"/>
                </a:solidFill>
              </a:rPr>
              <a:t>캠프를 통해 개인 목표를 이루고 각자 중요한 것을 얻어가기</a:t>
            </a: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231" name="Google Shape;231;p31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6606749" y="320925"/>
            <a:ext cx="2422305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CCCCCC"/>
                </a:solidFill>
              </a:rPr>
              <a:t>Personal Goal - </a:t>
            </a:r>
            <a:r>
              <a:rPr lang="ko" sz="1200" b="1" dirty="0">
                <a:solidFill>
                  <a:srgbClr val="757070"/>
                </a:solidFill>
              </a:rPr>
              <a:t>Team Goal</a:t>
            </a:r>
            <a:endParaRPr sz="1200" dirty="0">
              <a:solidFill>
                <a:srgbClr val="757070"/>
              </a:solidFill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Goal Setting</a:t>
            </a:r>
            <a:r>
              <a:rPr lang="ko" sz="1800">
                <a:solidFill>
                  <a:srgbClr val="757070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389975" y="1059125"/>
            <a:ext cx="1822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Team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/>
        </p:nvSpPr>
        <p:spPr>
          <a:xfrm>
            <a:off x="4230266" y="2381250"/>
            <a:ext cx="685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335424" y="991825"/>
            <a:ext cx="2872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i="0" dirty="0">
                <a:solidFill>
                  <a:srgbClr val="75707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ko" sz="1600" b="1" dirty="0">
                <a:solidFill>
                  <a:srgbClr val="757070"/>
                </a:solidFill>
              </a:rPr>
              <a:t>사용자 입장에서 서비스 구현</a:t>
            </a:r>
            <a:endParaRPr sz="1600" b="1" i="0" dirty="0">
              <a:solidFill>
                <a:srgbClr val="757070"/>
              </a:solidFill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255911" y="1565477"/>
            <a:ext cx="7384412" cy="225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UI 디자인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무엇을, 누구를 위해 만들어야 하는가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사용성	</a:t>
            </a:r>
            <a:endParaRPr sz="1300" b="1" dirty="0">
              <a:solidFill>
                <a:schemeClr val="dk1"/>
              </a:solidFill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ko" sz="1300" b="1" dirty="0">
                <a:solidFill>
                  <a:schemeClr val="dk1"/>
                </a:solidFill>
              </a:rPr>
              <a:t>사용자가 페이지에서 정보를 쉽게 찾고, 적절한 제목, 폰트 사이즈, 알맞는 버</a:t>
            </a:r>
            <a:r>
              <a:rPr lang="ko" altLang="en-US" sz="1300" b="1" dirty="0">
                <a:solidFill>
                  <a:schemeClr val="dk1"/>
                </a:solidFill>
              </a:rPr>
              <a:t>튼</a:t>
            </a:r>
            <a:r>
              <a:rPr lang="ko-KR" altLang="en-US" sz="1300" b="1" dirty="0">
                <a:solidFill>
                  <a:schemeClr val="dk1"/>
                </a:solidFill>
              </a:rPr>
              <a:t> </a:t>
            </a:r>
            <a:r>
              <a:rPr lang="ko" sz="1300" b="1" dirty="0">
                <a:solidFill>
                  <a:schemeClr val="dk1"/>
                </a:solidFill>
              </a:rPr>
              <a:t>등을 사용하여 사용하기 쉽도록 만들기</a:t>
            </a:r>
            <a:endParaRPr sz="1300" b="1" dirty="0"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도메인 주도 개발 (DDD)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해결해야할 문제를 설정하고 개발을 진행할 수 있어서 사용자가 필요한 해결 방안의 본질을 잊지 않을 수 있음</a:t>
            </a:r>
            <a:endParaRPr sz="1300" b="1" dirty="0">
              <a:solidFill>
                <a:schemeClr val="dk1"/>
              </a:solidFill>
            </a:endParaRPr>
          </a:p>
        </p:txBody>
      </p:sp>
      <p:sp>
        <p:nvSpPr>
          <p:cNvPr id="243" name="Google Shape;243;p32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Goal Setting</a:t>
            </a:r>
            <a:r>
              <a:rPr lang="ko" sz="1800">
                <a:solidFill>
                  <a:srgbClr val="757070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6606750" y="320925"/>
            <a:ext cx="226690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CCCCCC"/>
                </a:solidFill>
              </a:rPr>
              <a:t>Personal Goal - </a:t>
            </a:r>
            <a:r>
              <a:rPr lang="ko" sz="1200" b="1" dirty="0">
                <a:solidFill>
                  <a:srgbClr val="757070"/>
                </a:solidFill>
              </a:rPr>
              <a:t>Team Goal</a:t>
            </a:r>
            <a:endParaRPr sz="1200" dirty="0">
              <a:solidFill>
                <a:srgbClr val="75707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/>
        </p:nvSpPr>
        <p:spPr>
          <a:xfrm>
            <a:off x="4230266" y="2381250"/>
            <a:ext cx="685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335424" y="991825"/>
            <a:ext cx="2872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i="0">
                <a:solidFill>
                  <a:srgbClr val="75707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ko" sz="1600" b="1">
                <a:solidFill>
                  <a:srgbClr val="757070"/>
                </a:solidFill>
                <a:latin typeface="Impact"/>
                <a:ea typeface="Impact"/>
                <a:cs typeface="Impact"/>
                <a:sym typeface="Impact"/>
              </a:rPr>
              <a:t>개발자 입장에서 서비스 구현</a:t>
            </a:r>
            <a:endParaRPr sz="1600" b="1" i="0">
              <a:solidFill>
                <a:srgbClr val="75707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153425" y="1582954"/>
            <a:ext cx="8991900" cy="2993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b="1" dirty="0">
                <a:solidFill>
                  <a:schemeClr val="dk1"/>
                </a:solidFill>
              </a:rPr>
              <a:t>타 인원이 의도를 파악할 수 있도록 코드 작성하기</a:t>
            </a:r>
            <a:endParaRPr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airbnb code convention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husky</a:t>
            </a:r>
            <a:endParaRPr sz="1300" b="1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b="1" dirty="0">
                <a:solidFill>
                  <a:schemeClr val="dk1"/>
                </a:solidFill>
              </a:rPr>
              <a:t>기능 구현마다 정확히 기능에 대해 인지하기</a:t>
            </a:r>
            <a:endParaRPr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어떠한 기능이 왜 필요한가 (</a:t>
            </a:r>
            <a:r>
              <a:rPr lang="ko" altLang="en-US" sz="1300" b="1" dirty="0">
                <a:solidFill>
                  <a:schemeClr val="dk1"/>
                </a:solidFill>
              </a:rPr>
              <a:t>요구사항</a:t>
            </a:r>
            <a:r>
              <a:rPr lang="ko" sz="1300" b="1" dirty="0">
                <a:solidFill>
                  <a:schemeClr val="dk1"/>
                </a:solidFill>
              </a:rPr>
              <a:t> 정의서)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리팩토링은 어떤 식으로 진행될 것인가</a:t>
            </a:r>
            <a:endParaRPr lang="en-US" altLang="ko"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개발 과정에서 생길만한 이슈는 어떤 것이 있을 것인가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" sz="1300" b="1" dirty="0">
                <a:solidFill>
                  <a:schemeClr val="dk1"/>
                </a:solidFill>
              </a:rPr>
              <a:t>문제 상황 발생 시</a:t>
            </a:r>
            <a:endParaRPr sz="1300" b="1" dirty="0">
              <a:solidFill>
                <a:schemeClr val="dk1"/>
              </a:solidFill>
            </a:endParaRPr>
          </a:p>
          <a:p>
            <a:pPr marL="1371600" lvl="2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ko" sz="1300" b="1" dirty="0">
                <a:solidFill>
                  <a:schemeClr val="dk1"/>
                </a:solidFill>
              </a:rPr>
              <a:t>구체적으로 문제를 정립</a:t>
            </a:r>
            <a:endParaRPr sz="1300" b="1" dirty="0">
              <a:solidFill>
                <a:schemeClr val="dk1"/>
              </a:solidFill>
            </a:endParaRPr>
          </a:p>
          <a:p>
            <a:pPr marL="1371600" lvl="2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ko" sz="1300" b="1" dirty="0">
                <a:solidFill>
                  <a:schemeClr val="dk1"/>
                </a:solidFill>
              </a:rPr>
              <a:t>문제 해결 방안 제시 및 테스트</a:t>
            </a:r>
            <a:endParaRPr sz="1300" b="1" dirty="0">
              <a:solidFill>
                <a:schemeClr val="dk1"/>
              </a:solidFill>
            </a:endParaRPr>
          </a:p>
        </p:txBody>
      </p:sp>
      <p:sp>
        <p:nvSpPr>
          <p:cNvPr id="254" name="Google Shape;254;p33"/>
          <p:cNvSpPr/>
          <p:nvPr/>
        </p:nvSpPr>
        <p:spPr>
          <a:xfrm rot="10800000" flipH="1">
            <a:off x="418050" y="750872"/>
            <a:ext cx="8307900" cy="135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461620" y="156624"/>
            <a:ext cx="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600" b="1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119525" y="259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75707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Goal Setting</a:t>
            </a:r>
            <a:r>
              <a:rPr lang="ko" sz="1800">
                <a:solidFill>
                  <a:srgbClr val="757070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6606750" y="320925"/>
            <a:ext cx="230666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</a:rPr>
              <a:t>Personal Goal - </a:t>
            </a:r>
            <a:r>
              <a:rPr lang="ko" sz="1200" b="1">
                <a:solidFill>
                  <a:srgbClr val="757070"/>
                </a:solidFill>
              </a:rPr>
              <a:t>Team Goal</a:t>
            </a:r>
            <a:endParaRPr sz="1200">
              <a:solidFill>
                <a:srgbClr val="75707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2153</Words>
  <Application>Microsoft Macintosh PowerPoint</Application>
  <PresentationFormat>화면 슬라이드 쇼(16:9)</PresentationFormat>
  <Paragraphs>457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Malgun Gothic</vt:lpstr>
      <vt:lpstr>Black Han Sans</vt:lpstr>
      <vt:lpstr>Impact</vt:lpstr>
      <vt:lpstr>Arial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김민주</cp:lastModifiedBy>
  <cp:revision>1</cp:revision>
  <dcterms:modified xsi:type="dcterms:W3CDTF">2023-01-10T19:40:56Z</dcterms:modified>
</cp:coreProperties>
</file>