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22"/>
  </p:notesMasterIdLst>
  <p:sldIdLst>
    <p:sldId id="256" r:id="rId2"/>
    <p:sldId id="258" r:id="rId3"/>
    <p:sldId id="261" r:id="rId4"/>
    <p:sldId id="263" r:id="rId5"/>
    <p:sldId id="264" r:id="rId6"/>
    <p:sldId id="262" r:id="rId7"/>
    <p:sldId id="266" r:id="rId8"/>
    <p:sldId id="267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07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8"/>
    <p:restoredTop sz="94692"/>
  </p:normalViewPr>
  <p:slideViewPr>
    <p:cSldViewPr snapToGrid="0" snapToObjects="1">
      <p:cViewPr>
        <p:scale>
          <a:sx n="118" d="100"/>
          <a:sy n="118" d="100"/>
        </p:scale>
        <p:origin x="6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3E763-7EDC-364C-8114-2C5DF0B06B19}" type="datetimeFigureOut">
              <a:rPr lang="en-BG" smtClean="0"/>
              <a:t>9.06.21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5F104-D76D-5446-A2F0-A22BBF3BA36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0098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5F104-D76D-5446-A2F0-A22BBF3BA369}" type="slidenum">
              <a:rPr lang="en-BG" smtClean="0"/>
              <a:t>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14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7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  <p:pic>
        <p:nvPicPr>
          <p:cNvPr id="9" name="Picture 8" descr="Университетски символи - Нов български университет - За НБУ - Нов български  университет">
            <a:extLst>
              <a:ext uri="{FF2B5EF4-FFF2-40B4-BE49-F238E27FC236}">
                <a16:creationId xmlns:a16="http://schemas.microsoft.com/office/drawing/2014/main" id="{1A6F730F-0115-F24D-8DB4-0B4CA0EB999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39" y="3053282"/>
            <a:ext cx="2337965" cy="751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73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4532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1527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751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044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318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650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932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38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669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5EA03-BAEB-384A-93BE-1E948FBA6783}" type="datetimeFigureOut">
              <a:rPr lang="en-BG" smtClean="0"/>
              <a:t>8.06.21</a:t>
            </a:fld>
            <a:endParaRPr lang="en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C7091C94-87A7-534E-8065-1EADAD962454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222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7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6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73FE-0CA8-CE49-ABD8-3C730BD3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57864"/>
          </a:xfrm>
        </p:spPr>
        <p:txBody>
          <a:bodyPr>
            <a:normAutofit/>
          </a:bodyPr>
          <a:lstStyle/>
          <a:p>
            <a:r>
              <a:rPr lang="bg-BG" dirty="0"/>
              <a:t>Органични полупроводници 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BB26D-27A9-BF48-907D-6759A39C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Разработил: Симеон Геловски – </a:t>
            </a:r>
            <a:r>
              <a:rPr lang="en-US" dirty="0"/>
              <a:t>F95506</a:t>
            </a:r>
            <a:endParaRPr lang="bg-BG" dirty="0"/>
          </a:p>
          <a:p>
            <a:r>
              <a:rPr lang="bg-BG" dirty="0"/>
              <a:t>Ръководител: доц. д-р инж. Я. Горбунов</a:t>
            </a:r>
            <a:r>
              <a:rPr lang="en-BG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D6E84-7F13-6546-87C1-0723026E821F}"/>
              </a:ext>
            </a:extLst>
          </p:cNvPr>
          <p:cNvCxnSpPr/>
          <p:nvPr/>
        </p:nvCxnSpPr>
        <p:spPr>
          <a:xfrm>
            <a:off x="816428" y="4561115"/>
            <a:ext cx="6836228" cy="0"/>
          </a:xfrm>
          <a:prstGeom prst="line">
            <a:avLst/>
          </a:prstGeom>
          <a:ln w="12700">
            <a:solidFill>
              <a:srgbClr val="E4E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7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Видове електронни преходи в органични материали</a:t>
            </a:r>
            <a:endParaRPr lang="en-BG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27A9C16-8549-274F-8064-22004A8C7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688" y="664818"/>
            <a:ext cx="4606637" cy="51212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E85861-EC49-614C-A073-D7CBBADA784E}"/>
              </a:ext>
            </a:extLst>
          </p:cNvPr>
          <p:cNvSpPr txBox="1"/>
          <p:nvPr/>
        </p:nvSpPr>
        <p:spPr>
          <a:xfrm>
            <a:off x="5922374" y="5889248"/>
            <a:ext cx="2989264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Диаграма </a:t>
            </a:r>
            <a:r>
              <a:rPr lang="en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Яблонски </a:t>
            </a:r>
          </a:p>
        </p:txBody>
      </p:sp>
    </p:spTree>
    <p:extLst>
      <p:ext uri="{BB962C8B-B14F-4D97-AF65-F5344CB8AC3E}">
        <p14:creationId xmlns:p14="http://schemas.microsoft.com/office/powerpoint/2010/main" val="319374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4982-24AE-4541-A6D5-9D637FB9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51" y="1467413"/>
            <a:ext cx="7621724" cy="3255264"/>
          </a:xfrm>
        </p:spPr>
        <p:txBody>
          <a:bodyPr>
            <a:normAutofit/>
          </a:bodyPr>
          <a:lstStyle/>
          <a:p>
            <a:r>
              <a:rPr lang="bg-BG" sz="5400" b="1" dirty="0"/>
              <a:t>ГРУПИ ОРГАНИЧНИ ПОЛУПРОВОДНИКОВИ МАТЕРИАЛИ </a:t>
            </a:r>
            <a:endParaRPr lang="en-BG" sz="5400" b="1" dirty="0"/>
          </a:p>
        </p:txBody>
      </p:sp>
    </p:spTree>
    <p:extLst>
      <p:ext uri="{BB962C8B-B14F-4D97-AF65-F5344CB8AC3E}">
        <p14:creationId xmlns:p14="http://schemas.microsoft.com/office/powerpoint/2010/main" val="270681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C4421AC-7F16-0B4B-A3F0-78AC2DC7DE52}"/>
              </a:ext>
            </a:extLst>
          </p:cNvPr>
          <p:cNvSpPr txBox="1"/>
          <p:nvPr/>
        </p:nvSpPr>
        <p:spPr>
          <a:xfrm>
            <a:off x="4081001" y="5894356"/>
            <a:ext cx="7025845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Молекулни кристали</a:t>
            </a:r>
            <a:endParaRPr lang="en-BG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07" y="457341"/>
            <a:ext cx="7315200" cy="3199488"/>
          </a:xfrm>
        </p:spPr>
        <p:txBody>
          <a:bodyPr/>
          <a:lstStyle/>
          <a:p>
            <a:r>
              <a:rPr lang="bg-BG" dirty="0"/>
              <a:t>Молекулните кристали са полициклични нискомолекулни ароматни съединения. Те имат кристалност и ароматни пръстени със спрегнати двойни връзки. </a:t>
            </a:r>
            <a:endParaRPr lang="en-US" dirty="0"/>
          </a:p>
          <a:p>
            <a:r>
              <a:rPr lang="bg-BG" dirty="0"/>
              <a:t>Към тях се отнасят: антрацен C</a:t>
            </a:r>
            <a:r>
              <a:rPr lang="bg-BG" baseline="-25000" dirty="0"/>
              <a:t>14</a:t>
            </a:r>
            <a:r>
              <a:rPr lang="bg-BG" dirty="0"/>
              <a:t>H</a:t>
            </a:r>
            <a:r>
              <a:rPr lang="bg-BG" baseline="-25000" dirty="0"/>
              <a:t>10</a:t>
            </a:r>
            <a:r>
              <a:rPr lang="bg-BG" dirty="0"/>
              <a:t>, нафталин C</a:t>
            </a:r>
            <a:r>
              <a:rPr lang="bg-BG" baseline="-25000" dirty="0"/>
              <a:t>10</a:t>
            </a:r>
            <a:r>
              <a:rPr lang="bg-BG" dirty="0"/>
              <a:t>H</a:t>
            </a:r>
            <a:r>
              <a:rPr lang="bg-BG" baseline="-25000" dirty="0"/>
              <a:t>8</a:t>
            </a:r>
            <a:r>
              <a:rPr lang="bg-BG" dirty="0"/>
              <a:t>, фенантрен, перилен, коронен, виолантрен, изовиолантрен и фталоциан. </a:t>
            </a:r>
            <a:endParaRPr lang="en-US" dirty="0"/>
          </a:p>
          <a:p>
            <a:r>
              <a:rPr lang="bg-BG" dirty="0"/>
              <a:t>Повечето материали от този клас имат дупчеста проводимост. Енергията на активация на носителите на заряд е (1-3) eV. </a:t>
            </a:r>
            <a:endParaRPr lang="en-BG" dirty="0"/>
          </a:p>
        </p:txBody>
      </p:sp>
      <p:pic>
        <p:nvPicPr>
          <p:cNvPr id="18" name="Picture 17" descr="Нафталин – Уикипедия">
            <a:extLst>
              <a:ext uri="{FF2B5EF4-FFF2-40B4-BE49-F238E27FC236}">
                <a16:creationId xmlns:a16="http://schemas.microsoft.com/office/drawing/2014/main" id="{8ABDB74E-2F41-334B-B594-963C15831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78" y="3656829"/>
            <a:ext cx="1214120" cy="104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7F4369-762D-7C43-8FC4-581A65362C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36" y="4752423"/>
            <a:ext cx="1318303" cy="97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Skeletal formula and numbering system of anthracene">
            <a:extLst>
              <a:ext uri="{FF2B5EF4-FFF2-40B4-BE49-F238E27FC236}">
                <a16:creationId xmlns:a16="http://schemas.microsoft.com/office/drawing/2014/main" id="{4D7AE963-EDBD-3D4F-955B-9F95CD5B0A5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98" y="4820479"/>
            <a:ext cx="1631943" cy="75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66A6CA-8045-D841-8EC7-576DEF60380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42" y="4651143"/>
            <a:ext cx="1602545" cy="92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Ball-and-stick model of the phenanthrene molecule">
            <a:extLst>
              <a:ext uri="{FF2B5EF4-FFF2-40B4-BE49-F238E27FC236}">
                <a16:creationId xmlns:a16="http://schemas.microsoft.com/office/drawing/2014/main" id="{252FC3E0-BBD8-5948-85B1-E46DC860604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87" y="3576088"/>
            <a:ext cx="1638300" cy="106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Ball-and-stick model of the anthracene molecule">
            <a:extLst>
              <a:ext uri="{FF2B5EF4-FFF2-40B4-BE49-F238E27FC236}">
                <a16:creationId xmlns:a16="http://schemas.microsoft.com/office/drawing/2014/main" id="{714FE00B-ED94-3144-B2DA-28920958F07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50" y="3576088"/>
            <a:ext cx="1818640" cy="107505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D062D2-598C-204F-95AA-126231B0F6FE}"/>
              </a:ext>
            </a:extLst>
          </p:cNvPr>
          <p:cNvSpPr txBox="1"/>
          <p:nvPr/>
        </p:nvSpPr>
        <p:spPr>
          <a:xfrm>
            <a:off x="4081001" y="5894356"/>
            <a:ext cx="1617273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Нафталин</a:t>
            </a:r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6BB56-AE42-F64D-B0E4-D785697402F8}"/>
              </a:ext>
            </a:extLst>
          </p:cNvPr>
          <p:cNvSpPr txBox="1"/>
          <p:nvPr/>
        </p:nvSpPr>
        <p:spPr>
          <a:xfrm>
            <a:off x="6738270" y="5894356"/>
            <a:ext cx="1617273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Антрацен</a:t>
            </a:r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B21DC-CBD4-4B4D-8E6E-ACB745F286F1}"/>
              </a:ext>
            </a:extLst>
          </p:cNvPr>
          <p:cNvSpPr txBox="1"/>
          <p:nvPr/>
        </p:nvSpPr>
        <p:spPr>
          <a:xfrm>
            <a:off x="9429813" y="5894808"/>
            <a:ext cx="1617273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Фенантрен</a:t>
            </a:r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2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C4421AC-7F16-0B4B-A3F0-78AC2DC7DE52}"/>
              </a:ext>
            </a:extLst>
          </p:cNvPr>
          <p:cNvSpPr txBox="1"/>
          <p:nvPr/>
        </p:nvSpPr>
        <p:spPr>
          <a:xfrm>
            <a:off x="4081001" y="5894356"/>
            <a:ext cx="7025845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Молекулни комплекси</a:t>
            </a:r>
            <a:endParaRPr lang="en-BG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193" y="809978"/>
            <a:ext cx="7315200" cy="3199488"/>
          </a:xfrm>
        </p:spPr>
        <p:txBody>
          <a:bodyPr>
            <a:normAutofit/>
          </a:bodyPr>
          <a:lstStyle/>
          <a:p>
            <a:r>
              <a:rPr lang="bg-BG" dirty="0"/>
              <a:t>Молекулните комплекси са полициклични нискомолекулни съединения с електронни </a:t>
            </a:r>
            <a:r>
              <a:rPr lang="bg-BG" dirty="0" err="1"/>
              <a:t>взаимодействия</a:t>
            </a:r>
            <a:r>
              <a:rPr lang="bg-BG" dirty="0"/>
              <a:t> между молекулите на веществото. </a:t>
            </a:r>
          </a:p>
          <a:p>
            <a:r>
              <a:rPr lang="bg-BG" dirty="0"/>
              <a:t>Те имат дупчесто-</a:t>
            </a:r>
            <a:r>
              <a:rPr lang="bg-BG" dirty="0" err="1"/>
              <a:t>акцепторна</a:t>
            </a:r>
            <a:r>
              <a:rPr lang="bg-BG" dirty="0"/>
              <a:t> проводимост. Едната от молекулите на комплекса е способна да отдава електрон, а другата – да приема, като при предаването на заряда възниква </a:t>
            </a:r>
            <a:r>
              <a:rPr lang="bg-BG" dirty="0" err="1"/>
              <a:t>йонна</a:t>
            </a:r>
            <a:r>
              <a:rPr lang="bg-BG" dirty="0"/>
              <a:t> връзка между молекулите. </a:t>
            </a:r>
          </a:p>
          <a:p>
            <a:r>
              <a:rPr lang="bg-BG" dirty="0"/>
              <a:t>Електропроводимостта на молекулните комплекси е по-голяма от тази на молекулните кристали. По структура те са еднородни и </a:t>
            </a:r>
            <a:r>
              <a:rPr lang="bg-BG" dirty="0" err="1"/>
              <a:t>слоисти</a:t>
            </a:r>
            <a:r>
              <a:rPr lang="bg-BG" dirty="0"/>
              <a:t> със слоеве </a:t>
            </a:r>
            <a:r>
              <a:rPr lang="en-GB" dirty="0"/>
              <a:t>n-</a:t>
            </a:r>
            <a:r>
              <a:rPr lang="bg-BG" dirty="0"/>
              <a:t>тип и </a:t>
            </a:r>
            <a:r>
              <a:rPr lang="en-GB" dirty="0"/>
              <a:t>p-</a:t>
            </a:r>
            <a:r>
              <a:rPr lang="bg-BG" dirty="0"/>
              <a:t>тип.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062D2-598C-204F-95AA-126231B0F6FE}"/>
              </a:ext>
            </a:extLst>
          </p:cNvPr>
          <p:cNvSpPr txBox="1"/>
          <p:nvPr/>
        </p:nvSpPr>
        <p:spPr>
          <a:xfrm>
            <a:off x="5045505" y="5894356"/>
            <a:ext cx="1617273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Виолантрен</a:t>
            </a:r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B21DC-CBD4-4B4D-8E6E-ACB745F286F1}"/>
              </a:ext>
            </a:extLst>
          </p:cNvPr>
          <p:cNvSpPr txBox="1"/>
          <p:nvPr/>
        </p:nvSpPr>
        <p:spPr>
          <a:xfrm>
            <a:off x="8379914" y="5894356"/>
            <a:ext cx="2065924" cy="369332"/>
          </a:xfrm>
          <a:prstGeom prst="rect">
            <a:avLst/>
          </a:prstGeom>
          <a:solidFill>
            <a:srgbClr val="073F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Изовиолантрен</a:t>
            </a:r>
            <a:endParaRPr lang="en-B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Picture 30" descr="page2image298688384">
            <a:extLst>
              <a:ext uri="{FF2B5EF4-FFF2-40B4-BE49-F238E27FC236}">
                <a16:creationId xmlns:a16="http://schemas.microsoft.com/office/drawing/2014/main" id="{94BB3163-2E43-1A41-84AA-5B326B0B5E7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19550"/>
          <a:stretch/>
        </p:blipFill>
        <p:spPr bwMode="auto">
          <a:xfrm>
            <a:off x="4081001" y="4208745"/>
            <a:ext cx="7025585" cy="12870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116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Металоорганични комплекси</a:t>
            </a:r>
            <a:endParaRPr lang="en-BG" sz="28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45" y="798118"/>
            <a:ext cx="7315200" cy="525261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Металоорганичните комплекси са нискомолекулни вещества, чиято молекула съдържа в центъра си атом на метал. </a:t>
            </a:r>
            <a:endParaRPr lang="en-US" dirty="0"/>
          </a:p>
          <a:p>
            <a:r>
              <a:rPr lang="bg-BG" dirty="0"/>
              <a:t>Подвижността на носителите на заряд е относително висока 𝜇 = 10 </a:t>
            </a:r>
            <a:r>
              <a:rPr lang="en-GB" dirty="0"/>
              <a:t>m2/V.s. </a:t>
            </a:r>
            <a:r>
              <a:rPr lang="bg-BG" dirty="0"/>
              <a:t>Основните носители на заряд са дупките. </a:t>
            </a:r>
            <a:endParaRPr lang="en-US" dirty="0"/>
          </a:p>
          <a:p>
            <a:r>
              <a:rPr lang="bg-BG" dirty="0"/>
              <a:t>Металоорганичните комплекси могат да полимеризират и имат специфично електрическо съпротивление от 109 </a:t>
            </a:r>
            <a:r>
              <a:rPr lang="en-GB" dirty="0" err="1"/>
              <a:t>Om.cm</a:t>
            </a:r>
            <a:r>
              <a:rPr lang="en-GB" dirty="0"/>
              <a:t> </a:t>
            </a:r>
            <a:r>
              <a:rPr lang="bg-BG" dirty="0"/>
              <a:t>до 1013 </a:t>
            </a:r>
            <a:r>
              <a:rPr lang="en-GB" dirty="0" err="1"/>
              <a:t>Om.cm</a:t>
            </a:r>
            <a:r>
              <a:rPr lang="en-GB" dirty="0"/>
              <a:t>. </a:t>
            </a:r>
          </a:p>
          <a:p>
            <a:r>
              <a:rPr lang="bg-BG" dirty="0"/>
              <a:t>Пример за металоорганичен комплекс е меден фталоцианин </a:t>
            </a:r>
            <a:r>
              <a:rPr lang="en-GB" dirty="0"/>
              <a:t>C32H16N8(</a:t>
            </a:r>
            <a:r>
              <a:rPr lang="en-GB" dirty="0" err="1"/>
              <a:t>CuPc</a:t>
            </a:r>
            <a:r>
              <a:rPr lang="en-GB" dirty="0"/>
              <a:t>). </a:t>
            </a:r>
          </a:p>
          <a:p>
            <a:r>
              <a:rPr lang="bg-BG" dirty="0"/>
              <a:t>На негова основа екип от химици и физици от университета в Калифорния са разработили малък и евтин сензорен чип, който може да засече следи от водороден прекис</a:t>
            </a:r>
            <a:r>
              <a:rPr lang="en-US" dirty="0"/>
              <a:t>.</a:t>
            </a:r>
          </a:p>
          <a:p>
            <a:r>
              <a:rPr lang="bg-BG" dirty="0"/>
              <a:t>Това е химикалът, който се използва в най-често срещаната форма на създадени в домашни условия експлозиви. Такива бомби бяха използвани при атентатите в лондонското метро. </a:t>
            </a:r>
            <a:endParaRPr lang="en-US" dirty="0"/>
          </a:p>
          <a:p>
            <a:r>
              <a:rPr lang="bg-BG" dirty="0"/>
              <a:t>Сензорът се явява евтин инструмент и за следене на замърсяване с парите от водороден прекис, изпускани от някои от продуктите, които работниците във фабриките използват.</a:t>
            </a:r>
          </a:p>
        </p:txBody>
      </p:sp>
    </p:spTree>
    <p:extLst>
      <p:ext uri="{BB962C8B-B14F-4D97-AF65-F5344CB8AC3E}">
        <p14:creationId xmlns:p14="http://schemas.microsoft.com/office/powerpoint/2010/main" val="30955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000" dirty="0"/>
              <a:t>Полимерни полупроводници</a:t>
            </a:r>
            <a:endParaRPr lang="en-BG" sz="3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45" y="798119"/>
            <a:ext cx="7512596" cy="3398100"/>
          </a:xfrm>
        </p:spPr>
        <p:txBody>
          <a:bodyPr>
            <a:normAutofit/>
          </a:bodyPr>
          <a:lstStyle/>
          <a:p>
            <a:r>
              <a:rPr lang="bg-BG" dirty="0"/>
              <a:t>Полимерните полупроводници са материали с дълги</a:t>
            </a:r>
            <a:r>
              <a:rPr lang="en-US" dirty="0"/>
              <a:t> </a:t>
            </a:r>
            <a:r>
              <a:rPr lang="bg-BG" dirty="0"/>
              <a:t>спрегнати вериги и сложен физико-химичен строеж. </a:t>
            </a:r>
            <a:endParaRPr lang="en-US" dirty="0"/>
          </a:p>
          <a:p>
            <a:r>
              <a:rPr lang="bg-BG" dirty="0"/>
              <a:t>Проводимостта им се осигурява от изместването на електрони, които се движат по протежение на макромолекулни вериги със спрегнати връзки.</a:t>
            </a:r>
          </a:p>
          <a:p>
            <a:r>
              <a:rPr lang="bg-BG" dirty="0"/>
              <a:t>Американския физик Алан </a:t>
            </a:r>
            <a:r>
              <a:rPr lang="bg-BG" dirty="0" err="1"/>
              <a:t>Хигер</a:t>
            </a:r>
            <a:r>
              <a:rPr lang="bg-BG" dirty="0"/>
              <a:t> и химиците А. </a:t>
            </a:r>
            <a:r>
              <a:rPr lang="bg-BG" dirty="0" err="1"/>
              <a:t>Макдиармид</a:t>
            </a:r>
            <a:r>
              <a:rPr lang="bg-BG" dirty="0"/>
              <a:t> и </a:t>
            </a:r>
            <a:r>
              <a:rPr lang="bg-BG" dirty="0" err="1"/>
              <a:t>Х</a:t>
            </a:r>
            <a:r>
              <a:rPr lang="bg-BG" dirty="0"/>
              <a:t>. </a:t>
            </a:r>
            <a:r>
              <a:rPr lang="bg-BG" dirty="0" err="1"/>
              <a:t>Ширакава</a:t>
            </a:r>
            <a:r>
              <a:rPr lang="bg-BG" dirty="0"/>
              <a:t> откриват, че при определени условия спрегнатите полимери могат да имат проводимост близка до</a:t>
            </a:r>
            <a:r>
              <a:rPr lang="en-US" dirty="0"/>
              <a:t> </a:t>
            </a:r>
            <a:r>
              <a:rPr lang="bg-BG" dirty="0"/>
              <a:t>металната.</a:t>
            </a:r>
          </a:p>
          <a:p>
            <a:r>
              <a:rPr lang="en-BG" dirty="0"/>
              <a:t>Типичен пример на спрегнати полимери е полиацетиленът (ПА) - (CH)n , който има свойства на полупроводник.</a:t>
            </a:r>
            <a:endParaRPr lang="bg-BG" dirty="0"/>
          </a:p>
        </p:txBody>
      </p:sp>
      <p:pic>
        <p:nvPicPr>
          <p:cNvPr id="32" name="Picture 31" descr="page3image298685872">
            <a:extLst>
              <a:ext uri="{FF2B5EF4-FFF2-40B4-BE49-F238E27FC236}">
                <a16:creationId xmlns:a16="http://schemas.microsoft.com/office/drawing/2014/main" id="{AF4553C7-CF5E-154D-90D4-E930A5D5D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41" y="4465902"/>
            <a:ext cx="6370401" cy="2066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3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/>
              <a:t>Пигменти</a:t>
            </a:r>
            <a:endParaRPr lang="en-BG" sz="4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45" y="798119"/>
            <a:ext cx="7512596" cy="5255440"/>
          </a:xfrm>
        </p:spPr>
        <p:txBody>
          <a:bodyPr>
            <a:normAutofit/>
          </a:bodyPr>
          <a:lstStyle/>
          <a:p>
            <a:r>
              <a:rPr lang="bg-BG" dirty="0"/>
              <a:t>Пигментите са оцветители, имащи полупроводникови </a:t>
            </a:r>
            <a:r>
              <a:rPr lang="bg-BG" dirty="0" err="1"/>
              <a:t>свойства</a:t>
            </a:r>
            <a:r>
              <a:rPr lang="bg-BG" dirty="0"/>
              <a:t>.</a:t>
            </a:r>
          </a:p>
          <a:p>
            <a:r>
              <a:rPr lang="bg-BG" dirty="0"/>
              <a:t> За тях е характерна голяма енергия на забранената зона и слаба електропроводимост. </a:t>
            </a:r>
          </a:p>
          <a:p>
            <a:r>
              <a:rPr lang="bg-BG" dirty="0"/>
              <a:t>Към полимерните пигменти се отнасят: индиго, </a:t>
            </a:r>
            <a:r>
              <a:rPr lang="bg-BG" dirty="0" err="1"/>
              <a:t>еозин</a:t>
            </a:r>
            <a:r>
              <a:rPr lang="bg-BG" dirty="0"/>
              <a:t>, </a:t>
            </a:r>
            <a:r>
              <a:rPr lang="bg-BG" dirty="0" err="1"/>
              <a:t>пинацианол</a:t>
            </a:r>
            <a:r>
              <a:rPr lang="bg-BG" dirty="0"/>
              <a:t>, </a:t>
            </a:r>
            <a:r>
              <a:rPr lang="bg-BG" dirty="0" err="1"/>
              <a:t>радофлавин</a:t>
            </a:r>
            <a:r>
              <a:rPr lang="bg-BG" dirty="0"/>
              <a:t>, </a:t>
            </a:r>
            <a:r>
              <a:rPr lang="bg-BG" dirty="0" err="1"/>
              <a:t>родамин</a:t>
            </a:r>
            <a:r>
              <a:rPr lang="bg-BG" dirty="0"/>
              <a:t>, </a:t>
            </a:r>
            <a:r>
              <a:rPr lang="bg-BG" dirty="0" err="1"/>
              <a:t>трипафлавин</a:t>
            </a:r>
            <a:r>
              <a:rPr lang="bg-BG" dirty="0"/>
              <a:t> и др. </a:t>
            </a:r>
          </a:p>
          <a:p>
            <a:r>
              <a:rPr lang="bg-BG" dirty="0"/>
              <a:t>Към природните пигменти се отнасят хлорофил, каротин и др. </a:t>
            </a:r>
          </a:p>
          <a:p>
            <a:r>
              <a:rPr lang="bg-BG" dirty="0"/>
              <a:t>Пигментите са полупроводници с електронна или дупчеста проводимост.</a:t>
            </a:r>
          </a:p>
        </p:txBody>
      </p:sp>
    </p:spTree>
    <p:extLst>
      <p:ext uri="{BB962C8B-B14F-4D97-AF65-F5344CB8AC3E}">
        <p14:creationId xmlns:p14="http://schemas.microsoft.com/office/powerpoint/2010/main" val="299026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/>
              <a:t>Приложение</a:t>
            </a:r>
            <a:endParaRPr lang="en-BG" sz="4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45" y="798119"/>
            <a:ext cx="7512596" cy="5255440"/>
          </a:xfrm>
        </p:spPr>
        <p:txBody>
          <a:bodyPr>
            <a:normAutofit/>
          </a:bodyPr>
          <a:lstStyle/>
          <a:p>
            <a:r>
              <a:rPr lang="en-BG" dirty="0"/>
              <a:t>Органичните полупроводници се използват за изготвяне на терморезистори с висока температурна стабилност на пиезоелемента, резонансни кръгове в интегрални схеми, радиационни дозиметри, детектори на инфрачервено излъчване, фоторезистори, квантови генератори, тензодатчици с висока чуствителност.</a:t>
            </a:r>
          </a:p>
          <a:p>
            <a:r>
              <a:rPr lang="en-BG" dirty="0"/>
              <a:t>Приборите, изготвени на основата на органичните полупроводници, се отличават с висока механична устойчивост и издръжливост при тропични климатични условия, при повишени вибрационни и ударни натоварвания. </a:t>
            </a:r>
            <a:endParaRPr lang="bg-BG" dirty="0"/>
          </a:p>
          <a:p>
            <a:r>
              <a:rPr lang="en-BG" dirty="0"/>
              <a:t>Например такива терморезистори могат да се използват за контрол на температурния режим във вибрационни установки.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228993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C17-F0B8-C144-85A7-BB07C9F2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/>
              <a:t>Заключение</a:t>
            </a:r>
            <a:endParaRPr lang="en-BG" sz="4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0074F-B98A-8048-8F8C-F6F695FB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45" y="798119"/>
            <a:ext cx="7512596" cy="5255440"/>
          </a:xfrm>
        </p:spPr>
        <p:txBody>
          <a:bodyPr>
            <a:normAutofit/>
          </a:bodyPr>
          <a:lstStyle/>
          <a:p>
            <a:r>
              <a:rPr lang="bg-BG" dirty="0"/>
              <a:t>Органична електроника е поле на материалознание по отношение на дизайна, синтез, характеризиране и приложение на органични молекули или полимери които показват желателно електронни свойства като проводимост. </a:t>
            </a:r>
          </a:p>
          <a:p>
            <a:r>
              <a:rPr lang="bg-BG" dirty="0"/>
              <a:t>За разлика от конвенционалните неорганични проводници и полупроводници, органичните електронни материали са изградени от органични молекули или полимери, като се използват синтетични стратегии, разработени в контекста на органична химия и полимерна химия.</a:t>
            </a:r>
          </a:p>
          <a:p>
            <a:r>
              <a:rPr lang="bg-BG" dirty="0"/>
              <a:t>Едно от обещаните предимства на органичната електроника е тяхната потенциална ниска цена в сравнение с традиционната електроника.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2861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A9B1F-854D-EC49-89F2-D914F98C3D5A}"/>
              </a:ext>
            </a:extLst>
          </p:cNvPr>
          <p:cNvSpPr/>
          <p:nvPr/>
        </p:nvSpPr>
        <p:spPr>
          <a:xfrm>
            <a:off x="3750196" y="757645"/>
            <a:ext cx="8441803" cy="537954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7C40F-3068-6A40-82AD-CFF576FB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Използвана литература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59D8-A22C-944C-B496-66891FA3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43621"/>
            <a:ext cx="7315200" cy="5120640"/>
          </a:xfrm>
        </p:spPr>
        <p:txBody>
          <a:bodyPr>
            <a:normAutofit/>
          </a:bodyPr>
          <a:lstStyle/>
          <a:p>
            <a:r>
              <a:rPr lang="bg-BG" dirty="0" err="1"/>
              <a:t>https</a:t>
            </a:r>
            <a:r>
              <a:rPr lang="bg-BG" dirty="0"/>
              <a:t>://</a:t>
            </a:r>
            <a:r>
              <a:rPr lang="bg-BG" dirty="0" err="1"/>
              <a:t>bg.wikipedia.org</a:t>
            </a:r>
            <a:r>
              <a:rPr lang="bg-BG" dirty="0"/>
              <a:t>/</a:t>
            </a:r>
            <a:r>
              <a:rPr lang="bg-BG" dirty="0" err="1"/>
              <a:t>wiki</a:t>
            </a:r>
            <a:r>
              <a:rPr lang="bg-BG" dirty="0"/>
              <a:t>/Полупроводник</a:t>
            </a:r>
            <a:endParaRPr lang="en-BG" dirty="0"/>
          </a:p>
          <a:p>
            <a:r>
              <a:rPr lang="bg-BG" dirty="0" err="1"/>
              <a:t>https</a:t>
            </a:r>
            <a:r>
              <a:rPr lang="bg-BG" dirty="0"/>
              <a:t>://</a:t>
            </a:r>
            <a:r>
              <a:rPr lang="bg-BG" dirty="0" err="1"/>
              <a:t>bg.besthomemaster.com</a:t>
            </a:r>
            <a:r>
              <a:rPr lang="bg-BG" dirty="0"/>
              <a:t>/2763095-</a:t>
            </a:r>
            <a:endParaRPr lang="en-BG" dirty="0"/>
          </a:p>
          <a:p>
            <a:r>
              <a:rPr lang="bg-BG" dirty="0" err="1"/>
              <a:t>http</a:t>
            </a:r>
            <a:r>
              <a:rPr lang="bg-BG" dirty="0"/>
              <a:t>://</a:t>
            </a:r>
            <a:r>
              <a:rPr lang="bg-BG" dirty="0" err="1"/>
              <a:t>web.uni-plovdiv.bg</a:t>
            </a:r>
            <a:r>
              <a:rPr lang="bg-BG" dirty="0"/>
              <a:t>/</a:t>
            </a:r>
            <a:r>
              <a:rPr lang="bg-BG" dirty="0" err="1"/>
              <a:t>yovcheva</a:t>
            </a:r>
            <a:r>
              <a:rPr lang="bg-BG" dirty="0"/>
              <a:t>/</a:t>
            </a:r>
            <a:r>
              <a:rPr lang="bg-BG" dirty="0" err="1"/>
              <a:t>lectures</a:t>
            </a:r>
            <a:r>
              <a:rPr lang="bg-BG" dirty="0"/>
              <a:t>/PDM/PDM%20-%20Lecture%209.pdf</a:t>
            </a:r>
            <a:endParaRPr lang="en-BG" dirty="0"/>
          </a:p>
          <a:p>
            <a:r>
              <a:rPr lang="bg-BG" dirty="0" err="1"/>
              <a:t>http</a:t>
            </a:r>
            <a:r>
              <a:rPr lang="bg-BG" dirty="0"/>
              <a:t>://</a:t>
            </a:r>
            <a:r>
              <a:rPr lang="bg-BG" dirty="0" err="1"/>
              <a:t>diliev.com</a:t>
            </a:r>
            <a:r>
              <a:rPr lang="bg-BG" dirty="0"/>
              <a:t>/Home/</a:t>
            </a:r>
            <a:r>
              <a:rPr lang="bg-BG" dirty="0" err="1"/>
              <a:t>materiali</a:t>
            </a:r>
            <a:r>
              <a:rPr lang="bg-BG" dirty="0"/>
              <a:t>/</a:t>
            </a:r>
            <a:r>
              <a:rPr lang="bg-BG" dirty="0" err="1"/>
              <a:t>Masters</a:t>
            </a:r>
            <a:r>
              <a:rPr lang="bg-BG" dirty="0"/>
              <a:t>/</a:t>
            </a:r>
            <a:r>
              <a:rPr lang="bg-BG" dirty="0" err="1"/>
              <a:t>displei</a:t>
            </a:r>
            <a:r>
              <a:rPr lang="bg-BG" dirty="0"/>
              <a:t>/</a:t>
            </a:r>
            <a:r>
              <a:rPr lang="bg-BG" dirty="0" err="1"/>
              <a:t>lekcii_EL_displei.pdf</a:t>
            </a:r>
            <a:endParaRPr lang="en-BG" dirty="0"/>
          </a:p>
          <a:p>
            <a:r>
              <a:rPr lang="bg-BG" dirty="0" err="1"/>
              <a:t>https</a:t>
            </a:r>
            <a:r>
              <a:rPr lang="bg-BG" dirty="0"/>
              <a:t>://</a:t>
            </a:r>
            <a:r>
              <a:rPr lang="bg-BG" dirty="0" err="1"/>
              <a:t>muzruno.ru</a:t>
            </a:r>
            <a:r>
              <a:rPr lang="bg-BG" dirty="0"/>
              <a:t>/</a:t>
            </a:r>
            <a:r>
              <a:rPr lang="bg-BG" dirty="0" err="1"/>
              <a:t>obrazuvane</a:t>
            </a:r>
            <a:r>
              <a:rPr lang="bg-BG" dirty="0"/>
              <a:t>/131337-primeri-za-poluprovodnici-vidove-svojstva.html#i-8</a:t>
            </a:r>
            <a:endParaRPr lang="en-BG" dirty="0"/>
          </a:p>
          <a:p>
            <a:r>
              <a:rPr lang="bg-BG" dirty="0" err="1"/>
              <a:t>https</a:t>
            </a:r>
            <a:r>
              <a:rPr lang="bg-BG" dirty="0"/>
              <a:t>://</a:t>
            </a:r>
            <a:r>
              <a:rPr lang="bg-BG" dirty="0" err="1"/>
              <a:t>bg.mihalicdictionary.org</a:t>
            </a:r>
            <a:r>
              <a:rPr lang="bg-BG" dirty="0"/>
              <a:t>/</a:t>
            </a:r>
            <a:r>
              <a:rPr lang="bg-BG" dirty="0" err="1"/>
              <a:t>wiki</a:t>
            </a:r>
            <a:r>
              <a:rPr lang="bg-BG" dirty="0"/>
              <a:t>/</a:t>
            </a:r>
            <a:r>
              <a:rPr lang="bg-BG" dirty="0" err="1"/>
              <a:t>Organic_electronics</a:t>
            </a:r>
            <a:endParaRPr lang="en-BG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8345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B98-6E4A-3D46-9634-ECC76ADE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B323-0229-A345-B619-4D8767B7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196" y="816770"/>
            <a:ext cx="7167272" cy="5224460"/>
          </a:xfrm>
        </p:spPr>
        <p:txBody>
          <a:bodyPr>
            <a:normAutofit/>
          </a:bodyPr>
          <a:lstStyle/>
          <a:p>
            <a:r>
              <a:rPr lang="bg-BG" dirty="0"/>
              <a:t>Увод</a:t>
            </a:r>
          </a:p>
          <a:p>
            <a:r>
              <a:rPr lang="bg-BG" dirty="0"/>
              <a:t>Проводници, диелектрици, полупроводници</a:t>
            </a:r>
          </a:p>
          <a:p>
            <a:r>
              <a:rPr lang="bg-BG" dirty="0"/>
              <a:t>Свойства на органични полупроводници</a:t>
            </a:r>
          </a:p>
          <a:p>
            <a:r>
              <a:rPr lang="bg-BG" dirty="0"/>
              <a:t>Разлики между органичните и неорганичните полупроводници</a:t>
            </a:r>
          </a:p>
          <a:p>
            <a:r>
              <a:rPr lang="bg-BG" dirty="0"/>
              <a:t>Процес на проводимост</a:t>
            </a:r>
          </a:p>
          <a:p>
            <a:r>
              <a:rPr lang="bg-BG" dirty="0"/>
              <a:t>Видове електронни преходи в органични материали</a:t>
            </a:r>
          </a:p>
          <a:p>
            <a:r>
              <a:rPr lang="bg-BG" dirty="0"/>
              <a:t>Групи органични полупроводникови материали</a:t>
            </a:r>
          </a:p>
          <a:p>
            <a:r>
              <a:rPr lang="bg-BG" dirty="0"/>
              <a:t>Приложение</a:t>
            </a:r>
          </a:p>
          <a:p>
            <a:r>
              <a:rPr lang="bg-BG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5385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F6DB-EA98-F446-8A68-BB48FD6F7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543" y="1199057"/>
            <a:ext cx="7315200" cy="3255264"/>
          </a:xfrm>
        </p:spPr>
        <p:txBody>
          <a:bodyPr>
            <a:normAutofit/>
          </a:bodyPr>
          <a:lstStyle/>
          <a:p>
            <a:pPr algn="r"/>
            <a:r>
              <a:rPr lang="bg-BG" sz="7200" dirty="0">
                <a:solidFill>
                  <a:schemeClr val="bg1"/>
                </a:solidFill>
              </a:rPr>
              <a:t>Благодаря за вниманието</a:t>
            </a:r>
            <a:endParaRPr lang="en-B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5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FCE-1C0E-5346-ADA1-C5C8EA6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Увод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0B-4128-C547-89E4-8920DB7D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Полупроводниците са материали със специфична електропроводимост между тези на проводниците и изолаторите</a:t>
            </a:r>
            <a:r>
              <a:rPr lang="en-US" dirty="0"/>
              <a:t>.</a:t>
            </a:r>
          </a:p>
          <a:p>
            <a:r>
              <a:rPr lang="bg-BG" dirty="0"/>
              <a:t>Излагането на различна температура, електрическо поле или различни честоти на светлината може да влияе на електропроводимостта на полупроводниците</a:t>
            </a:r>
            <a:r>
              <a:rPr lang="en-US" dirty="0"/>
              <a:t>.</a:t>
            </a:r>
          </a:p>
          <a:p>
            <a:r>
              <a:rPr lang="bg-BG" dirty="0"/>
              <a:t>Активните елементи са в основата на съвременната електроника, широко използвани в радиоприемници, компютри, телефони и много други устройства. </a:t>
            </a:r>
            <a:endParaRPr lang="en-US" dirty="0"/>
          </a:p>
          <a:p>
            <a:r>
              <a:rPr lang="bg-BG" dirty="0"/>
              <a:t>Сред полупроводниковите елементи са различни видове транзистори и диоди, слънчеви клетки, цифрови и аналогови интегрални схеми. </a:t>
            </a:r>
            <a:endParaRPr lang="en-US" dirty="0"/>
          </a:p>
          <a:p>
            <a:r>
              <a:rPr lang="bg-BG" dirty="0"/>
              <a:t>Повечето полупроводникови материали са кристални, но съществуват и аморфни или течни полупроводници, като смесите на арсен, селен и телур, както и органични полупроводници, които ще разгледаме по-подробно в тази курсова работа. </a:t>
            </a:r>
            <a:endParaRPr lang="en-US" dirty="0"/>
          </a:p>
          <a:p>
            <a:r>
              <a:rPr lang="bg-BG" dirty="0"/>
              <a:t>Общото за всички тези вещества са междинните стойности на специфичната електропроводимост и нейната бърза промяна в зависимост от температурата, както и възможността за отрицателно диференциално съпротивление.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2510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3617-923F-3542-B525-831F69CB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ПРОВОДНИЦИ, ДИЕЛЕКТРИЦИ И ПОЛУПРОВОДНИЦИ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71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FCE-1C0E-5346-ADA1-C5C8EA6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Проводници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0B-4128-C547-89E4-8920DB7D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G" dirty="0"/>
              <a:t>Според зонната теория разделянето на кристалите на проводници, диелектрици и полупроводници се извършва в зависимост от широчината на забранената зона, намираща се между валентната зона и зоната на проводимост и от наличието на електрони в зоната на проводимост.</a:t>
            </a:r>
          </a:p>
          <a:p>
            <a:r>
              <a:rPr lang="bg-BG" dirty="0"/>
              <a:t>Проводници на електричен ток са тези кристали, за които при </a:t>
            </a:r>
            <a:r>
              <a:rPr lang="en-GB" dirty="0"/>
              <a:t>T = 0 K </a:t>
            </a:r>
            <a:r>
              <a:rPr lang="bg-BG" dirty="0"/>
              <a:t>зоната на проводимост е частично запълнена или валентната зона и зоната на проводимост се припокриват, т.е. образува се хибридна зона и между валентната зона и зоната на проводимост няма забранена зона. </a:t>
            </a:r>
          </a:p>
          <a:p>
            <a:r>
              <a:rPr lang="bg-BG" dirty="0"/>
              <a:t>В тези случаи електроните могат да преминават лесно на незаети нива в зоната на проводимост, т.е. да се движат свободно в кристала.</a:t>
            </a: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4785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FCE-1C0E-5346-ADA1-C5C8EA6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Диелектрици и полупроводници</a:t>
            </a:r>
            <a:endParaRPr lang="en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0B-4128-C547-89E4-8920DB7D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Разделението на диелектрици и полупроводници е в известна степен условно и зависи от широчината </a:t>
            </a:r>
            <a:r>
              <a:rPr lang="el-GR" dirty="0"/>
              <a:t>Δ</a:t>
            </a:r>
            <a:r>
              <a:rPr lang="en-GB" dirty="0"/>
              <a:t>E </a:t>
            </a:r>
            <a:r>
              <a:rPr lang="bg-BG" dirty="0"/>
              <a:t>на забранената зона между валентната зона и зоната на проводимост. </a:t>
            </a:r>
          </a:p>
          <a:p>
            <a:r>
              <a:rPr lang="bg-BG" dirty="0"/>
              <a:t>Ако широчината на забранената зона е до 3/4 </a:t>
            </a:r>
            <a:r>
              <a:rPr lang="en-GB" dirty="0"/>
              <a:t>eV </a:t>
            </a:r>
            <a:r>
              <a:rPr lang="bg-BG" dirty="0"/>
              <a:t>кристалът се класифицира като полупроводник, а ако е по-голяма – като диелектрик. </a:t>
            </a:r>
          </a:p>
          <a:p>
            <a:r>
              <a:rPr lang="bg-BG" dirty="0"/>
              <a:t>Това е свързано с възможността електрони от валентната зона да получат достатъчно енергия и да преминат в зоната на проводимост. </a:t>
            </a:r>
          </a:p>
          <a:p>
            <a:r>
              <a:rPr lang="bg-BG" dirty="0"/>
              <a:t>При температура </a:t>
            </a:r>
            <a:r>
              <a:rPr lang="en-GB" dirty="0"/>
              <a:t>T = 0K </a:t>
            </a:r>
            <a:r>
              <a:rPr lang="bg-BG" dirty="0"/>
              <a:t>всички полупроводници са диелектрици. При температури на кристала около 300</a:t>
            </a:r>
            <a:r>
              <a:rPr lang="en-GB" dirty="0"/>
              <a:t>K </a:t>
            </a:r>
            <a:r>
              <a:rPr lang="bg-BG" dirty="0"/>
              <a:t>електроните придобиват допълнителна кинетична енергия от порядъка на няколко електронволта и ако веществото е полупроводник те вече могат да „прескочат“ забранената зона – кристалът ще придобие електропроводност.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37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FCE-1C0E-5346-ADA1-C5C8EA6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Свойства на органичните полупроводници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0B-4128-C547-89E4-8920DB7D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G" dirty="0"/>
              <a:t>Полупроводниковите свойства на органичните съединения са открити през 1906 год</a:t>
            </a:r>
            <a:r>
              <a:rPr lang="bg-BG" dirty="0"/>
              <a:t>, като най</a:t>
            </a:r>
            <a:r>
              <a:rPr lang="en-BG" dirty="0"/>
              <a:t>-напред е установена фотопроводимост на органични багрила. </a:t>
            </a:r>
            <a:endParaRPr lang="bg-BG" dirty="0"/>
          </a:p>
          <a:p>
            <a:r>
              <a:rPr lang="en-BG" dirty="0"/>
              <a:t>След това е установено, че органичните полупроводници имат същата температурна зависимост на проводимостта, както и неорганичните. </a:t>
            </a:r>
            <a:endParaRPr lang="bg-BG" dirty="0"/>
          </a:p>
          <a:p>
            <a:r>
              <a:rPr lang="bg-BG" dirty="0"/>
              <a:t>О</a:t>
            </a:r>
            <a:r>
              <a:rPr lang="en-BG" dirty="0"/>
              <a:t>рганичните полупроводници</a:t>
            </a:r>
            <a:r>
              <a:rPr lang="bg-BG" dirty="0"/>
              <a:t> обаче</a:t>
            </a:r>
            <a:r>
              <a:rPr lang="en-BG" dirty="0"/>
              <a:t> доста се отличават от типичните полупроводници – германий и силиций. Те имат в структурата си твърди органични полупроводникови ароматни пръстени със спрегнати връзки. </a:t>
            </a:r>
            <a:endParaRPr lang="bg-BG" dirty="0"/>
          </a:p>
          <a:p>
            <a:r>
              <a:rPr lang="en-BG" dirty="0"/>
              <a:t>Подвижността на носителите на заряд е с няколко порядъка по-ниска от тази на германия. </a:t>
            </a:r>
            <a:endParaRPr lang="bg-BG" dirty="0"/>
          </a:p>
          <a:p>
            <a:r>
              <a:rPr lang="en-BG" dirty="0"/>
              <a:t>При много съединения при ниски температури не се наблюдава примесна проводимост. </a:t>
            </a:r>
            <a:endParaRPr lang="bg-BG" dirty="0"/>
          </a:p>
          <a:p>
            <a:r>
              <a:rPr lang="en-BG" dirty="0"/>
              <a:t>Полупроводниковите свойства се съчетават с еластичността, способността за образуване на филми и влакна. Органичните полупроводници са високоиздръжливи материали. </a:t>
            </a:r>
          </a:p>
        </p:txBody>
      </p:sp>
    </p:spTree>
    <p:extLst>
      <p:ext uri="{BB962C8B-B14F-4D97-AF65-F5344CB8AC3E}">
        <p14:creationId xmlns:p14="http://schemas.microsoft.com/office/powerpoint/2010/main" val="366595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FCE-1C0E-5346-ADA1-C5C8EA6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Разлики между органичните и неорганичните полупроводници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0B-4128-C547-89E4-8920DB7D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G" dirty="0"/>
              <a:t>За разлика от неорганичните полупроводникови материали, при които съществуват ковалентни или йонни връзки на атомите тримерно разположени в кристалната решетка и определящи свойствата на целия кристал, органичните материали се състоят от независими молекули характеризиращи се със слаби междомолекулни взаимодействия. </a:t>
            </a:r>
            <a:endParaRPr lang="bg-BG" dirty="0"/>
          </a:p>
          <a:p>
            <a:r>
              <a:rPr lang="en-BG" dirty="0"/>
              <a:t>Това позволява органичните полупроводници да се обработват и получават на молекулно ниво. </a:t>
            </a:r>
            <a:endParaRPr lang="bg-BG" dirty="0"/>
          </a:p>
          <a:p>
            <a:r>
              <a:rPr lang="en-BG" dirty="0"/>
              <a:t>Основна разлика отличаваща органичните полупроводници от неорганичните е че, фотовъзбуждането на органичните материали не води директно до получаването на свободни токоносители в тях, а до двойки носители на заряд, наречени екситони. </a:t>
            </a:r>
          </a:p>
        </p:txBody>
      </p:sp>
    </p:spTree>
    <p:extLst>
      <p:ext uri="{BB962C8B-B14F-4D97-AF65-F5344CB8AC3E}">
        <p14:creationId xmlns:p14="http://schemas.microsoft.com/office/powerpoint/2010/main" val="368016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FCE-1C0E-5346-ADA1-C5C8EA6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Процес на проводимост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0B-4128-C547-89E4-8920DB7D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Процесът на проводимост се определя от движението на носителите на заряд вътре в молекулата на веществото и от преходите им от молекула на молекула. </a:t>
            </a:r>
          </a:p>
          <a:p>
            <a:r>
              <a:rPr lang="bg-BG" dirty="0"/>
              <a:t>При </a:t>
            </a:r>
            <a:r>
              <a:rPr lang="bg-BG" dirty="0" err="1"/>
              <a:t>стайна</a:t>
            </a:r>
            <a:r>
              <a:rPr lang="bg-BG" dirty="0"/>
              <a:t> температура за нискотемпературните съединения специфичното съпротивление е от 1010 </a:t>
            </a:r>
            <a:r>
              <a:rPr lang="en-GB" dirty="0" err="1"/>
              <a:t>Om.cm</a:t>
            </a:r>
            <a:r>
              <a:rPr lang="en-GB" dirty="0"/>
              <a:t> </a:t>
            </a:r>
            <a:r>
              <a:rPr lang="bg-BG" dirty="0"/>
              <a:t>до 1016 </a:t>
            </a:r>
            <a:r>
              <a:rPr lang="en-GB" dirty="0" err="1"/>
              <a:t>Om.cm</a:t>
            </a:r>
            <a:r>
              <a:rPr lang="en-GB" dirty="0"/>
              <a:t>, </a:t>
            </a:r>
            <a:r>
              <a:rPr lang="bg-BG" dirty="0"/>
              <a:t>а за високотемпературните - от 105 </a:t>
            </a:r>
            <a:r>
              <a:rPr lang="en-GB" dirty="0" err="1"/>
              <a:t>Om.cm</a:t>
            </a:r>
            <a:r>
              <a:rPr lang="en-GB" dirty="0"/>
              <a:t> </a:t>
            </a:r>
            <a:r>
              <a:rPr lang="bg-BG" dirty="0"/>
              <a:t>до 109 </a:t>
            </a:r>
            <a:r>
              <a:rPr lang="en-GB" dirty="0" err="1"/>
              <a:t>Om.cm</a:t>
            </a:r>
            <a:r>
              <a:rPr lang="en-GB" dirty="0"/>
              <a:t>. </a:t>
            </a:r>
            <a:endParaRPr lang="bg-BG" dirty="0"/>
          </a:p>
          <a:p>
            <a:r>
              <a:rPr lang="bg-BG" dirty="0"/>
              <a:t>При внасяне на кислород електропроводимостта може да нараства или да намалява.</a:t>
            </a:r>
          </a:p>
        </p:txBody>
      </p:sp>
    </p:spTree>
    <p:extLst>
      <p:ext uri="{BB962C8B-B14F-4D97-AF65-F5344CB8AC3E}">
        <p14:creationId xmlns:p14="http://schemas.microsoft.com/office/powerpoint/2010/main" val="10763254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{409E0057-8F6A-B341-BB81-FDE111E75E91}tf10001124</Template>
  <TotalTime>781</TotalTime>
  <Words>1499</Words>
  <Application>Microsoft Macintosh PowerPoint</Application>
  <PresentationFormat>Widescreen</PresentationFormat>
  <Paragraphs>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 2</vt:lpstr>
      <vt:lpstr>Frame</vt:lpstr>
      <vt:lpstr>Органични полупроводници </vt:lpstr>
      <vt:lpstr>Съдържание</vt:lpstr>
      <vt:lpstr>Увод</vt:lpstr>
      <vt:lpstr>ПРОВОДНИЦИ, ДИЕЛЕКТРИЦИ И ПОЛУПРОВОДНИЦИ</vt:lpstr>
      <vt:lpstr>Проводници</vt:lpstr>
      <vt:lpstr>Диелектрици и полупроводници</vt:lpstr>
      <vt:lpstr>Свойства на органичните полупроводници</vt:lpstr>
      <vt:lpstr>Разлики между органичните и неорганичните полупроводници</vt:lpstr>
      <vt:lpstr>Процес на проводимост</vt:lpstr>
      <vt:lpstr>Видове електронни преходи в органични материали</vt:lpstr>
      <vt:lpstr>ГРУПИ ОРГАНИЧНИ ПОЛУПРОВОДНИКОВИ МАТЕРИАЛИ </vt:lpstr>
      <vt:lpstr>Молекулни кристали</vt:lpstr>
      <vt:lpstr>Молекулни комплекси</vt:lpstr>
      <vt:lpstr>Металоорганични комплекси</vt:lpstr>
      <vt:lpstr>Полимерни полупроводници</vt:lpstr>
      <vt:lpstr>Пигменти</vt:lpstr>
      <vt:lpstr>Приложение</vt:lpstr>
      <vt:lpstr>Заключение</vt:lpstr>
      <vt:lpstr>Използвана литература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Органични полупроводници </dc:title>
  <dc:creator>Simeon Gelovski</dc:creator>
  <cp:lastModifiedBy>Simeon Gelovski</cp:lastModifiedBy>
  <cp:revision>14</cp:revision>
  <dcterms:created xsi:type="dcterms:W3CDTF">2021-06-08T09:36:40Z</dcterms:created>
  <dcterms:modified xsi:type="dcterms:W3CDTF">2021-06-08T22:38:27Z</dcterms:modified>
</cp:coreProperties>
</file>