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90" r:id="rId3"/>
    <p:sldId id="291" r:id="rId4"/>
    <p:sldId id="292" r:id="rId5"/>
    <p:sldId id="288" r:id="rId6"/>
    <p:sldId id="289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5263"/>
  </p:normalViewPr>
  <p:slideViewPr>
    <p:cSldViewPr snapToGrid="0" snapToObjects="1">
      <p:cViewPr varScale="1">
        <p:scale>
          <a:sx n="146" d="100"/>
          <a:sy n="146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24E6-95B4-4D45-BE81-E9FE29BE319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AA43-F821-D042-8413-925AA995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7993856" cy="3172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C7A36-A06D-4669-A133-FAA691C96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BA0CC6-EB26-42C8-B5FE-9378D0691855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C1090D-3F0A-8F4B-9195-351764651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009C431-52C6-E249-B511-01EC98CD76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6B458DEA-7E7A-4E91-BD4D-BAA3C87E8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i="0">
                <a:ln>
                  <a:noFill/>
                </a:ln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8E09DB6-E1C8-425E-B164-CEC8F19F0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F9D502-E303-4D25-88FC-76B7445FA7B4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D9D6CE08-C536-419D-81BD-98E652B995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4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0EA963C-D631-4097-8F1D-B659DE021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33E927-0C65-455B-8541-4C81DABC4D1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68B3F1F-5B45-408F-AC31-FBE83F9AB8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C5A9599-7831-4D40-B109-3F5FE2D9E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5922D7-6190-42AF-BD36-90B261CE4EC8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48AC55AE-B677-46C7-AF18-B7116479F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6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B9CD3EE-43F5-4DBF-819C-C6778A8C2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2E9E65-7159-4677-A558-F7C7A827174A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064B6C43-8A4A-4CF9-9595-DD89897C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0"/>
            <a:ext cx="3826239" cy="5143500"/>
          </a:xfrm>
        </p:spPr>
        <p:txBody>
          <a:bodyPr anchor="ctr"/>
          <a:lstStyle>
            <a:lvl1pPr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11904" indent="0"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273830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540517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4pPr>
            <a:lvl5pPr marL="807204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61EC88-95AB-4346-9A31-7D7339878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107DDA-3356-496E-820D-F8E2C3B93FB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85E918-F91C-984D-A9CF-AA4EBFEB64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029B3F8-2494-F34B-8149-64D5F620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7044" y="0"/>
            <a:ext cx="3670694" cy="5143500"/>
          </a:xfrm>
        </p:spPr>
        <p:txBody>
          <a:bodyPr anchor="ctr"/>
          <a:lstStyle>
            <a:lvl1pPr marL="0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11904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2pPr>
            <a:lvl3pPr marL="273830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3pPr>
            <a:lvl4pPr marL="540517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4pPr>
            <a:lvl5pPr marL="807204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" y="132198"/>
            <a:ext cx="1129340" cy="309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6109"/>
            <a:ext cx="1294054" cy="2015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17C50-B947-47A4-83E1-B84B923F78DB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01465A-4EE3-E34C-BA2E-5CB16564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5ADE1D-D0C4-144B-A4D1-954470A312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5FC8870-B49C-3F4C-9E80-6EFEFC7823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449248B8-36D6-2444-8083-9206611E6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1002"/>
          <a:stretch/>
        </p:blipFill>
        <p:spPr>
          <a:xfrm rot="1685447">
            <a:off x="102868" y="-1221282"/>
            <a:ext cx="8498018" cy="7563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70D4A9-0CAF-0440-A872-837949740850}"/>
              </a:ext>
            </a:extLst>
          </p:cNvPr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2096364-00E3-1B41-935E-2FB2AFA47BDC}"/>
              </a:ext>
            </a:extLst>
          </p:cNvPr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689905" y="1400538"/>
            <a:ext cx="4416256" cy="1223800"/>
          </a:xfrm>
        </p:spPr>
        <p:txBody>
          <a:bodyPr anchor="ctr"/>
          <a:lstStyle>
            <a:lvl1pPr algn="ctr">
              <a:defRPr sz="2800" b="0" i="1">
                <a:latin typeface="Calibri Light" charset="0"/>
                <a:ea typeface="Calibri Light" charset="0"/>
                <a:cs typeface="Calibri Ligh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89933" y="2639550"/>
            <a:ext cx="2616200" cy="601663"/>
          </a:xfrm>
        </p:spPr>
        <p:txBody>
          <a:bodyPr/>
          <a:lstStyle>
            <a:lvl1pPr algn="ctr">
              <a:defRPr b="0" i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F9E2D2A-6A45-124C-893D-E1E86CF35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5DE69518-7BE9-3A47-AF23-27C3373194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1032272"/>
            <a:ext cx="3939778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897" y="1032272"/>
            <a:ext cx="3860033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0" y="569700"/>
            <a:ext cx="7994700" cy="33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103" y="1032273"/>
            <a:ext cx="3923081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103" y="1415992"/>
            <a:ext cx="3923081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8894" y="1032273"/>
            <a:ext cx="3860906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8894" y="1415992"/>
            <a:ext cx="3860906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3996926" cy="15878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581C1E6-81B1-074E-B5F5-1F6DE6C94FD5}"/>
              </a:ext>
            </a:extLst>
          </p:cNvPr>
          <p:cNvGrpSpPr/>
          <p:nvPr userDrawn="1"/>
        </p:nvGrpSpPr>
        <p:grpSpPr>
          <a:xfrm>
            <a:off x="4546372" y="1393803"/>
            <a:ext cx="53042" cy="3222659"/>
            <a:chOff x="4546372" y="1393803"/>
            <a:chExt cx="53042" cy="32226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9E5BD30-D75D-7242-A941-479BB46F77C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4572893" y="1446845"/>
              <a:ext cx="0" cy="314103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A644883-E2A5-C549-A42F-A51A11126992}"/>
                </a:ext>
              </a:extLst>
            </p:cNvPr>
            <p:cNvSpPr>
              <a:spLocks/>
            </p:cNvSpPr>
            <p:nvPr/>
          </p:nvSpPr>
          <p:spPr>
            <a:xfrm>
              <a:off x="4546372" y="139380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A5E3332C-D261-0445-8DAB-5BDB23F762C0}"/>
                </a:ext>
              </a:extLst>
            </p:cNvPr>
            <p:cNvSpPr>
              <a:spLocks/>
            </p:cNvSpPr>
            <p:nvPr/>
          </p:nvSpPr>
          <p:spPr>
            <a:xfrm>
              <a:off x="4546372" y="456342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52FC438-4FDE-7D47-B465-87BA4BCF91D1}"/>
              </a:ext>
            </a:extLst>
          </p:cNvPr>
          <p:cNvGrpSpPr/>
          <p:nvPr userDrawn="1"/>
        </p:nvGrpSpPr>
        <p:grpSpPr>
          <a:xfrm>
            <a:off x="553037" y="2977028"/>
            <a:ext cx="8046321" cy="54444"/>
            <a:chOff x="553037" y="2977028"/>
            <a:chExt cx="8046321" cy="544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BCA1179-609B-3C4C-AE94-20CA65B5A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5" y="3003549"/>
              <a:ext cx="7992000" cy="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D34590D-04A6-3647-A1FD-11B965F935D6}"/>
                </a:ext>
              </a:extLst>
            </p:cNvPr>
            <p:cNvSpPr>
              <a:spLocks/>
            </p:cNvSpPr>
            <p:nvPr/>
          </p:nvSpPr>
          <p:spPr>
            <a:xfrm rot="5400000">
              <a:off x="8546316" y="2977028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F9AFDBB-839D-8949-90B9-A5F01FF306D5}"/>
                </a:ext>
              </a:extLst>
            </p:cNvPr>
            <p:cNvSpPr>
              <a:spLocks/>
            </p:cNvSpPr>
            <p:nvPr/>
          </p:nvSpPr>
          <p:spPr>
            <a:xfrm rot="5400000">
              <a:off x="553037" y="297843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647B9F7-5481-614C-81E0-EAD8C7522A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463" y="1416050"/>
            <a:ext cx="3851275" cy="158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BCBE79B6-BC4B-264B-9AF6-938A9FC956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6262" y="3003550"/>
            <a:ext cx="3995738" cy="158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EFE874A9-5536-9844-A68E-B045DEAB50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3003550"/>
            <a:ext cx="3851275" cy="1557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2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mo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23">
            <a:extLst>
              <a:ext uri="{FF2B5EF4-FFF2-40B4-BE49-F238E27FC236}">
                <a16:creationId xmlns:a16="http://schemas.microsoft.com/office/drawing/2014/main" xmlns="" id="{CE5B9CEC-630B-D949-98CD-84B619433BF8}"/>
              </a:ext>
            </a:extLst>
          </p:cNvPr>
          <p:cNvSpPr/>
          <p:nvPr userDrawn="1"/>
        </p:nvSpPr>
        <p:spPr bwMode="auto">
          <a:xfrm>
            <a:off x="1062318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 Diagonal Corner Rectangle 23">
            <a:extLst>
              <a:ext uri="{FF2B5EF4-FFF2-40B4-BE49-F238E27FC236}">
                <a16:creationId xmlns:a16="http://schemas.microsoft.com/office/drawing/2014/main" xmlns="" id="{1A459E13-9301-F947-8359-6D27A2722AB4}"/>
              </a:ext>
            </a:extLst>
          </p:cNvPr>
          <p:cNvSpPr/>
          <p:nvPr userDrawn="1"/>
        </p:nvSpPr>
        <p:spPr bwMode="auto">
          <a:xfrm>
            <a:off x="5234275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 Diagonal Corner Rectangle 23">
            <a:extLst>
              <a:ext uri="{FF2B5EF4-FFF2-40B4-BE49-F238E27FC236}">
                <a16:creationId xmlns:a16="http://schemas.microsoft.com/office/drawing/2014/main" xmlns="" id="{0C78E5F8-3E27-6D4B-91E7-2ACC9AFDEC54}"/>
              </a:ext>
            </a:extLst>
          </p:cNvPr>
          <p:cNvSpPr/>
          <p:nvPr userDrawn="1"/>
        </p:nvSpPr>
        <p:spPr bwMode="auto">
          <a:xfrm>
            <a:off x="5234275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ound Diagonal Corner Rectangle 23">
            <a:extLst>
              <a:ext uri="{FF2B5EF4-FFF2-40B4-BE49-F238E27FC236}">
                <a16:creationId xmlns:a16="http://schemas.microsoft.com/office/drawing/2014/main" xmlns="" id="{4253EBE7-1C5C-144C-9713-65D3E9D8D602}"/>
              </a:ext>
            </a:extLst>
          </p:cNvPr>
          <p:cNvSpPr/>
          <p:nvPr userDrawn="1"/>
        </p:nvSpPr>
        <p:spPr bwMode="auto">
          <a:xfrm>
            <a:off x="1062318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46FE596-3E07-3A40-9119-500C276DCD9F}"/>
              </a:ext>
            </a:extLst>
          </p:cNvPr>
          <p:cNvSpPr/>
          <p:nvPr userDrawn="1"/>
        </p:nvSpPr>
        <p:spPr bwMode="auto">
          <a:xfrm>
            <a:off x="740427" y="1218431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91A93A2-820A-434E-8BFB-62274B3A5CA4}"/>
              </a:ext>
            </a:extLst>
          </p:cNvPr>
          <p:cNvSpPr/>
          <p:nvPr userDrawn="1"/>
        </p:nvSpPr>
        <p:spPr bwMode="auto">
          <a:xfrm>
            <a:off x="740426" y="310771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9FCCAA4-6877-9044-8C81-BAC69A59B0BF}"/>
              </a:ext>
            </a:extLst>
          </p:cNvPr>
          <p:cNvSpPr/>
          <p:nvPr userDrawn="1"/>
        </p:nvSpPr>
        <p:spPr bwMode="auto">
          <a:xfrm>
            <a:off x="4912385" y="1218430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56892773-8B20-B740-8CBB-17181B085320}"/>
              </a:ext>
            </a:extLst>
          </p:cNvPr>
          <p:cNvSpPr/>
          <p:nvPr userDrawn="1"/>
        </p:nvSpPr>
        <p:spPr bwMode="auto">
          <a:xfrm>
            <a:off x="4912385" y="312152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xmlns="" id="{9A865D65-E338-4A4D-85F9-98A1FF832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77073">
            <a:off x="331735" y="852900"/>
            <a:ext cx="2312479" cy="231247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99B270E3-BF27-4D44-9301-03D5A11D75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77073">
            <a:off x="331735" y="2752820"/>
            <a:ext cx="2312479" cy="231247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897B35AA-8615-8D46-80F2-2E1D28F2C3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477073">
            <a:off x="4507839" y="852900"/>
            <a:ext cx="2312479" cy="231247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A82F2CAC-6FB0-1145-89C2-D787B3F247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477073">
            <a:off x="4507839" y="2752820"/>
            <a:ext cx="2312479" cy="2312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2D05145-7BEC-E84A-BA52-93F15E2E6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7734" y="1043305"/>
            <a:ext cx="2224266" cy="1658756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  <a:lvl2pPr marL="11904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764048D8-90C3-4942-95F5-F496DFE73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7732" y="2940708"/>
            <a:ext cx="2224267" cy="1650640"/>
          </a:xfr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DD756966-9D56-9140-B76B-F24370944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92" y="2940708"/>
            <a:ext cx="2224265" cy="165064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4B52AC49-CDB4-4545-8D1E-A8EB76C9B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9692" y="1043305"/>
            <a:ext cx="2224265" cy="1658756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xmlns="" id="{E93D834F-ABD4-794F-88C3-312B5ABDA640}"/>
              </a:ext>
            </a:extLst>
          </p:cNvPr>
          <p:cNvSpPr/>
          <p:nvPr userDrawn="1"/>
        </p:nvSpPr>
        <p:spPr bwMode="auto">
          <a:xfrm>
            <a:off x="576263" y="1023938"/>
            <a:ext cx="3086573" cy="2344326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xmlns="" id="{4AC451E8-1122-6049-A5DD-8F66B7581EC6}"/>
              </a:ext>
            </a:extLst>
          </p:cNvPr>
          <p:cNvSpPr/>
          <p:nvPr userDrawn="1"/>
        </p:nvSpPr>
        <p:spPr bwMode="auto">
          <a:xfrm>
            <a:off x="3769270" y="2243549"/>
            <a:ext cx="3086573" cy="2344326"/>
          </a:xfrm>
          <a:prstGeom prst="round2Diag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xmlns="" id="{4D187377-6E05-5449-81F3-92C698625E28}"/>
              </a:ext>
            </a:extLst>
          </p:cNvPr>
          <p:cNvSpPr/>
          <p:nvPr userDrawn="1"/>
        </p:nvSpPr>
        <p:spPr bwMode="auto">
          <a:xfrm>
            <a:off x="6962278" y="1023938"/>
            <a:ext cx="1605460" cy="1126472"/>
          </a:xfrm>
          <a:prstGeom prst="round2Diag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FC7961A4-7263-DE49-B4C4-5A10B2C05150}"/>
              </a:ext>
            </a:extLst>
          </p:cNvPr>
          <p:cNvSpPr/>
          <p:nvPr userDrawn="1"/>
        </p:nvSpPr>
        <p:spPr bwMode="auto">
          <a:xfrm>
            <a:off x="576263" y="3461403"/>
            <a:ext cx="1494696" cy="1126472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9134F1E3-192C-004E-92F0-C389DD01AAD4}"/>
              </a:ext>
            </a:extLst>
          </p:cNvPr>
          <p:cNvSpPr/>
          <p:nvPr userDrawn="1"/>
        </p:nvSpPr>
        <p:spPr bwMode="auto">
          <a:xfrm>
            <a:off x="6962278" y="3459647"/>
            <a:ext cx="1605460" cy="1128228"/>
          </a:xfrm>
          <a:prstGeom prst="round2DiagRect">
            <a:avLst/>
          </a:prstGeom>
          <a:solidFill>
            <a:srgbClr val="E517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xmlns="" id="{4368B054-6186-6444-B3D3-BDE4860BAD3C}"/>
              </a:ext>
            </a:extLst>
          </p:cNvPr>
          <p:cNvSpPr/>
          <p:nvPr userDrawn="1"/>
        </p:nvSpPr>
        <p:spPr bwMode="auto">
          <a:xfrm>
            <a:off x="3771584" y="1023938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b="1" baseline="300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xmlns="" id="{2176983C-4C90-9540-954A-A82E4A289DEA}"/>
              </a:ext>
            </a:extLst>
          </p:cNvPr>
          <p:cNvSpPr/>
          <p:nvPr userDrawn="1"/>
        </p:nvSpPr>
        <p:spPr bwMode="auto">
          <a:xfrm>
            <a:off x="6962278" y="2241792"/>
            <a:ext cx="1605460" cy="1128228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xmlns="" id="{94EC2C35-C4D7-0043-A378-AA3AB539819D}"/>
              </a:ext>
            </a:extLst>
          </p:cNvPr>
          <p:cNvSpPr/>
          <p:nvPr userDrawn="1"/>
        </p:nvSpPr>
        <p:spPr bwMode="auto">
          <a:xfrm>
            <a:off x="2177394" y="3459647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xmlns="" id="{EC7022F6-D71A-B343-89E2-A17147448F7A}"/>
              </a:ext>
            </a:extLst>
          </p:cNvPr>
          <p:cNvSpPr/>
          <p:nvPr userDrawn="1"/>
        </p:nvSpPr>
        <p:spPr bwMode="auto">
          <a:xfrm>
            <a:off x="5365773" y="1023938"/>
            <a:ext cx="1485441" cy="1128228"/>
          </a:xfrm>
          <a:prstGeom prst="round2Diag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32" Type="http://schemas.openxmlformats.org/officeDocument/2006/relationships/image" Target="../media/image1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28" Type="http://schemas.openxmlformats.org/officeDocument/2006/relationships/image" Target="../media/image8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Relationship Id="rId27" Type="http://schemas.openxmlformats.org/officeDocument/2006/relationships/image" Target="../media/image5.png"/><Relationship Id="rId30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072" y="569970"/>
            <a:ext cx="7993857" cy="337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074" y="1032038"/>
            <a:ext cx="7993856" cy="355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AE20BF-56F8-49D4-B3A5-43A57631A4F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3EA129C-C20D-46CC-99AE-6CCBA339B159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0B1875-A627-9A4A-9E12-59FB1FA97D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3A3CA15-63B6-C34C-AD8E-D61C3E82F9A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9" r:id="rId3"/>
    <p:sldLayoutId id="2147483683" r:id="rId4"/>
    <p:sldLayoutId id="2147483676" r:id="rId5"/>
    <p:sldLayoutId id="2147483677" r:id="rId6"/>
    <p:sldLayoutId id="2147483691" r:id="rId7"/>
    <p:sldLayoutId id="2147483693" r:id="rId8"/>
    <p:sldLayoutId id="2147483692" r:id="rId9"/>
    <p:sldLayoutId id="2147483680" r:id="rId10"/>
    <p:sldLayoutId id="2147483673" r:id="rId11"/>
    <p:sldLayoutId id="2147483686" r:id="rId12"/>
    <p:sldLayoutId id="2147483687" r:id="rId13"/>
    <p:sldLayoutId id="2147483688" r:id="rId14"/>
    <p:sldLayoutId id="2147483689" r:id="rId15"/>
    <p:sldLayoutId id="2147483678" r:id="rId16"/>
    <p:sldLayoutId id="2147483681" r:id="rId17"/>
    <p:sldLayoutId id="2147483682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0" indent="0" algn="l" defTabSz="685766" rtl="0" eaLnBrk="1" latinLnBrk="0" hangingPunct="1">
        <a:lnSpc>
          <a:spcPct val="90000"/>
        </a:lnSpc>
        <a:spcBef>
          <a:spcPts val="450"/>
        </a:spcBef>
        <a:buFont typeface="Arial"/>
        <a:buNone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273830" indent="-261926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</a:buBlip>
        <a:tabLst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2pPr>
      <a:lvl3pPr marL="540517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3pPr>
      <a:lvl4pPr marL="807204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4pPr>
      <a:lvl5pPr marL="1073891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pos="99">
          <p15:clr>
            <a:srgbClr val="F26B43"/>
          </p15:clr>
        </p15:guide>
        <p15:guide id="7" pos="7583">
          <p15:clr>
            <a:srgbClr val="F26B43"/>
          </p15:clr>
        </p15:guide>
        <p15:guide id="8" pos="363" userDrawn="1">
          <p15:clr>
            <a:srgbClr val="F26B43"/>
          </p15:clr>
        </p15:guide>
        <p15:guide id="9" pos="5397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orient="horz" pos="2890" userDrawn="1">
          <p15:clr>
            <a:srgbClr val="F26B43"/>
          </p15:clr>
        </p15:guide>
        <p15:guide id="12" orient="horz" pos="189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orient="horz" pos="645" userDrawn="1">
          <p15:clr>
            <a:srgbClr val="F26B43"/>
          </p15:clr>
        </p15:guide>
        <p15:guide id="15" pos="5670" userDrawn="1">
          <p15:clr>
            <a:srgbClr val="F26B43"/>
          </p15:clr>
        </p15:guide>
        <p15:guide id="17" orient="horz" pos="3117" userDrawn="1">
          <p15:clr>
            <a:srgbClr val="F26B43"/>
          </p15:clr>
        </p15:guide>
        <p15:guide id="18" orient="horz" pos="214" userDrawn="1">
          <p15:clr>
            <a:srgbClr val="F26B43"/>
          </p15:clr>
        </p15:guide>
        <p15:guide id="19" orient="horz" pos="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accessacloud.com/app/collaboration/workspace/index/ce4380dfcef34241b52f15d8f106d9f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Freedom Friday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Sergiu Enache</a:t>
            </a:r>
            <a:endParaRPr lang="en-US" dirty="0"/>
          </a:p>
          <a:p>
            <a:r>
              <a:rPr lang="en-US" dirty="0" smtClean="0"/>
              <a:t>Data consistency in </a:t>
            </a:r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consistency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62350" y="1032038"/>
            <a:ext cx="6106580" cy="355583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GB" dirty="0" smtClean="0"/>
              <a:t>Traditional ACID transactions</a:t>
            </a:r>
          </a:p>
          <a:p>
            <a:pPr lvl="2"/>
            <a:r>
              <a:rPr lang="en-GB" dirty="0" smtClean="0"/>
              <a:t>Atomicity, consistency, isolation and durability</a:t>
            </a:r>
          </a:p>
          <a:p>
            <a:pPr lvl="2"/>
            <a:r>
              <a:rPr lang="en-GB" dirty="0" smtClean="0"/>
              <a:t>Monolithic database which is the single truth</a:t>
            </a:r>
          </a:p>
          <a:p>
            <a:pPr marL="273830" lvl="2" indent="0">
              <a:buNone/>
            </a:pPr>
            <a:endParaRPr lang="en-GB" dirty="0"/>
          </a:p>
          <a:p>
            <a:pPr lvl="1"/>
            <a:r>
              <a:rPr lang="en-GB" dirty="0" smtClean="0"/>
              <a:t>Two phase commit (anti-pattern)</a:t>
            </a:r>
          </a:p>
          <a:p>
            <a:pPr lvl="2"/>
            <a:r>
              <a:rPr lang="en-GB" dirty="0" smtClean="0"/>
              <a:t>ACID is mandatory</a:t>
            </a:r>
          </a:p>
          <a:p>
            <a:pPr lvl="2"/>
            <a:r>
              <a:rPr lang="en-GB" dirty="0" smtClean="0"/>
              <a:t>CAP Theorem: Choosing consistency</a:t>
            </a:r>
            <a:endParaRPr lang="en-GB" dirty="0"/>
          </a:p>
          <a:p>
            <a:pPr lvl="1"/>
            <a:r>
              <a:rPr lang="en-GB" dirty="0" smtClean="0"/>
              <a:t>Eventual consistency </a:t>
            </a:r>
          </a:p>
          <a:p>
            <a:pPr lvl="2"/>
            <a:r>
              <a:rPr lang="en-GB" dirty="0"/>
              <a:t>Compromises </a:t>
            </a:r>
            <a:r>
              <a:rPr lang="en-GB" dirty="0" smtClean="0"/>
              <a:t>ACID, BASE (Basically Available, Soft state, Eventual consistency)</a:t>
            </a:r>
          </a:p>
          <a:p>
            <a:pPr lvl="2"/>
            <a:r>
              <a:rPr lang="en-GB" dirty="0" smtClean="0"/>
              <a:t>CAP Theorem: Choosing availability</a:t>
            </a:r>
          </a:p>
          <a:p>
            <a:pPr lvl="1"/>
            <a:r>
              <a:rPr lang="en-GB" dirty="0" smtClean="0"/>
              <a:t>Saga Pattern</a:t>
            </a:r>
          </a:p>
          <a:p>
            <a:pPr lvl="2"/>
            <a:r>
              <a:rPr lang="en-GB" dirty="0" smtClean="0"/>
              <a:t>Trading atomicity for availability and consistency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" y="1706892"/>
            <a:ext cx="2235124" cy="1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Eventual 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GB" dirty="0" smtClean="0"/>
              <a:t>Availability over consistency</a:t>
            </a:r>
          </a:p>
          <a:p>
            <a:pPr lvl="2"/>
            <a:r>
              <a:rPr lang="en-GB" dirty="0" smtClean="0"/>
              <a:t>Avoid resource locking</a:t>
            </a:r>
          </a:p>
          <a:p>
            <a:pPr lvl="2"/>
            <a:r>
              <a:rPr lang="en-GB" dirty="0" smtClean="0"/>
              <a:t>Ideal for long running transactions</a:t>
            </a:r>
          </a:p>
          <a:p>
            <a:pPr lvl="2"/>
            <a:r>
              <a:rPr lang="en-GB" dirty="0" smtClean="0"/>
              <a:t>Race conditions</a:t>
            </a:r>
          </a:p>
          <a:p>
            <a:pPr lvl="1"/>
            <a:r>
              <a:rPr lang="en-GB" dirty="0" smtClean="0"/>
              <a:t>Data replication</a:t>
            </a:r>
          </a:p>
          <a:p>
            <a:pPr lvl="1"/>
            <a:r>
              <a:rPr lang="en-GB" dirty="0" smtClean="0"/>
              <a:t>Event based</a:t>
            </a:r>
          </a:p>
          <a:p>
            <a:pPr lvl="2"/>
            <a:r>
              <a:rPr lang="en-GB" dirty="0" smtClean="0"/>
              <a:t>Actions raised as events</a:t>
            </a:r>
          </a:p>
          <a:p>
            <a:pPr lvl="2"/>
            <a:r>
              <a:rPr lang="en-GB" dirty="0" smtClean="0"/>
              <a:t>Messages using message brokers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7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074" y="1032038"/>
            <a:ext cx="4277777" cy="355583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GB" dirty="0" smtClean="0"/>
              <a:t>Trading atomicity for availability and consistency</a:t>
            </a:r>
          </a:p>
          <a:p>
            <a:pPr lvl="2"/>
            <a:r>
              <a:rPr lang="en-GB" dirty="0" smtClean="0"/>
              <a:t>Transaction split into many requests </a:t>
            </a:r>
          </a:p>
          <a:p>
            <a:pPr lvl="2"/>
            <a:r>
              <a:rPr lang="en-GB" dirty="0" smtClean="0"/>
              <a:t>Track each request</a:t>
            </a:r>
          </a:p>
          <a:p>
            <a:pPr lvl="2"/>
            <a:r>
              <a:rPr lang="en-GB" dirty="0" smtClean="0"/>
              <a:t>First described in 1987</a:t>
            </a:r>
          </a:p>
          <a:p>
            <a:pPr lvl="1"/>
            <a:r>
              <a:rPr lang="en-GB" dirty="0" smtClean="0"/>
              <a:t>Failure management pattern</a:t>
            </a:r>
          </a:p>
          <a:p>
            <a:pPr lvl="2"/>
            <a:r>
              <a:rPr lang="en-GB" dirty="0" smtClean="0"/>
              <a:t>Compensate requests when one service fails</a:t>
            </a:r>
            <a:endParaRPr lang="en-GB" dirty="0" smtClean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Saga log</a:t>
            </a:r>
          </a:p>
          <a:p>
            <a:pPr lvl="2"/>
            <a:r>
              <a:rPr lang="en-GB" dirty="0" smtClean="0"/>
              <a:t>Saga execution coordinator (SEC)</a:t>
            </a:r>
          </a:p>
          <a:p>
            <a:pPr lvl="2"/>
            <a:r>
              <a:rPr lang="en-GB" dirty="0" smtClean="0"/>
              <a:t>Requests and compensation requests</a:t>
            </a:r>
          </a:p>
          <a:p>
            <a:pPr lvl="2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32" y="1771378"/>
            <a:ext cx="4600439" cy="23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&lt;Team name&gt;</a:t>
            </a:r>
            <a:endParaRPr lang="en-US" dirty="0"/>
          </a:p>
          <a:p>
            <a:pPr lvl="1"/>
            <a:r>
              <a:rPr lang="en-US" dirty="0" smtClean="0"/>
              <a:t>Which office (s) are you in?</a:t>
            </a:r>
          </a:p>
          <a:p>
            <a:pPr lvl="1"/>
            <a:r>
              <a:rPr lang="en-US" dirty="0" smtClean="0"/>
              <a:t>What have you built?</a:t>
            </a:r>
          </a:p>
          <a:p>
            <a:pPr lvl="1"/>
            <a:r>
              <a:rPr lang="en-US" dirty="0" smtClean="0"/>
              <a:t>Who is on your team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88957"/>
              </p:ext>
            </p:extLst>
          </p:nvPr>
        </p:nvGraphicFramePr>
        <p:xfrm>
          <a:off x="879315" y="2362835"/>
          <a:ext cx="60960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001979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72861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739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usually work on…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7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Sergiu Enache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Developer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 Integration</a:t>
                      </a:r>
                      <a:r>
                        <a:rPr lang="en-GB" baseline="0" dirty="0" smtClean="0"/>
                        <a:t> project (WKUK)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3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64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684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GB" dirty="0"/>
              <a:t>What was your inspiration?</a:t>
            </a:r>
          </a:p>
          <a:p>
            <a:pPr lvl="1"/>
            <a:r>
              <a:rPr lang="en-GB" dirty="0"/>
              <a:t>What problem are you solving or benefit are you delivering?</a:t>
            </a:r>
          </a:p>
          <a:p>
            <a:pPr lvl="1"/>
            <a:r>
              <a:rPr lang="en-GB" dirty="0"/>
              <a:t>What does it do?</a:t>
            </a:r>
          </a:p>
          <a:p>
            <a:pPr lvl="1"/>
            <a:r>
              <a:rPr lang="en-GB" dirty="0"/>
              <a:t>Does it integrate to an Access product?</a:t>
            </a:r>
          </a:p>
          <a:p>
            <a:pPr lvl="1"/>
            <a:r>
              <a:rPr lang="en-GB" dirty="0"/>
              <a:t>Why will we and our customers love your </a:t>
            </a:r>
            <a:r>
              <a:rPr lang="en-GB" dirty="0" smtClean="0"/>
              <a:t>Work?</a:t>
            </a:r>
            <a:endParaRPr lang="en-GB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GB" dirty="0"/>
              <a:t>Remember to record a 2 – 3 minute video and upload it, and this PowerPoint to unique folder on this collaborate site</a:t>
            </a:r>
            <a:r>
              <a:rPr lang="en-GB" dirty="0" smtClean="0"/>
              <a:t>: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https://go.accessacloud.com/app/collaboration/workspace/index/ce4380dfcef34241b52f15d8f106d9fe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ccess">
      <a:dk1>
        <a:srgbClr val="000000"/>
      </a:dk1>
      <a:lt1>
        <a:srgbClr val="FFFFFF"/>
      </a:lt1>
      <a:dk2>
        <a:srgbClr val="58595B"/>
      </a:dk2>
      <a:lt2>
        <a:srgbClr val="E7E6E6"/>
      </a:lt2>
      <a:accent1>
        <a:srgbClr val="E5173F"/>
      </a:accent1>
      <a:accent2>
        <a:srgbClr val="B00836"/>
      </a:accent2>
      <a:accent3>
        <a:srgbClr val="8BC7CB"/>
      </a:accent3>
      <a:accent4>
        <a:srgbClr val="009999"/>
      </a:accent4>
      <a:accent5>
        <a:srgbClr val="036D83"/>
      </a:accent5>
      <a:accent6>
        <a:srgbClr val="373A65"/>
      </a:accent6>
      <a:hlink>
        <a:srgbClr val="2B2B30"/>
      </a:hlink>
      <a:folHlink>
        <a:srgbClr val="E5173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rmAutofit/>
      </a:bodyPr>
      <a:lstStyle>
        <a:defPPr algn="l">
          <a:defRPr sz="2800" dirty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257</Words>
  <Application>Microsoft Office PowerPoint</Application>
  <PresentationFormat>On-screen Show (16:9)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Century Gothic</vt:lpstr>
      <vt:lpstr>Office Theme</vt:lpstr>
      <vt:lpstr>Freedom Friday</vt:lpstr>
      <vt:lpstr>Data consistency options</vt:lpstr>
      <vt:lpstr>Eventual consistency</vt:lpstr>
      <vt:lpstr>Saga Pattern</vt:lpstr>
      <vt:lpstr>Tell us about your team</vt:lpstr>
      <vt:lpstr>Tell us about your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2017</dc:title>
  <dc:creator>Alex Morgan-Jones</dc:creator>
  <cp:lastModifiedBy>Sergiu Enache</cp:lastModifiedBy>
  <cp:revision>77</cp:revision>
  <dcterms:created xsi:type="dcterms:W3CDTF">2017-07-18T11:36:37Z</dcterms:created>
  <dcterms:modified xsi:type="dcterms:W3CDTF">2018-09-27T17:07:48Z</dcterms:modified>
</cp:coreProperties>
</file>