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1" roundtripDataSignature="AMtx7mjInBCdFNeuCLBqR1xJBESaZjEG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218948" y="4591821"/>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601120" y="4623915"/>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218961" y="5385348"/>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601120" y="5365172"/>
            <a:ext cx="3597600" cy="219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121750" y="1964975"/>
            <a:ext cx="4450500" cy="237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1070"/>
              <a:t>Big Mountain Resort, located in Montana, offers stunning views of Glacier National Park and Flathead National Forest, along with access to 105 trails, accommodating skiers and riders of all levels. They have 11 lifts, 2 T-bars, and 1 magic carpet for novice skiers. The longest run, Hellfire, spans 3.3 miles, with a base elevation of 4,464 ft and a summit of 6,817 ft, boasting a vertical drop of 2,353 ft.</a:t>
            </a:r>
            <a:endParaRPr b="1" sz="1070"/>
          </a:p>
          <a:p>
            <a:pPr indent="0" lvl="0" marL="0" marR="0" rtl="0" algn="l">
              <a:lnSpc>
                <a:spcPct val="100000"/>
              </a:lnSpc>
              <a:spcBef>
                <a:spcPts val="0"/>
              </a:spcBef>
              <a:spcAft>
                <a:spcPts val="0"/>
              </a:spcAft>
              <a:buClr>
                <a:srgbClr val="000000"/>
              </a:buClr>
              <a:buSzPts val="1070"/>
              <a:buFont typeface="Arial"/>
              <a:buNone/>
            </a:pPr>
            <a:r>
              <a:rPr b="1" lang="en-AU" sz="1070"/>
              <a:t>Recently, an additional chairlift was installed, increasing operating costs by $1,540,000 this season. The resort's pricing strategy has been premium, but there's a sense that they may not be maximizing their facilities' potential. Simply pricing based on market averages limits their investment strategy. They seek guidance on setting a more optimal ticket price, exploring cost-cutting measures without compromising ticket prices, or possibly supporting an even higher ticket price.</a:t>
            </a:r>
            <a:endParaRPr b="0" i="0" sz="1400" u="none" cap="none" strike="noStrike">
              <a:solidFill>
                <a:srgbClr val="000000"/>
              </a:solidFill>
              <a:latin typeface="Arial"/>
              <a:ea typeface="Arial"/>
              <a:cs typeface="Arial"/>
              <a:sym typeface="Arial"/>
            </a:endParaRPr>
          </a:p>
        </p:txBody>
      </p:sp>
      <p:sp>
        <p:nvSpPr>
          <p:cNvPr id="35" name="Google Shape;35;p1"/>
          <p:cNvSpPr txBox="1"/>
          <p:nvPr/>
        </p:nvSpPr>
        <p:spPr>
          <a:xfrm>
            <a:off x="147825" y="4865010"/>
            <a:ext cx="4324500" cy="386700"/>
          </a:xfrm>
          <a:prstGeom prst="rect">
            <a:avLst/>
          </a:prstGeom>
          <a:noFill/>
          <a:ln>
            <a:noFill/>
          </a:ln>
        </p:spPr>
        <p:txBody>
          <a:bodyPr anchorCtr="0" anchor="t" bIns="45700" lIns="91425" spcFirstLastPara="1" rIns="91425" wrap="square" tIns="45700">
            <a:noAutofit/>
          </a:bodyPr>
          <a:lstStyle/>
          <a:p>
            <a:pPr indent="-296608" lvl="0" marL="457200" marR="0" rtl="0" algn="l">
              <a:lnSpc>
                <a:spcPct val="100000"/>
              </a:lnSpc>
              <a:spcBef>
                <a:spcPts val="0"/>
              </a:spcBef>
              <a:spcAft>
                <a:spcPts val="0"/>
              </a:spcAft>
              <a:buSzPts val="1071"/>
              <a:buChar char="●"/>
            </a:pPr>
            <a:r>
              <a:rPr b="1" lang="en-AU" sz="1071"/>
              <a:t>New measures should be implemented before the next </a:t>
            </a:r>
            <a:r>
              <a:rPr b="1" lang="en-AU" sz="1071"/>
              <a:t>skiing</a:t>
            </a:r>
            <a:r>
              <a:rPr b="1" lang="en-AU" sz="1071"/>
              <a:t> season</a:t>
            </a:r>
            <a:endParaRPr b="1" i="0" sz="1071" u="none" cap="none" strike="noStrike">
              <a:solidFill>
                <a:srgbClr val="000000"/>
              </a:solidFill>
              <a:latin typeface="Arial"/>
              <a:ea typeface="Arial"/>
              <a:cs typeface="Arial"/>
              <a:sym typeface="Arial"/>
            </a:endParaRPr>
          </a:p>
        </p:txBody>
      </p:sp>
      <p:sp>
        <p:nvSpPr>
          <p:cNvPr id="36" name="Google Shape;36;p1"/>
          <p:cNvSpPr txBox="1"/>
          <p:nvPr/>
        </p:nvSpPr>
        <p:spPr>
          <a:xfrm>
            <a:off x="147825" y="5673652"/>
            <a:ext cx="4324500" cy="492600"/>
          </a:xfrm>
          <a:prstGeom prst="rect">
            <a:avLst/>
          </a:prstGeom>
          <a:noFill/>
          <a:ln>
            <a:noFill/>
          </a:ln>
        </p:spPr>
        <p:txBody>
          <a:bodyPr anchorCtr="0" anchor="t" bIns="45700" lIns="91425" spcFirstLastPara="1" rIns="91425" wrap="square" tIns="45700">
            <a:noAutofit/>
          </a:bodyPr>
          <a:lstStyle/>
          <a:p>
            <a:pPr indent="-296608" lvl="0" marL="457200" marR="0" rtl="0" algn="l">
              <a:lnSpc>
                <a:spcPct val="100000"/>
              </a:lnSpc>
              <a:spcBef>
                <a:spcPts val="0"/>
              </a:spcBef>
              <a:spcAft>
                <a:spcPts val="0"/>
              </a:spcAft>
              <a:buSzPts val="1071"/>
              <a:buChar char="●"/>
            </a:pPr>
            <a:r>
              <a:rPr b="1" lang="en-AU" sz="1071"/>
              <a:t>Decision is going to be made by comparing facilities only in addition to average price</a:t>
            </a:r>
            <a:endParaRPr b="0" i="0" sz="1400" u="none" cap="none" strike="noStrike">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296545" lvl="0" marL="457200" marR="0" rtl="0" algn="l">
              <a:lnSpc>
                <a:spcPct val="100000"/>
              </a:lnSpc>
              <a:spcBef>
                <a:spcPts val="0"/>
              </a:spcBef>
              <a:spcAft>
                <a:spcPts val="0"/>
              </a:spcAft>
              <a:buSzPts val="1070"/>
              <a:buChar char="●"/>
            </a:pPr>
            <a:r>
              <a:rPr b="1" i="0" lang="en-AU" sz="1070" u="none" cap="none" strike="noStrike">
                <a:solidFill>
                  <a:srgbClr val="000000"/>
                </a:solidFill>
                <a:latin typeface="Arial"/>
                <a:ea typeface="Arial"/>
                <a:cs typeface="Arial"/>
                <a:sym typeface="Arial"/>
              </a:rPr>
              <a:t>Cutting cost may undermine </a:t>
            </a:r>
            <a:r>
              <a:rPr b="1" lang="en-AU" sz="1070"/>
              <a:t>ticket price</a:t>
            </a:r>
            <a:endParaRPr b="1" sz="1070"/>
          </a:p>
          <a:p>
            <a:pPr indent="-296545" lvl="0" marL="457200" marR="0" rtl="0" algn="l">
              <a:lnSpc>
                <a:spcPct val="100000"/>
              </a:lnSpc>
              <a:spcBef>
                <a:spcPts val="0"/>
              </a:spcBef>
              <a:spcAft>
                <a:spcPts val="0"/>
              </a:spcAft>
              <a:buSzPts val="1070"/>
              <a:buChar char="●"/>
            </a:pPr>
            <a:r>
              <a:rPr b="1" lang="en-AU" sz="1070"/>
              <a:t>Increasing </a:t>
            </a:r>
            <a:r>
              <a:rPr b="1" lang="en-AU" sz="1070"/>
              <a:t>ticket</a:t>
            </a:r>
            <a:r>
              <a:rPr b="1" lang="en-AU" sz="1070"/>
              <a:t> price may decrease revenue</a:t>
            </a:r>
            <a:endParaRPr b="1" sz="1070"/>
          </a:p>
        </p:txBody>
      </p:sp>
      <p:sp>
        <p:nvSpPr>
          <p:cNvPr id="38" name="Google Shape;38;p1"/>
          <p:cNvSpPr txBox="1"/>
          <p:nvPr/>
        </p:nvSpPr>
        <p:spPr>
          <a:xfrm>
            <a:off x="4590928" y="5085174"/>
            <a:ext cx="4324418" cy="1081065"/>
          </a:xfrm>
          <a:prstGeom prst="rect">
            <a:avLst/>
          </a:prstGeom>
          <a:noFill/>
          <a:ln>
            <a:noFill/>
          </a:ln>
        </p:spPr>
        <p:txBody>
          <a:bodyPr anchorCtr="0" anchor="t" bIns="45700" lIns="91425" spcFirstLastPara="1" rIns="91425" wrap="square" tIns="45700">
            <a:noAutofit/>
          </a:bodyPr>
          <a:lstStyle/>
          <a:p>
            <a:pPr indent="-296545" lvl="0" marL="457200" marR="0" rtl="0" algn="l">
              <a:lnSpc>
                <a:spcPct val="100000"/>
              </a:lnSpc>
              <a:spcBef>
                <a:spcPts val="0"/>
              </a:spcBef>
              <a:spcAft>
                <a:spcPts val="0"/>
              </a:spcAft>
              <a:buSzPts val="1070"/>
              <a:buChar char="●"/>
            </a:pPr>
            <a:r>
              <a:rPr b="1" lang="en-AU" sz="1070"/>
              <a:t>A CSV file that contains information from 330 resorts in the US that can be considered part of the same market share. It include informations such as landscape informations, resources informations, and availability informations. </a:t>
            </a:r>
            <a:endParaRPr b="1" i="0" sz="1070" u="none" cap="none" strike="noStrike">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1"/>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Semir Gessesse</a:t>
            </a:r>
            <a:r>
              <a:rPr lang="en-AU" sz="2000">
                <a:solidFill>
                  <a:srgbClr val="29748D"/>
                </a:solidFill>
                <a:latin typeface="Quattrocento Sans"/>
                <a:ea typeface="Quattrocento Sans"/>
                <a:cs typeface="Quattrocento Sans"/>
                <a:sym typeface="Quattrocento Sans"/>
              </a:rPr>
              <a:t> </a:t>
            </a:r>
            <a:r>
              <a:rPr lang="en-AU" sz="2000">
                <a:solidFill>
                  <a:srgbClr val="29748D"/>
                </a:solidFill>
                <a:latin typeface="Quattrocento Sans"/>
                <a:ea typeface="Quattrocento Sans"/>
                <a:cs typeface="Quattrocento Sans"/>
                <a:sym typeface="Quattrocento Sans"/>
              </a:rPr>
              <a:t>PSW - Guided Capstone</a:t>
            </a:r>
            <a:endParaRPr sz="2000">
              <a:solidFill>
                <a:srgbClr val="29748D"/>
              </a:solidFill>
              <a:latin typeface="Quattrocento Sans"/>
              <a:ea typeface="Quattrocento Sans"/>
              <a:cs typeface="Quattrocento Sans"/>
              <a:sym typeface="Quattrocento Sans"/>
            </a:endParaRPr>
          </a:p>
        </p:txBody>
      </p:sp>
      <p:sp>
        <p:nvSpPr>
          <p:cNvPr id="47" name="Google Shape;47;p1"/>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296608" lvl="0" marL="457200" marR="0" rtl="0" algn="l">
              <a:lnSpc>
                <a:spcPct val="100000"/>
              </a:lnSpc>
              <a:spcBef>
                <a:spcPts val="0"/>
              </a:spcBef>
              <a:spcAft>
                <a:spcPts val="0"/>
              </a:spcAft>
              <a:buSzPts val="1071"/>
              <a:buChar char="●"/>
            </a:pPr>
            <a:r>
              <a:rPr b="1" lang="en-AU" sz="1071"/>
              <a:t>Jimmy Blackburn - Director of Operations</a:t>
            </a:r>
            <a:endParaRPr b="1" sz="1071"/>
          </a:p>
          <a:p>
            <a:pPr indent="-296608" lvl="0" marL="457200" marR="0" rtl="0" algn="l">
              <a:lnSpc>
                <a:spcPct val="100000"/>
              </a:lnSpc>
              <a:spcBef>
                <a:spcPts val="0"/>
              </a:spcBef>
              <a:spcAft>
                <a:spcPts val="0"/>
              </a:spcAft>
              <a:buSzPts val="1071"/>
              <a:buChar char="●"/>
            </a:pPr>
            <a:r>
              <a:rPr b="1" lang="en-AU" sz="1071"/>
              <a:t>Alesha Eisen - the Database Manager</a:t>
            </a:r>
            <a:endParaRPr b="1" sz="1071"/>
          </a:p>
        </p:txBody>
      </p:sp>
      <p:sp>
        <p:nvSpPr>
          <p:cNvPr id="48" name="Google Shape;48;p1"/>
          <p:cNvSpPr txBox="1"/>
          <p:nvPr/>
        </p:nvSpPr>
        <p:spPr>
          <a:xfrm>
            <a:off x="184150" y="540900"/>
            <a:ext cx="7854300" cy="81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How can Big Mountain Resort extract better value from their tickets by at least $1,540,000 through cutting costs without undermining ticket value or increasing ticket prices by the next skiing season?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