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10"/>
  </p:notesMasterIdLst>
  <p:sldIdLst>
    <p:sldId id="262" r:id="rId2"/>
    <p:sldId id="263" r:id="rId3"/>
    <p:sldId id="257" r:id="rId4"/>
    <p:sldId id="258" r:id="rId5"/>
    <p:sldId id="259" r:id="rId6"/>
    <p:sldId id="260" r:id="rId7"/>
    <p:sldId id="265"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0"/>
    <p:restoredTop sz="59259"/>
  </p:normalViewPr>
  <p:slideViewPr>
    <p:cSldViewPr snapToGrid="0" snapToObjects="1">
      <p:cViewPr varScale="1">
        <p:scale>
          <a:sx n="63" d="100"/>
          <a:sy n="63" d="100"/>
        </p:scale>
        <p:origin x="2248"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6EEC9-1FA8-FC40-842A-1A93291250CF}" type="datetimeFigureOut">
              <a:rPr lang="en-US" smtClean="0"/>
              <a:t>4/12/18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6341E-5B4C-FB49-8C90-7C1993FDD608}" type="slidenum">
              <a:rPr lang="en-US" smtClean="0"/>
              <a:t>‹#›</a:t>
            </a:fld>
            <a:endParaRPr lang="en-US"/>
          </a:p>
        </p:txBody>
      </p:sp>
    </p:spTree>
    <p:extLst>
      <p:ext uri="{BB962C8B-B14F-4D97-AF65-F5344CB8AC3E}">
        <p14:creationId xmlns:p14="http://schemas.microsoft.com/office/powerpoint/2010/main" val="70884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research </a:t>
            </a:r>
            <a:r>
              <a:rPr lang="en-US" dirty="0" smtClean="0"/>
              <a:t>focuses </a:t>
            </a:r>
            <a:r>
              <a:rPr lang="en-US" dirty="0" smtClean="0"/>
              <a:t>on using Smart Meter</a:t>
            </a:r>
            <a:r>
              <a:rPr lang="en-US" baseline="0" dirty="0" smtClean="0"/>
              <a:t> energy data, combined with socio-demographic data such as OAC groups, and a Townsend score to attempt to understand variations in energy usage in relation to people’s characteristics and levels of deprivation. For the benefit of those of you not from the UK, the OAC is the output area classification, a small area geodemographic classification built entirely from the 2011census in partnership with the office for national statistics. </a:t>
            </a:r>
          </a:p>
          <a:p>
            <a:endParaRPr lang="en-US" baseline="0" dirty="0" smtClean="0"/>
          </a:p>
          <a:p>
            <a:r>
              <a:rPr lang="en-US" baseline="0" dirty="0" smtClean="0"/>
              <a:t>Some of you may have noticed that this </a:t>
            </a:r>
            <a:r>
              <a:rPr lang="en-US" baseline="0" dirty="0" err="1" smtClean="0"/>
              <a:t>isn</a:t>
            </a:r>
            <a:r>
              <a:rPr lang="mr-IN" baseline="0" dirty="0" smtClean="0"/>
              <a:t>’</a:t>
            </a:r>
            <a:r>
              <a:rPr lang="en-US" baseline="0" dirty="0" smtClean="0"/>
              <a:t>t the original title I submitted, but there’s a good reason for that, which I’ll come to so I hope none of you are here especially to hear about clustering methods because I’m afraid you might be disappointed!</a:t>
            </a:r>
            <a:endParaRPr lang="en-US" dirty="0" smtClean="0"/>
          </a:p>
        </p:txBody>
      </p:sp>
      <p:sp>
        <p:nvSpPr>
          <p:cNvPr id="4" name="Slide Number Placeholder 3"/>
          <p:cNvSpPr>
            <a:spLocks noGrp="1"/>
          </p:cNvSpPr>
          <p:nvPr>
            <p:ph type="sldNum" sz="quarter" idx="10"/>
          </p:nvPr>
        </p:nvSpPr>
        <p:spPr/>
        <p:txBody>
          <a:bodyPr/>
          <a:lstStyle/>
          <a:p>
            <a:fld id="{86363B84-DC8D-314A-8971-DE2DAB072D42}" type="slidenum">
              <a:rPr lang="en-US" smtClean="0"/>
              <a:t>1</a:t>
            </a:fld>
            <a:endParaRPr lang="en-US"/>
          </a:p>
        </p:txBody>
      </p:sp>
    </p:spTree>
    <p:extLst>
      <p:ext uri="{BB962C8B-B14F-4D97-AF65-F5344CB8AC3E}">
        <p14:creationId xmlns:p14="http://schemas.microsoft.com/office/powerpoint/2010/main" val="153005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domestic energy sector has been marked as one sector where energy usage continues to grow, despite increasingly efficient appliances and modern understanding of energy reduction methods. This is most likely due to the huge appetite in western countries in particular for convenience, comfort and cleanliness.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the UK especially, the government suggests that a full Smart Meter rollout will be complete for both gas and electric by 2020, and this represents the biggest change to the UK energy market since the changeover to North Sea Gas. </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Smart meters are considered to be innovative </a:t>
            </a:r>
            <a:r>
              <a:rPr lang="en-US" sz="1200" kern="1200" dirty="0" smtClean="0">
                <a:solidFill>
                  <a:schemeClr val="tx1"/>
                </a:solidFill>
                <a:effectLst/>
                <a:latin typeface="+mn-lt"/>
                <a:ea typeface="+mn-ea"/>
                <a:cs typeface="+mn-cs"/>
              </a:rPr>
              <a:t>meters </a:t>
            </a:r>
            <a:r>
              <a:rPr lang="en-US" sz="1200" kern="1200" dirty="0" smtClean="0">
                <a:solidFill>
                  <a:schemeClr val="tx1"/>
                </a:solidFill>
                <a:effectLst/>
                <a:latin typeface="+mn-lt"/>
                <a:ea typeface="+mn-ea"/>
                <a:cs typeface="+mn-cs"/>
              </a:rPr>
              <a:t>that provide </a:t>
            </a:r>
            <a:r>
              <a:rPr lang="en-US" sz="1200" kern="1200" dirty="0" smtClean="0">
                <a:solidFill>
                  <a:schemeClr val="tx1"/>
                </a:solidFill>
                <a:effectLst/>
                <a:latin typeface="+mn-lt"/>
                <a:ea typeface="+mn-ea"/>
                <a:cs typeface="+mn-cs"/>
              </a:rPr>
              <a:t>real time </a:t>
            </a:r>
            <a:r>
              <a:rPr lang="en-US" sz="1200" kern="1200" dirty="0" smtClean="0">
                <a:solidFill>
                  <a:schemeClr val="tx1"/>
                </a:solidFill>
                <a:effectLst/>
                <a:latin typeface="+mn-lt"/>
                <a:ea typeface="+mn-ea"/>
                <a:cs typeface="+mn-cs"/>
              </a:rPr>
              <a:t>data on consumption and are instrumental to increasing efficiency. The data generated by these meters is available in a cadence never previously available, enabling the profiling of consumer </a:t>
            </a:r>
            <a:r>
              <a:rPr lang="en-US" sz="1200" kern="1200" dirty="0" err="1" smtClean="0">
                <a:solidFill>
                  <a:schemeClr val="tx1"/>
                </a:solidFill>
                <a:effectLst/>
                <a:latin typeface="+mn-lt"/>
                <a:ea typeface="+mn-ea"/>
                <a:cs typeface="+mn-cs"/>
              </a:rPr>
              <a:t>behaviours</a:t>
            </a:r>
            <a:r>
              <a:rPr lang="en-US" sz="1200" kern="1200" dirty="0" smtClean="0">
                <a:solidFill>
                  <a:schemeClr val="tx1"/>
                </a:solidFill>
                <a:effectLst/>
                <a:latin typeface="+mn-lt"/>
                <a:ea typeface="+mn-ea"/>
                <a:cs typeface="+mn-cs"/>
              </a:rPr>
              <a:t> and it is the aim of this paper to</a:t>
            </a:r>
            <a:r>
              <a:rPr lang="en-US" sz="1200" kern="1200" baseline="0" dirty="0" smtClean="0">
                <a:solidFill>
                  <a:schemeClr val="tx1"/>
                </a:solidFill>
                <a:effectLst/>
                <a:latin typeface="+mn-lt"/>
                <a:ea typeface="+mn-ea"/>
                <a:cs typeface="+mn-cs"/>
              </a:rPr>
              <a:t> evaluate to what extent the socio-demographics act as indicators for energy consumption</a:t>
            </a:r>
            <a:r>
              <a:rPr lang="en-US" sz="1200" kern="1200" dirty="0" smtClean="0">
                <a:solidFill>
                  <a:schemeClr val="tx1"/>
                </a:solidFill>
                <a:effectLst/>
                <a:latin typeface="+mn-lt"/>
                <a:ea typeface="+mn-ea"/>
                <a:cs typeface="+mn-cs"/>
              </a:rPr>
              <a:t>. It is suggested that trends in energy consumption have utility when defining patterns of daily </a:t>
            </a:r>
            <a:r>
              <a:rPr lang="en-US" sz="1200" kern="1200" dirty="0" smtClean="0">
                <a:solidFill>
                  <a:schemeClr val="tx1"/>
                </a:solidFill>
                <a:effectLst/>
                <a:latin typeface="+mn-lt"/>
                <a:ea typeface="+mn-ea"/>
                <a:cs typeface="+mn-cs"/>
              </a:rPr>
              <a:t>life and that demographics</a:t>
            </a:r>
            <a:r>
              <a:rPr lang="en-US" sz="1200" kern="1200" baseline="0" dirty="0" smtClean="0">
                <a:solidFill>
                  <a:schemeClr val="tx1"/>
                </a:solidFill>
                <a:effectLst/>
                <a:latin typeface="+mn-lt"/>
                <a:ea typeface="+mn-ea"/>
                <a:cs typeface="+mn-cs"/>
              </a:rPr>
              <a:t> are often a good indicator of </a:t>
            </a:r>
            <a:r>
              <a:rPr lang="en-US" sz="1200" kern="1200" baseline="0" dirty="0" err="1" smtClean="0">
                <a:solidFill>
                  <a:schemeClr val="tx1"/>
                </a:solidFill>
                <a:effectLst/>
                <a:latin typeface="+mn-lt"/>
                <a:ea typeface="+mn-ea"/>
                <a:cs typeface="+mn-cs"/>
              </a:rPr>
              <a:t>enrgy</a:t>
            </a:r>
            <a:r>
              <a:rPr lang="en-US" sz="1200" kern="1200" baseline="0" dirty="0" smtClean="0">
                <a:solidFill>
                  <a:schemeClr val="tx1"/>
                </a:solidFill>
                <a:effectLst/>
                <a:latin typeface="+mn-lt"/>
                <a:ea typeface="+mn-ea"/>
                <a:cs typeface="+mn-cs"/>
              </a:rPr>
              <a:t> consumption levels</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6363B84-DC8D-314A-8971-DE2DAB072D42}" type="slidenum">
              <a:rPr lang="en-US" smtClean="0"/>
              <a:t>2</a:t>
            </a:fld>
            <a:endParaRPr lang="en-US"/>
          </a:p>
        </p:txBody>
      </p:sp>
    </p:spTree>
    <p:extLst>
      <p:ext uri="{BB962C8B-B14F-4D97-AF65-F5344CB8AC3E}">
        <p14:creationId xmlns:p14="http://schemas.microsoft.com/office/powerpoint/2010/main" val="180459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So having covered the</a:t>
            </a:r>
            <a:r>
              <a:rPr lang="en-US" sz="1100" baseline="0" dirty="0" smtClean="0"/>
              <a:t> what and the why, a quick word on the how, and the problematic method that meant doing a full 180 with the finish line in sight. Whilst I think we all can agree that no result is a result in itself, it’s much harder to make something of nothing than it is, and for the purpose of today, to just do something different and pretend it never happened.</a:t>
            </a:r>
            <a:endParaRPr lang="en-GB" sz="1100" kern="1200" dirty="0" smtClean="0">
              <a:solidFill>
                <a:schemeClr val="tx1"/>
              </a:solidFill>
              <a:effectLst/>
              <a:latin typeface="+mn-lt"/>
              <a:ea typeface="+mn-ea"/>
              <a:cs typeface="+mn-cs"/>
            </a:endParaRPr>
          </a:p>
          <a:p>
            <a:endParaRPr lang="en-GB" sz="1100" kern="1200" dirty="0" smtClean="0">
              <a:solidFill>
                <a:schemeClr val="tx1"/>
              </a:solidFill>
              <a:effectLst/>
              <a:latin typeface="+mn-lt"/>
              <a:ea typeface="+mn-ea"/>
              <a:cs typeface="+mn-cs"/>
            </a:endParaRPr>
          </a:p>
          <a:p>
            <a:r>
              <a:rPr lang="en-GB" sz="1100" kern="1200" dirty="0" smtClean="0">
                <a:solidFill>
                  <a:schemeClr val="tx1"/>
                </a:solidFill>
                <a:effectLst/>
                <a:latin typeface="+mn-lt"/>
                <a:ea typeface="+mn-ea"/>
                <a:cs typeface="+mn-cs"/>
              </a:rPr>
              <a:t>The raw dataset of 292,855,095 rows had</a:t>
            </a:r>
            <a:r>
              <a:rPr lang="en-GB" sz="1100" kern="1200" baseline="0" dirty="0" smtClean="0">
                <a:solidFill>
                  <a:schemeClr val="tx1"/>
                </a:solidFill>
                <a:effectLst/>
                <a:latin typeface="+mn-lt"/>
                <a:ea typeface="+mn-ea"/>
                <a:cs typeface="+mn-cs"/>
              </a:rPr>
              <a:t> to be</a:t>
            </a:r>
            <a:r>
              <a:rPr lang="en-GB" sz="1100" kern="1200" dirty="0" smtClean="0">
                <a:solidFill>
                  <a:schemeClr val="tx1"/>
                </a:solidFill>
                <a:effectLst/>
                <a:latin typeface="+mn-lt"/>
                <a:ea typeface="+mn-ea"/>
                <a:cs typeface="+mn-cs"/>
              </a:rPr>
              <a:t> aggregated in order to avoid issues of re-identification of individuals.</a:t>
            </a:r>
            <a:r>
              <a:rPr lang="en-GB" sz="1100" kern="1200" baseline="0" dirty="0" smtClean="0">
                <a:solidFill>
                  <a:schemeClr val="tx1"/>
                </a:solidFill>
                <a:effectLst/>
                <a:latin typeface="+mn-lt"/>
                <a:ea typeface="+mn-ea"/>
                <a:cs typeface="+mn-cs"/>
              </a:rPr>
              <a:t> This was done </a:t>
            </a:r>
            <a:r>
              <a:rPr lang="en-GB" sz="1100" kern="1200" dirty="0" smtClean="0">
                <a:solidFill>
                  <a:schemeClr val="tx1"/>
                </a:solidFill>
                <a:effectLst/>
                <a:latin typeface="+mn-lt"/>
                <a:ea typeface="+mn-ea"/>
                <a:cs typeface="+mn-cs"/>
              </a:rPr>
              <a:t>to Postcode sector level, which equates to about 300 households, of which there are around 9300 across the United Kingdom, creates one row in the dataset for each recorded day, per postcode sector, per smart meter type.</a:t>
            </a:r>
          </a:p>
          <a:p>
            <a:endParaRPr lang="en-GB" sz="1100" kern="1200" dirty="0" smtClean="0">
              <a:solidFill>
                <a:schemeClr val="tx1"/>
              </a:solidFill>
              <a:effectLst/>
              <a:latin typeface="+mn-lt"/>
              <a:ea typeface="+mn-ea"/>
              <a:cs typeface="+mn-cs"/>
            </a:endParaRPr>
          </a:p>
          <a:p>
            <a:r>
              <a:rPr lang="en-GB" sz="1100" kern="1200" dirty="0" smtClean="0">
                <a:solidFill>
                  <a:schemeClr val="tx1"/>
                </a:solidFill>
                <a:effectLst/>
                <a:latin typeface="+mn-lt"/>
                <a:ea typeface="+mn-ea"/>
                <a:cs typeface="+mn-cs"/>
              </a:rPr>
              <a:t>This data was then appended</a:t>
            </a:r>
            <a:r>
              <a:rPr lang="en-GB" sz="1100" kern="1200" baseline="0" dirty="0" smtClean="0">
                <a:solidFill>
                  <a:schemeClr val="tx1"/>
                </a:solidFill>
                <a:effectLst/>
                <a:latin typeface="+mn-lt"/>
                <a:ea typeface="+mn-ea"/>
                <a:cs typeface="+mn-cs"/>
              </a:rPr>
              <a:t> to the reweighted census data and Townsend scores. We used a population headcount for both postcode sector and </a:t>
            </a:r>
            <a:r>
              <a:rPr lang="en-GB" sz="1100" kern="1200" baseline="0" dirty="0" err="1" smtClean="0">
                <a:solidFill>
                  <a:schemeClr val="tx1"/>
                </a:solidFill>
                <a:effectLst/>
                <a:latin typeface="+mn-lt"/>
                <a:ea typeface="+mn-ea"/>
                <a:cs typeface="+mn-cs"/>
              </a:rPr>
              <a:t>LSOA,and</a:t>
            </a:r>
            <a:r>
              <a:rPr lang="en-GB" sz="1100" kern="1200" baseline="0" dirty="0" smtClean="0">
                <a:solidFill>
                  <a:schemeClr val="tx1"/>
                </a:solidFill>
                <a:effectLst/>
                <a:latin typeface="+mn-lt"/>
                <a:ea typeface="+mn-ea"/>
                <a:cs typeface="+mn-cs"/>
              </a:rPr>
              <a:t> apportioned the census variables this way as against using a GIS method such as union by area as we found these are much more prone to inaccuracies such as slither polygons. </a:t>
            </a:r>
            <a:endParaRPr lang="en-GB" sz="1100" kern="1200" dirty="0" smtClean="0">
              <a:solidFill>
                <a:schemeClr val="tx1"/>
              </a:solidFill>
              <a:effectLst/>
              <a:latin typeface="+mn-lt"/>
              <a:ea typeface="+mn-ea"/>
              <a:cs typeface="+mn-cs"/>
            </a:endParaRPr>
          </a:p>
          <a:p>
            <a:endParaRPr lang="en-GB" sz="1100" kern="1200" dirty="0" smtClean="0">
              <a:solidFill>
                <a:schemeClr val="tx1"/>
              </a:solidFill>
              <a:effectLst/>
              <a:latin typeface="+mn-lt"/>
              <a:ea typeface="+mn-ea"/>
              <a:cs typeface="+mn-cs"/>
            </a:endParaRPr>
          </a:p>
          <a:p>
            <a:r>
              <a:rPr lang="en-GB" sz="1100" kern="1200" dirty="0" smtClean="0">
                <a:solidFill>
                  <a:schemeClr val="tx1"/>
                </a:solidFill>
                <a:effectLst/>
                <a:latin typeface="+mn-lt"/>
                <a:ea typeface="+mn-ea"/>
                <a:cs typeface="+mn-cs"/>
              </a:rPr>
              <a:t/>
            </a:r>
            <a:br>
              <a:rPr lang="en-GB" sz="1100" kern="1200" dirty="0" smtClean="0">
                <a:solidFill>
                  <a:schemeClr val="tx1"/>
                </a:solidFill>
                <a:effectLst/>
                <a:latin typeface="+mn-lt"/>
                <a:ea typeface="+mn-ea"/>
                <a:cs typeface="+mn-cs"/>
              </a:rPr>
            </a:br>
            <a:endParaRPr lang="en-GB" dirty="0" smtClean="0">
              <a:effectLst/>
            </a:endParaRPr>
          </a:p>
          <a:p>
            <a:pPr lvl="0">
              <a:spcBef>
                <a:spcPts val="0"/>
              </a:spcBef>
              <a:buNone/>
            </a:pPr>
            <a:endParaRPr dirty="0"/>
          </a:p>
        </p:txBody>
      </p:sp>
    </p:spTree>
    <p:extLst>
      <p:ext uri="{BB962C8B-B14F-4D97-AF65-F5344CB8AC3E}">
        <p14:creationId xmlns:p14="http://schemas.microsoft.com/office/powerpoint/2010/main" val="91171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To</a:t>
            </a:r>
            <a:r>
              <a:rPr lang="en-GB" baseline="0" dirty="0" smtClean="0"/>
              <a:t> </a:t>
            </a:r>
            <a:r>
              <a:rPr lang="en-GB" dirty="0" smtClean="0"/>
              <a:t>get some insight into</a:t>
            </a:r>
            <a:r>
              <a:rPr lang="en-GB" baseline="0" dirty="0" smtClean="0"/>
              <a:t> the dataset in its </a:t>
            </a:r>
            <a:r>
              <a:rPr lang="en-GB" baseline="0" dirty="0" err="1" smtClean="0"/>
              <a:t>entirity</a:t>
            </a:r>
            <a:r>
              <a:rPr lang="en-GB" baseline="0" dirty="0" smtClean="0"/>
              <a:t>, t</a:t>
            </a:r>
            <a:r>
              <a:rPr lang="en-GB" dirty="0" smtClean="0"/>
              <a:t>his first analysis was done on the </a:t>
            </a:r>
            <a:r>
              <a:rPr lang="en-GB" dirty="0" smtClean="0"/>
              <a:t>whole </a:t>
            </a:r>
            <a:r>
              <a:rPr lang="en-GB" dirty="0" err="1" smtClean="0"/>
              <a:t>unaggregated</a:t>
            </a:r>
            <a:r>
              <a:rPr lang="en-GB" dirty="0" smtClean="0"/>
              <a:t> data</a:t>
            </a:r>
            <a:r>
              <a:rPr lang="en-GB" baseline="0" dirty="0" smtClean="0"/>
              <a:t>, </a:t>
            </a:r>
            <a:r>
              <a:rPr lang="en-GB" baseline="0" dirty="0" smtClean="0"/>
              <a:t>and as you can see, the results are somewhat what we were expecting </a:t>
            </a:r>
            <a:r>
              <a:rPr lang="en-GB" baseline="0" dirty="0" err="1" smtClean="0"/>
              <a:t>andcan</a:t>
            </a:r>
            <a:r>
              <a:rPr lang="en-GB" baseline="0" dirty="0" smtClean="0"/>
              <a:t> be made sense of through common knowledge. </a:t>
            </a:r>
            <a:endParaRPr lang="en-GB" baseline="0" dirty="0" smtClean="0"/>
          </a:p>
          <a:p>
            <a:pPr lvl="0">
              <a:spcBef>
                <a:spcPts val="0"/>
              </a:spcBef>
              <a:buNone/>
            </a:pPr>
            <a:endParaRPr lang="en-GB" baseline="0" dirty="0" smtClean="0"/>
          </a:p>
          <a:p>
            <a:pPr lvl="0">
              <a:spcBef>
                <a:spcPts val="0"/>
              </a:spcBef>
              <a:buNone/>
            </a:pPr>
            <a:r>
              <a:rPr lang="en-GB" baseline="0" dirty="0" smtClean="0"/>
              <a:t>An </a:t>
            </a:r>
            <a:r>
              <a:rPr lang="en-GB" baseline="0" dirty="0" smtClean="0"/>
              <a:t>AM peak in both gas and electricity as people get up and begin their day, a dip as some but not all people leave for work, and a bigger PM peak when people tend to be at home for a longer period of time, doing activities such as cooking and relaxing </a:t>
            </a:r>
            <a:r>
              <a:rPr lang="mr-IN" baseline="0" dirty="0" smtClean="0"/>
              <a:t>–</a:t>
            </a:r>
            <a:r>
              <a:rPr lang="en-GB" baseline="0" dirty="0" smtClean="0"/>
              <a:t> watching TV, using computers, using lighting as it gets dark and so on before tailing off to a ‘standby’ rate during the night where only appliances that must be left on are consuming energy, such as the fridge, freezer and home security systems. </a:t>
            </a:r>
            <a:endParaRPr dirty="0"/>
          </a:p>
        </p:txBody>
      </p:sp>
    </p:spTree>
    <p:extLst>
      <p:ext uri="{BB962C8B-B14F-4D97-AF65-F5344CB8AC3E}">
        <p14:creationId xmlns:p14="http://schemas.microsoft.com/office/powerpoint/2010/main" val="5224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smtClean="0"/>
              <a:t>The first map on the left shows</a:t>
            </a:r>
            <a:r>
              <a:rPr lang="en-GB" baseline="0" dirty="0" smtClean="0"/>
              <a:t> the propensity of smart meters to total houses per postcode sector in the UK and the second map shows a LISA analysis , showing more clearly which areas are surrounded by other similar areas, so along the south coast blue represents low penetration areas surrounded by other low penetration areas, whereas in the Midlands and the North West, there are many areas of high penetration surrounded by other areas of high penetration</a:t>
            </a:r>
          </a:p>
          <a:p>
            <a:pPr lvl="0">
              <a:spcBef>
                <a:spcPts val="0"/>
              </a:spcBef>
              <a:buNone/>
            </a:pPr>
            <a:endParaRPr lang="en-GB" baseline="0" dirty="0" smtClean="0"/>
          </a:p>
          <a:p>
            <a:pPr lvl="0">
              <a:spcBef>
                <a:spcPts val="0"/>
              </a:spcBef>
              <a:buNone/>
            </a:pPr>
            <a:r>
              <a:rPr lang="en-GB" baseline="0" dirty="0" smtClean="0"/>
              <a:t>However we do have to consider that the DEP roll out scheme introduces a lot of bias into the dataset </a:t>
            </a:r>
            <a:r>
              <a:rPr lang="mr-IN" baseline="0" dirty="0" smtClean="0"/>
              <a:t>–</a:t>
            </a:r>
            <a:r>
              <a:rPr lang="en-GB" baseline="0" dirty="0" smtClean="0"/>
              <a:t> all we know is that they knock on doors and if you’re home and you want one, they’ll fit one for you, otherwise you have to go to them and ask for one. Have they just not reached the south coast by this point in the dataset, or are people in the North West particularly good citizens of the earth? This data would suggest that the roll out has only taken place in certain parts of the UK, but we also have to consider the demographic of people who are likely to be at home during the day when they are doing the rounds </a:t>
            </a:r>
            <a:r>
              <a:rPr lang="mr-IN" baseline="0" dirty="0" smtClean="0"/>
              <a:t>–</a:t>
            </a:r>
            <a:r>
              <a:rPr lang="en-GB" baseline="0" dirty="0" smtClean="0"/>
              <a:t> those who are unemployed, retired, or have caring duties </a:t>
            </a:r>
            <a:r>
              <a:rPr lang="mr-IN" baseline="0" dirty="0" smtClean="0"/>
              <a:t>–</a:t>
            </a:r>
            <a:r>
              <a:rPr lang="en-GB" baseline="0" dirty="0" smtClean="0"/>
              <a:t> and that leads us to ask whether or not they consume energy differently to the rest of the population because of the profile of their daily routine and if so, how are they impacting the data we receive? </a:t>
            </a:r>
            <a:r>
              <a:rPr lang="en-GB" baseline="0" dirty="0" smtClean="0"/>
              <a:t>And I think it might be fair to say that these biases impacted the clustering .</a:t>
            </a:r>
            <a:endParaRPr dirty="0"/>
          </a:p>
        </p:txBody>
      </p:sp>
    </p:spTree>
    <p:extLst>
      <p:ext uri="{BB962C8B-B14F-4D97-AF65-F5344CB8AC3E}">
        <p14:creationId xmlns:p14="http://schemas.microsoft.com/office/powerpoint/2010/main" val="1614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baseline="0" dirty="0" smtClean="0"/>
              <a:t>With the energy dataset investigated in full, and aggregation complete it was firstly suggested that clustering of the energy usage would reveal some interesting patterns. Well. All this tells us is that regardless of your demographic, your temporal energy usage profile is very similar to the rest of the population. So with no variation, it was deemed best to move swiftly on. Although, I would be happy to talk afterwards if </a:t>
            </a:r>
            <a:r>
              <a:rPr lang="en-GB" baseline="0" dirty="0" smtClean="0"/>
              <a:t>you've got any idea what might have gone on here!</a:t>
            </a:r>
            <a:endParaRPr dirty="0"/>
          </a:p>
        </p:txBody>
      </p:sp>
    </p:spTree>
    <p:extLst>
      <p:ext uri="{BB962C8B-B14F-4D97-AF65-F5344CB8AC3E}">
        <p14:creationId xmlns:p14="http://schemas.microsoft.com/office/powerpoint/2010/main" val="165491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a different tack,</a:t>
            </a:r>
            <a:r>
              <a:rPr lang="en-US" baseline="0" dirty="0" smtClean="0"/>
              <a:t> f</a:t>
            </a:r>
            <a:r>
              <a:rPr lang="en-US" dirty="0" smtClean="0"/>
              <a:t>irst off I</a:t>
            </a:r>
            <a:r>
              <a:rPr lang="en-US" baseline="0" dirty="0" smtClean="0"/>
              <a:t> attributed the energy data to the OAC </a:t>
            </a:r>
            <a:r>
              <a:rPr lang="en-US" baseline="0" dirty="0" smtClean="0"/>
              <a:t>groups.</a:t>
            </a:r>
            <a:endParaRPr lang="en-US" dirty="0" smtClean="0"/>
          </a:p>
          <a:p>
            <a:r>
              <a:rPr lang="en-US" dirty="0" smtClean="0"/>
              <a:t>There are some particularly</a:t>
            </a:r>
            <a:r>
              <a:rPr lang="en-US" baseline="0" dirty="0" smtClean="0"/>
              <a:t> interesting groups that are worth mentioning here. With regards to the literature on demographics, time and again, housing comes up as the most positively correlated with energy usage and these results would seem to corroborate that. Groups 5a and 6b in particular, when we look at their pen portraits, are said to be most likely to live in detached and semi detached aka larger houses, which could point to them having larger families and be able to afford the higher energy consumption. </a:t>
            </a:r>
          </a:p>
          <a:p>
            <a:endParaRPr lang="en-US" baseline="0" dirty="0" smtClean="0"/>
          </a:p>
          <a:p>
            <a:r>
              <a:rPr lang="en-US" baseline="0" dirty="0" smtClean="0"/>
              <a:t>It is also worth looking into the characteristics of 7b and 3c as the lowest consuming groups </a:t>
            </a:r>
            <a:r>
              <a:rPr lang="mr-IN" baseline="0" dirty="0" smtClean="0"/>
              <a:t>–</a:t>
            </a:r>
            <a:r>
              <a:rPr lang="en-US" baseline="0" dirty="0" smtClean="0"/>
              <a:t> they are most likely to live in flats or terraces, and and less likely to own their homes. The literature also states that tenure is positively correlated with consumption, the reasons for this being that as a landlord of a privately rented property, there is little to no incentive to put in place energy efficiency measures as the utility bills are typically covered by the tenant and they see little return on their investment. The same can of course be said for the tenant themselves </a:t>
            </a:r>
            <a:r>
              <a:rPr lang="mr-IN" baseline="0" dirty="0" smtClean="0"/>
              <a:t>–</a:t>
            </a:r>
            <a:r>
              <a:rPr lang="en-US" baseline="0" dirty="0" smtClean="0"/>
              <a:t> they won’t want to invest in long term solutions to a house they don’t own as they’re unlikely to reap the full benefit. </a:t>
            </a:r>
          </a:p>
          <a:p>
            <a:endParaRPr lang="en-US" baseline="0" dirty="0" smtClean="0"/>
          </a:p>
          <a:p>
            <a:r>
              <a:rPr lang="en-US" dirty="0" smtClean="0"/>
              <a:t>Secondly</a:t>
            </a:r>
            <a:r>
              <a:rPr lang="en-US" baseline="0" dirty="0" smtClean="0"/>
              <a:t> for some in depth analysis I did a linear regression model to understand the relationship between Townsend score, housing type and energy consumption, with significant results. Using semi detached housing as the reference variable as it is the largest in the dataset, the regression model showed that larger accommodation types use statistically more energy than smaller terrace houses and flats. It also shows that as a households </a:t>
            </a:r>
            <a:r>
              <a:rPr lang="en-US" baseline="0" dirty="0" err="1" smtClean="0"/>
              <a:t>townsend</a:t>
            </a:r>
            <a:r>
              <a:rPr lang="en-US" baseline="0" dirty="0" smtClean="0"/>
              <a:t> score and therefore relative deprivation levels rise, energy consumption decreases.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806341E-5B4C-FB49-8C90-7C1993FDD608}" type="slidenum">
              <a:rPr lang="en-US" smtClean="0"/>
              <a:t>7</a:t>
            </a:fld>
            <a:endParaRPr lang="en-US"/>
          </a:p>
        </p:txBody>
      </p:sp>
    </p:spTree>
    <p:extLst>
      <p:ext uri="{BB962C8B-B14F-4D97-AF65-F5344CB8AC3E}">
        <p14:creationId xmlns:p14="http://schemas.microsoft.com/office/powerpoint/2010/main" val="496621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85800" y="4343400"/>
            <a:ext cx="5486399" cy="4114800"/>
          </a:xfrm>
        </p:spPr>
        <p:txBody>
          <a:bodyPr/>
          <a:lstStyle/>
          <a:p>
            <a:r>
              <a:rPr lang="en-US" dirty="0" smtClean="0"/>
              <a:t>And</a:t>
            </a:r>
            <a:r>
              <a:rPr lang="en-US" baseline="0" dirty="0" smtClean="0"/>
              <a:t> so to </a:t>
            </a:r>
            <a:r>
              <a:rPr lang="en-US" baseline="0" dirty="0" err="1" smtClean="0"/>
              <a:t>summarise</a:t>
            </a:r>
            <a:r>
              <a:rPr lang="en-US" baseline="0" dirty="0" smtClean="0"/>
              <a:t>, in some senses I have managed to get </a:t>
            </a:r>
            <a:r>
              <a:rPr lang="en-US" baseline="0" dirty="0" err="1" smtClean="0"/>
              <a:t>Gaz</a:t>
            </a:r>
            <a:r>
              <a:rPr lang="en-US" baseline="0" dirty="0" smtClean="0"/>
              <a:t> and </a:t>
            </a:r>
            <a:r>
              <a:rPr lang="en-US" baseline="0" dirty="0" err="1" smtClean="0"/>
              <a:t>Leccy</a:t>
            </a:r>
            <a:r>
              <a:rPr lang="en-US" baseline="0" dirty="0" smtClean="0"/>
              <a:t> under control. We can confidently say that this research fits into the existing literature and corroborates the idea the housing type is a relevant factor in energy consumption and we can build on this by making a clear argument for using deprivation level as a predicting factor as </a:t>
            </a:r>
            <a:r>
              <a:rPr lang="en-US" baseline="0" dirty="0" smtClean="0"/>
              <a:t>well, but we do have to consider how biased this data could be.</a:t>
            </a:r>
          </a:p>
          <a:p>
            <a:endParaRPr lang="en-US" baseline="0" dirty="0" smtClean="0"/>
          </a:p>
          <a:p>
            <a:r>
              <a:rPr lang="en-US" baseline="0" dirty="0" smtClean="0"/>
              <a:t>The ideal scenario is now to use this data to predict the energy usage where we have very sparse data, but the bias in the raw data, for now at least, probably inhibits that line of investigation.</a:t>
            </a:r>
            <a:endParaRPr lang="en-US" baseline="0" dirty="0"/>
          </a:p>
          <a:p>
            <a:r>
              <a:rPr lang="en-US" baseline="0" dirty="0" smtClean="0"/>
              <a:t>Thank you very much, and I’m happy to take any questions. </a:t>
            </a:r>
          </a:p>
        </p:txBody>
      </p:sp>
    </p:spTree>
    <p:extLst>
      <p:ext uri="{BB962C8B-B14F-4D97-AF65-F5344CB8AC3E}">
        <p14:creationId xmlns:p14="http://schemas.microsoft.com/office/powerpoint/2010/main" val="1676574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1CCC94-9C4F-2942-80E6-4BC750B71319}"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CCC94-9C4F-2942-80E6-4BC750B71319}"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CCC94-9C4F-2942-80E6-4BC750B71319}"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half">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125900" y="563333"/>
            <a:ext cx="4302400" cy="1143200"/>
          </a:xfrm>
          <a:prstGeom prst="rect">
            <a:avLst/>
          </a:prstGeom>
        </p:spPr>
        <p:txBody>
          <a:bodyPr lIns="91425" tIns="91425" rIns="91425" bIns="91425" anchor="t" anchorCtr="0"/>
          <a:lstStyle>
            <a:lvl1pPr lvl="0" rtl="0">
              <a:spcBef>
                <a:spcPts val="0"/>
              </a:spcBef>
              <a:buClr>
                <a:srgbClr val="88398A"/>
              </a:buClr>
              <a:defRPr>
                <a:solidFill>
                  <a:srgbClr val="88398A"/>
                </a:solidFill>
              </a:defRPr>
            </a:lvl1pPr>
            <a:lvl2pPr lvl="1" rtl="0">
              <a:spcBef>
                <a:spcPts val="0"/>
              </a:spcBef>
              <a:buClr>
                <a:srgbClr val="88398A"/>
              </a:buClr>
              <a:defRPr>
                <a:solidFill>
                  <a:srgbClr val="88398A"/>
                </a:solidFill>
              </a:defRPr>
            </a:lvl2pPr>
            <a:lvl3pPr lvl="2" rtl="0">
              <a:spcBef>
                <a:spcPts val="0"/>
              </a:spcBef>
              <a:buClr>
                <a:srgbClr val="88398A"/>
              </a:buClr>
              <a:defRPr>
                <a:solidFill>
                  <a:srgbClr val="88398A"/>
                </a:solidFill>
              </a:defRPr>
            </a:lvl3pPr>
            <a:lvl4pPr lvl="3" rtl="0">
              <a:spcBef>
                <a:spcPts val="0"/>
              </a:spcBef>
              <a:buClr>
                <a:srgbClr val="88398A"/>
              </a:buClr>
              <a:defRPr>
                <a:solidFill>
                  <a:srgbClr val="88398A"/>
                </a:solidFill>
              </a:defRPr>
            </a:lvl4pPr>
            <a:lvl5pPr lvl="4" rtl="0">
              <a:spcBef>
                <a:spcPts val="0"/>
              </a:spcBef>
              <a:buClr>
                <a:srgbClr val="88398A"/>
              </a:buClr>
              <a:defRPr>
                <a:solidFill>
                  <a:srgbClr val="88398A"/>
                </a:solidFill>
              </a:defRPr>
            </a:lvl5pPr>
            <a:lvl6pPr lvl="5" rtl="0">
              <a:spcBef>
                <a:spcPts val="0"/>
              </a:spcBef>
              <a:buClr>
                <a:srgbClr val="88398A"/>
              </a:buClr>
              <a:defRPr>
                <a:solidFill>
                  <a:srgbClr val="88398A"/>
                </a:solidFill>
              </a:defRPr>
            </a:lvl6pPr>
            <a:lvl7pPr lvl="6" rtl="0">
              <a:spcBef>
                <a:spcPts val="0"/>
              </a:spcBef>
              <a:buClr>
                <a:srgbClr val="88398A"/>
              </a:buClr>
              <a:defRPr>
                <a:solidFill>
                  <a:srgbClr val="88398A"/>
                </a:solidFill>
              </a:defRPr>
            </a:lvl7pPr>
            <a:lvl8pPr lvl="7" rtl="0">
              <a:spcBef>
                <a:spcPts val="0"/>
              </a:spcBef>
              <a:buClr>
                <a:srgbClr val="88398A"/>
              </a:buClr>
              <a:defRPr>
                <a:solidFill>
                  <a:srgbClr val="88398A"/>
                </a:solidFill>
              </a:defRPr>
            </a:lvl8pPr>
            <a:lvl9pPr lvl="8" rtl="0">
              <a:spcBef>
                <a:spcPts val="0"/>
              </a:spcBef>
              <a:buClr>
                <a:srgbClr val="88398A"/>
              </a:buClr>
              <a:defRPr>
                <a:solidFill>
                  <a:srgbClr val="88398A"/>
                </a:solidFill>
              </a:defRPr>
            </a:lvl9pPr>
          </a:lstStyle>
          <a:p>
            <a:endParaRPr/>
          </a:p>
        </p:txBody>
      </p:sp>
    </p:spTree>
    <p:extLst>
      <p:ext uri="{BB962C8B-B14F-4D97-AF65-F5344CB8AC3E}">
        <p14:creationId xmlns:p14="http://schemas.microsoft.com/office/powerpoint/2010/main" val="61232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colo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125900" y="563333"/>
            <a:ext cx="4302400" cy="1143200"/>
          </a:xfrm>
          <a:prstGeom prst="rect">
            <a:avLst/>
          </a:prstGeom>
        </p:spPr>
        <p:txBody>
          <a:bodyPr lIns="91425" tIns="91425" rIns="91425" bIns="91425" anchor="t" anchorCtr="0"/>
          <a:lstStyle>
            <a:lvl1pPr lvl="0" rtl="0">
              <a:spcBef>
                <a:spcPts val="0"/>
              </a:spcBef>
              <a:buClr>
                <a:srgbClr val="88398A"/>
              </a:buClr>
              <a:defRPr>
                <a:solidFill>
                  <a:srgbClr val="88398A"/>
                </a:solidFill>
              </a:defRPr>
            </a:lvl1pPr>
            <a:lvl2pPr lvl="1" rtl="0">
              <a:spcBef>
                <a:spcPts val="0"/>
              </a:spcBef>
              <a:buClr>
                <a:srgbClr val="88398A"/>
              </a:buClr>
              <a:defRPr>
                <a:solidFill>
                  <a:srgbClr val="88398A"/>
                </a:solidFill>
              </a:defRPr>
            </a:lvl2pPr>
            <a:lvl3pPr lvl="2" rtl="0">
              <a:spcBef>
                <a:spcPts val="0"/>
              </a:spcBef>
              <a:buClr>
                <a:srgbClr val="88398A"/>
              </a:buClr>
              <a:defRPr>
                <a:solidFill>
                  <a:srgbClr val="88398A"/>
                </a:solidFill>
              </a:defRPr>
            </a:lvl3pPr>
            <a:lvl4pPr lvl="3" rtl="0">
              <a:spcBef>
                <a:spcPts val="0"/>
              </a:spcBef>
              <a:buClr>
                <a:srgbClr val="88398A"/>
              </a:buClr>
              <a:defRPr>
                <a:solidFill>
                  <a:srgbClr val="88398A"/>
                </a:solidFill>
              </a:defRPr>
            </a:lvl4pPr>
            <a:lvl5pPr lvl="4" rtl="0">
              <a:spcBef>
                <a:spcPts val="0"/>
              </a:spcBef>
              <a:buClr>
                <a:srgbClr val="88398A"/>
              </a:buClr>
              <a:defRPr>
                <a:solidFill>
                  <a:srgbClr val="88398A"/>
                </a:solidFill>
              </a:defRPr>
            </a:lvl5pPr>
            <a:lvl6pPr lvl="5" rtl="0">
              <a:spcBef>
                <a:spcPts val="0"/>
              </a:spcBef>
              <a:buClr>
                <a:srgbClr val="88398A"/>
              </a:buClr>
              <a:defRPr>
                <a:solidFill>
                  <a:srgbClr val="88398A"/>
                </a:solidFill>
              </a:defRPr>
            </a:lvl6pPr>
            <a:lvl7pPr lvl="6" rtl="0">
              <a:spcBef>
                <a:spcPts val="0"/>
              </a:spcBef>
              <a:buClr>
                <a:srgbClr val="88398A"/>
              </a:buClr>
              <a:defRPr>
                <a:solidFill>
                  <a:srgbClr val="88398A"/>
                </a:solidFill>
              </a:defRPr>
            </a:lvl7pPr>
            <a:lvl8pPr lvl="7" rtl="0">
              <a:spcBef>
                <a:spcPts val="0"/>
              </a:spcBef>
              <a:buClr>
                <a:srgbClr val="88398A"/>
              </a:buClr>
              <a:defRPr>
                <a:solidFill>
                  <a:srgbClr val="88398A"/>
                </a:solidFill>
              </a:defRPr>
            </a:lvl8pPr>
            <a:lvl9pPr lvl="8" rtl="0">
              <a:spcBef>
                <a:spcPts val="0"/>
              </a:spcBef>
              <a:buClr>
                <a:srgbClr val="88398A"/>
              </a:buClr>
              <a:defRPr>
                <a:solidFill>
                  <a:srgbClr val="88398A"/>
                </a:solidFill>
              </a:defRPr>
            </a:lvl9pPr>
          </a:lstStyle>
          <a:p>
            <a:endParaRPr/>
          </a:p>
        </p:txBody>
      </p:sp>
    </p:spTree>
    <p:extLst>
      <p:ext uri="{BB962C8B-B14F-4D97-AF65-F5344CB8AC3E}">
        <p14:creationId xmlns:p14="http://schemas.microsoft.com/office/powerpoint/2010/main" val="534015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22700" y="563333"/>
            <a:ext cx="4302400" cy="11432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922700" y="2112933"/>
            <a:ext cx="4542800" cy="42920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buFont typeface="Helvetica Neue"/>
              <a:defRPr>
                <a:latin typeface="Helvetica Neue"/>
                <a:ea typeface="Helvetica Neue"/>
                <a:cs typeface="Helvetica Neue"/>
                <a:sym typeface="Helvetica Neue"/>
              </a:defRPr>
            </a:lvl2pPr>
            <a:lvl3pPr lvl="2">
              <a:spcBef>
                <a:spcPts val="0"/>
              </a:spcBef>
              <a:buFont typeface="Helvetica Neue"/>
              <a:defRPr>
                <a:latin typeface="Helvetica Neue"/>
                <a:ea typeface="Helvetica Neue"/>
                <a:cs typeface="Helvetica Neue"/>
                <a:sym typeface="Helvetica Neue"/>
              </a:defRPr>
            </a:lvl3pPr>
            <a:lvl4pPr lvl="3">
              <a:spcBef>
                <a:spcPts val="0"/>
              </a:spcBef>
              <a:buFont typeface="Helvetica Neue"/>
              <a:defRPr>
                <a:latin typeface="Helvetica Neue"/>
                <a:ea typeface="Helvetica Neue"/>
                <a:cs typeface="Helvetica Neue"/>
                <a:sym typeface="Helvetica Neue"/>
              </a:defRPr>
            </a:lvl4pPr>
            <a:lvl5pPr lvl="4">
              <a:spcBef>
                <a:spcPts val="0"/>
              </a:spcBef>
              <a:buFont typeface="Helvetica Neue"/>
              <a:defRPr>
                <a:latin typeface="Helvetica Neue"/>
                <a:ea typeface="Helvetica Neue"/>
                <a:cs typeface="Helvetica Neue"/>
                <a:sym typeface="Helvetica Neue"/>
              </a:defRPr>
            </a:lvl5pPr>
            <a:lvl6pPr lvl="5">
              <a:spcBef>
                <a:spcPts val="0"/>
              </a:spcBef>
              <a:buFont typeface="Helvetica Neue"/>
              <a:defRPr>
                <a:latin typeface="Helvetica Neue"/>
                <a:ea typeface="Helvetica Neue"/>
                <a:cs typeface="Helvetica Neue"/>
                <a:sym typeface="Helvetica Neue"/>
              </a:defRPr>
            </a:lvl6pPr>
            <a:lvl7pPr lvl="6">
              <a:spcBef>
                <a:spcPts val="0"/>
              </a:spcBef>
              <a:buFont typeface="Helvetica Neue"/>
              <a:defRPr>
                <a:latin typeface="Helvetica Neue"/>
                <a:ea typeface="Helvetica Neue"/>
                <a:cs typeface="Helvetica Neue"/>
                <a:sym typeface="Helvetica Neue"/>
              </a:defRPr>
            </a:lvl7pPr>
            <a:lvl8pPr lvl="7">
              <a:spcBef>
                <a:spcPts val="0"/>
              </a:spcBef>
              <a:buFont typeface="Helvetica Neue"/>
              <a:defRPr>
                <a:latin typeface="Helvetica Neue"/>
                <a:ea typeface="Helvetica Neue"/>
                <a:cs typeface="Helvetica Neue"/>
                <a:sym typeface="Helvetica Neue"/>
              </a:defRPr>
            </a:lvl8pPr>
            <a:lvl9pPr lvl="8">
              <a:spcBef>
                <a:spcPts val="0"/>
              </a:spcBef>
              <a:buFont typeface="Helvetica Neue"/>
              <a:defRPr>
                <a:latin typeface="Helvetica Neue"/>
                <a:ea typeface="Helvetica Neue"/>
                <a:cs typeface="Helvetica Neue"/>
                <a:sym typeface="Helvetica Neue"/>
              </a:defRPr>
            </a:lvl9pPr>
          </a:lstStyle>
          <a:p>
            <a:endParaRPr/>
          </a:p>
        </p:txBody>
      </p:sp>
      <p:sp>
        <p:nvSpPr>
          <p:cNvPr id="33" name="Shape 33"/>
          <p:cNvSpPr txBox="1">
            <a:spLocks noGrp="1"/>
          </p:cNvSpPr>
          <p:nvPr>
            <p:ph type="body" idx="2"/>
          </p:nvPr>
        </p:nvSpPr>
        <p:spPr>
          <a:xfrm>
            <a:off x="5659867" y="2112933"/>
            <a:ext cx="4542799" cy="4292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86538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1CCC94-9C4F-2942-80E6-4BC750B71319}"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CCC94-9C4F-2942-80E6-4BC750B71319}"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1CCC94-9C4F-2942-80E6-4BC750B71319}" type="datetimeFigureOut">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CCC94-9C4F-2942-80E6-4BC750B71319}" type="datetimeFigureOut">
              <a:rPr lang="en-US" smtClean="0"/>
              <a:t>4/12/18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1CCC94-9C4F-2942-80E6-4BC750B71319}" type="datetimeFigureOut">
              <a:rPr lang="en-US" smtClean="0"/>
              <a:t>4/12/18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CC94-9C4F-2942-80E6-4BC750B71319}" type="datetimeFigureOut">
              <a:rPr lang="en-US" smtClean="0"/>
              <a:t>4/12/18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CCC94-9C4F-2942-80E6-4BC750B71319}" type="datetimeFigureOut">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CCC94-9C4F-2942-80E6-4BC750B71319}" type="datetimeFigureOut">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17BAD-6207-2545-ACFE-E6F9FAC51C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CCC94-9C4F-2942-80E6-4BC750B71319}" type="datetimeFigureOut">
              <a:rPr lang="en-US" smtClean="0"/>
              <a:t>4/12/18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7BAD-6207-2545-ACFE-E6F9FAC51CAE}" type="slidenum">
              <a:rPr lang="en-US" smtClean="0"/>
              <a:t>‹#›</a:t>
            </a:fld>
            <a:endParaRPr lang="en-US"/>
          </a:p>
        </p:txBody>
      </p:sp>
    </p:spTree>
    <p:extLst>
      <p:ext uri="{BB962C8B-B14F-4D97-AF65-F5344CB8AC3E}">
        <p14:creationId xmlns:p14="http://schemas.microsoft.com/office/powerpoint/2010/main" val="13445380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“Estimating Deprivation Through Smart Meter Energy and Socio-Demographic Data”</a:t>
            </a:r>
            <a:endParaRPr lang="en-US" sz="3200" dirty="0"/>
          </a:p>
        </p:txBody>
      </p:sp>
      <p:sp>
        <p:nvSpPr>
          <p:cNvPr id="3" name="Subtitle 2"/>
          <p:cNvSpPr>
            <a:spLocks noGrp="1"/>
          </p:cNvSpPr>
          <p:nvPr>
            <p:ph type="subTitle" idx="1"/>
          </p:nvPr>
        </p:nvSpPr>
        <p:spPr/>
        <p:txBody>
          <a:bodyPr>
            <a:normAutofit/>
          </a:bodyPr>
          <a:lstStyle/>
          <a:p>
            <a:r>
              <a:rPr lang="en-US" sz="1800" dirty="0" smtClean="0"/>
              <a:t>Ellen Talbot</a:t>
            </a:r>
          </a:p>
          <a:p>
            <a:r>
              <a:rPr lang="en-US" sz="1800" dirty="0" smtClean="0"/>
              <a:t>University of Liverpool</a:t>
            </a:r>
          </a:p>
          <a:p>
            <a:r>
              <a:rPr lang="en-US" sz="1800" dirty="0" smtClean="0"/>
              <a:t>Consumer Data Research Centre </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20" y="179896"/>
            <a:ext cx="3014472" cy="17007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80" y="5623560"/>
            <a:ext cx="3038622" cy="1234440"/>
          </a:xfrm>
          <a:prstGeom prst="rect">
            <a:avLst/>
          </a:prstGeom>
        </p:spPr>
      </p:pic>
    </p:spTree>
    <p:extLst>
      <p:ext uri="{BB962C8B-B14F-4D97-AF65-F5344CB8AC3E}">
        <p14:creationId xmlns:p14="http://schemas.microsoft.com/office/powerpoint/2010/main" val="712937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960" y="789060"/>
            <a:ext cx="10972800" cy="482456"/>
          </a:xfrm>
        </p:spPr>
        <p:txBody>
          <a:bodyPr>
            <a:normAutofit fontScale="90000"/>
          </a:bodyPr>
          <a:lstStyle/>
          <a:p>
            <a:r>
              <a:rPr lang="en-US" dirty="0" smtClean="0"/>
              <a:t>Background and Literature</a:t>
            </a:r>
            <a:endParaRPr lang="en-US" dirty="0"/>
          </a:p>
        </p:txBody>
      </p:sp>
      <p:sp>
        <p:nvSpPr>
          <p:cNvPr id="3" name="Content Placeholder 2"/>
          <p:cNvSpPr>
            <a:spLocks noGrp="1"/>
          </p:cNvSpPr>
          <p:nvPr>
            <p:ph idx="1"/>
          </p:nvPr>
        </p:nvSpPr>
        <p:spPr>
          <a:xfrm>
            <a:off x="609600" y="2119745"/>
            <a:ext cx="10972800" cy="4006419"/>
          </a:xfrm>
        </p:spPr>
        <p:txBody>
          <a:bodyPr/>
          <a:lstStyle/>
          <a:p>
            <a:endParaRPr lang="en-US" dirty="0" smtClean="0"/>
          </a:p>
          <a:p>
            <a:r>
              <a:rPr lang="en-US" dirty="0" smtClean="0">
                <a:latin typeface="+mj-lt"/>
              </a:rPr>
              <a:t>Huge appetite in the westerns world for convenience, comfort and cleanliness.</a:t>
            </a:r>
          </a:p>
          <a:p>
            <a:r>
              <a:rPr lang="en-US" dirty="0" smtClean="0">
                <a:latin typeface="+mj-lt"/>
              </a:rPr>
              <a:t>Smart metering featuring high on Government agendas.</a:t>
            </a:r>
          </a:p>
          <a:p>
            <a:r>
              <a:rPr lang="en-US" dirty="0" smtClean="0">
                <a:latin typeface="+mj-lt"/>
              </a:rPr>
              <a:t>This highly granular data is very well suited to a </a:t>
            </a:r>
            <a:r>
              <a:rPr lang="en-US" dirty="0" err="1" smtClean="0">
                <a:latin typeface="+mj-lt"/>
              </a:rPr>
              <a:t>spatio</a:t>
            </a:r>
            <a:r>
              <a:rPr lang="en-US" dirty="0" smtClean="0">
                <a:latin typeface="+mj-lt"/>
              </a:rPr>
              <a:t>-temporal analysis.</a:t>
            </a:r>
          </a:p>
          <a:p>
            <a:endParaRPr lang="en-US" dirty="0"/>
          </a:p>
        </p:txBody>
      </p:sp>
    </p:spTree>
    <p:extLst>
      <p:ext uri="{BB962C8B-B14F-4D97-AF65-F5344CB8AC3E}">
        <p14:creationId xmlns:p14="http://schemas.microsoft.com/office/powerpoint/2010/main" val="1299049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ctrTitle" idx="4294967295"/>
          </p:nvPr>
        </p:nvSpPr>
        <p:spPr>
          <a:xfrm>
            <a:off x="141894" y="254000"/>
            <a:ext cx="10363200" cy="1193800"/>
          </a:xfrm>
          <a:prstGeom prst="rect">
            <a:avLst/>
          </a:prstGeom>
        </p:spPr>
        <p:txBody>
          <a:bodyPr lIns="121900" tIns="121900" rIns="121900" bIns="121900" anchor="t" anchorCtr="0">
            <a:noAutofit/>
          </a:bodyPr>
          <a:lstStyle/>
          <a:p>
            <a:r>
              <a:rPr lang="en-GB" sz="9600" dirty="0" smtClean="0"/>
              <a:t>292,855,095 </a:t>
            </a:r>
            <a:r>
              <a:rPr lang="en-GB" sz="2400" dirty="0" smtClean="0"/>
              <a:t>(rows)</a:t>
            </a:r>
            <a:br>
              <a:rPr lang="en-GB" sz="2400" dirty="0" smtClean="0"/>
            </a:br>
            <a:r>
              <a:rPr lang="en-GB" sz="2400" dirty="0"/>
              <a:t/>
            </a:r>
            <a:br>
              <a:rPr lang="en-GB" sz="2400" dirty="0"/>
            </a:br>
            <a:r>
              <a:rPr lang="en-GB" sz="9600" dirty="0" smtClean="0">
                <a:solidFill>
                  <a:srgbClr val="88398A"/>
                </a:solidFill>
              </a:rPr>
              <a:t> </a:t>
            </a:r>
            <a:endParaRPr lang="en" sz="9600" dirty="0">
              <a:solidFill>
                <a:srgbClr val="88398A"/>
              </a:solidFill>
            </a:endParaRPr>
          </a:p>
        </p:txBody>
      </p:sp>
      <p:sp>
        <p:nvSpPr>
          <p:cNvPr id="182" name="Shape 182"/>
          <p:cNvSpPr txBox="1">
            <a:spLocks noGrp="1"/>
          </p:cNvSpPr>
          <p:nvPr>
            <p:ph type="subTitle" idx="4294967295"/>
          </p:nvPr>
        </p:nvSpPr>
        <p:spPr>
          <a:xfrm>
            <a:off x="772518" y="1363663"/>
            <a:ext cx="10363200" cy="617537"/>
          </a:xfrm>
          <a:prstGeom prst="rect">
            <a:avLst/>
          </a:prstGeom>
        </p:spPr>
        <p:txBody>
          <a:bodyPr lIns="121900" tIns="121900" rIns="121900" bIns="121900" anchor="t" anchorCtr="0">
            <a:noAutofit/>
          </a:bodyPr>
          <a:lstStyle/>
          <a:p>
            <a:pPr>
              <a:spcBef>
                <a:spcPts val="0"/>
              </a:spcBef>
              <a:buNone/>
            </a:pPr>
            <a:r>
              <a:rPr lang="en" sz="3200" dirty="0">
                <a:solidFill>
                  <a:schemeClr val="bg1">
                    <a:lumMod val="50000"/>
                  </a:schemeClr>
                </a:solidFill>
              </a:rPr>
              <a:t>That’s </a:t>
            </a:r>
            <a:r>
              <a:rPr lang="en-GB" sz="3200" dirty="0">
                <a:solidFill>
                  <a:schemeClr val="bg1">
                    <a:lumMod val="50000"/>
                  </a:schemeClr>
                </a:solidFill>
              </a:rPr>
              <a:t>more data than I’ve ever seen in my life</a:t>
            </a:r>
            <a:endParaRPr lang="en" sz="3200" dirty="0">
              <a:solidFill>
                <a:schemeClr val="bg1">
                  <a:lumMod val="50000"/>
                </a:schemeClr>
              </a:solidFill>
            </a:endParaRPr>
          </a:p>
        </p:txBody>
      </p:sp>
      <p:sp>
        <p:nvSpPr>
          <p:cNvPr id="185" name="Shape 185"/>
          <p:cNvSpPr txBox="1">
            <a:spLocks noGrp="1"/>
          </p:cNvSpPr>
          <p:nvPr>
            <p:ph type="ctrTitle" idx="4294967295"/>
          </p:nvPr>
        </p:nvSpPr>
        <p:spPr>
          <a:xfrm>
            <a:off x="126128" y="2311400"/>
            <a:ext cx="10363200" cy="1193800"/>
          </a:xfrm>
          <a:prstGeom prst="rect">
            <a:avLst/>
          </a:prstGeom>
        </p:spPr>
        <p:txBody>
          <a:bodyPr lIns="121900" tIns="121900" rIns="121900" bIns="121900" anchor="t" anchorCtr="0">
            <a:noAutofit/>
          </a:bodyPr>
          <a:lstStyle/>
          <a:p>
            <a:r>
              <a:rPr lang="en-GB" sz="9600" dirty="0" smtClean="0"/>
              <a:t>6,141,494 </a:t>
            </a:r>
            <a:r>
              <a:rPr lang="en-GB" sz="2400" dirty="0" smtClean="0"/>
              <a:t>(rows)</a:t>
            </a:r>
            <a:r>
              <a:rPr lang="en-GB" sz="6600" dirty="0" smtClean="0"/>
              <a:t> </a:t>
            </a:r>
            <a:r>
              <a:rPr lang="en-GB" sz="6400" dirty="0">
                <a:solidFill>
                  <a:srgbClr val="88398A"/>
                </a:solidFill>
              </a:rPr>
              <a:t/>
            </a:r>
            <a:br>
              <a:rPr lang="en-GB" sz="6400" dirty="0">
                <a:solidFill>
                  <a:srgbClr val="88398A"/>
                </a:solidFill>
              </a:rPr>
            </a:br>
            <a:endParaRPr lang="en" sz="6400" dirty="0">
              <a:solidFill>
                <a:srgbClr val="88398A"/>
              </a:solidFill>
            </a:endParaRPr>
          </a:p>
        </p:txBody>
      </p:sp>
      <p:sp>
        <p:nvSpPr>
          <p:cNvPr id="186" name="Shape 186"/>
          <p:cNvSpPr txBox="1">
            <a:spLocks noGrp="1"/>
          </p:cNvSpPr>
          <p:nvPr>
            <p:ph type="subTitle" idx="4294967295"/>
          </p:nvPr>
        </p:nvSpPr>
        <p:spPr>
          <a:xfrm>
            <a:off x="788288" y="3430588"/>
            <a:ext cx="10363200" cy="617537"/>
          </a:xfrm>
          <a:prstGeom prst="rect">
            <a:avLst/>
          </a:prstGeom>
        </p:spPr>
        <p:txBody>
          <a:bodyPr lIns="121900" tIns="121900" rIns="121900" bIns="121900" anchor="t" anchorCtr="0">
            <a:noAutofit/>
          </a:bodyPr>
          <a:lstStyle/>
          <a:p>
            <a:pPr>
              <a:spcBef>
                <a:spcPts val="0"/>
              </a:spcBef>
              <a:buNone/>
            </a:pPr>
            <a:r>
              <a:rPr lang="en-GB" sz="3200" dirty="0">
                <a:solidFill>
                  <a:schemeClr val="bg1">
                    <a:lumMod val="50000"/>
                  </a:schemeClr>
                </a:solidFill>
              </a:rPr>
              <a:t>That’s still </a:t>
            </a:r>
            <a:r>
              <a:rPr lang="en-GB" sz="3200" dirty="0" smtClean="0">
                <a:solidFill>
                  <a:schemeClr val="bg1">
                    <a:lumMod val="50000"/>
                  </a:schemeClr>
                </a:solidFill>
              </a:rPr>
              <a:t>quite a lot  </a:t>
            </a:r>
            <a:endParaRPr lang="en" sz="3200" dirty="0">
              <a:solidFill>
                <a:schemeClr val="bg1">
                  <a:lumMod val="50000"/>
                </a:schemeClr>
              </a:solidFill>
            </a:endParaRPr>
          </a:p>
        </p:txBody>
      </p:sp>
      <p:sp>
        <p:nvSpPr>
          <p:cNvPr id="3" name="Rectangle 2"/>
          <p:cNvSpPr>
            <a:spLocks noChangeArrowheads="1"/>
          </p:cNvSpPr>
          <p:nvPr/>
        </p:nvSpPr>
        <p:spPr bwMode="auto">
          <a:xfrm>
            <a:off x="1" y="-24622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121920" tIns="60960" rIns="121920" bIns="60960" numCol="1" anchor="ctr" anchorCtr="0" compatLnSpc="1">
            <a:prstTxWarp prst="textNoShape">
              <a:avLst/>
            </a:prstTxWarp>
            <a:spAutoFit/>
          </a:bodyPr>
          <a:lstStyle/>
          <a:p>
            <a:pPr eaLnBrk="0" fontAlgn="base" hangingPunct="0">
              <a:spcBef>
                <a:spcPct val="0"/>
              </a:spcBef>
              <a:spcAft>
                <a:spcPct val="0"/>
              </a:spcAft>
            </a:pPr>
            <a:endParaRPr lang="x-none" altLang="x-none" sz="2400" kern="0" dirty="0">
              <a:solidFill>
                <a:srgbClr val="000000"/>
              </a:solidFill>
              <a:ea typeface="Arial"/>
              <a:cs typeface="Arial"/>
              <a:sym typeface="Arial"/>
            </a:endParaRPr>
          </a:p>
        </p:txBody>
      </p:sp>
    </p:spTree>
    <p:extLst>
      <p:ext uri="{BB962C8B-B14F-4D97-AF65-F5344CB8AC3E}">
        <p14:creationId xmlns:p14="http://schemas.microsoft.com/office/powerpoint/2010/main" val="1261430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6" name="Picture 5"/>
          <p:cNvPicPr/>
          <p:nvPr/>
        </p:nvPicPr>
        <p:blipFill rotWithShape="1">
          <a:blip r:embed="rId3"/>
          <a:srcRect l="3534" t="6792" b="5156"/>
          <a:stretch/>
        </p:blipFill>
        <p:spPr bwMode="auto">
          <a:xfrm>
            <a:off x="809733" y="563333"/>
            <a:ext cx="10178832" cy="5643518"/>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normAutofit fontScale="90000"/>
          </a:bodyPr>
          <a:lstStyle/>
          <a:p>
            <a:r>
              <a:rPr lang="en-US" dirty="0" smtClean="0">
                <a:solidFill>
                  <a:schemeClr val="tx1"/>
                </a:solidFill>
              </a:rPr>
              <a:t>Half hourly consumption</a:t>
            </a:r>
            <a:endParaRPr lang="en-US" dirty="0">
              <a:solidFill>
                <a:schemeClr val="tx1"/>
              </a:solidFill>
            </a:endParaRPr>
          </a:p>
        </p:txBody>
      </p:sp>
    </p:spTree>
    <p:extLst>
      <p:ext uri="{BB962C8B-B14F-4D97-AF65-F5344CB8AC3E}">
        <p14:creationId xmlns:p14="http://schemas.microsoft.com/office/powerpoint/2010/main" val="91485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227265" y="248022"/>
            <a:ext cx="4302400" cy="1143200"/>
          </a:xfrm>
          <a:prstGeom prst="rect">
            <a:avLst/>
          </a:prstGeom>
        </p:spPr>
        <p:txBody>
          <a:bodyPr lIns="121900" tIns="121900" rIns="121900" bIns="121900" anchor="t" anchorCtr="0">
            <a:noAutofit/>
          </a:bodyPr>
          <a:lstStyle/>
          <a:p>
            <a:r>
              <a:rPr lang="en-GB" dirty="0" smtClean="0">
                <a:solidFill>
                  <a:schemeClr val="tx1"/>
                </a:solidFill>
              </a:rPr>
              <a:t>Spatial analysis </a:t>
            </a:r>
            <a:endParaRPr lang="en"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323" y="86400"/>
            <a:ext cx="4445819" cy="6771600"/>
          </a:xfrm>
          <a:prstGeom prst="rect">
            <a:avLst/>
          </a:prstGeom>
        </p:spPr>
      </p:pic>
      <p:pic>
        <p:nvPicPr>
          <p:cNvPr id="5" name="Picture 4"/>
          <p:cNvPicPr/>
          <p:nvPr/>
        </p:nvPicPr>
        <p:blipFill rotWithShape="1">
          <a:blip r:embed="rId4">
            <a:extLst>
              <a:ext uri="{28A0092B-C50C-407E-A947-70E740481C1C}">
                <a14:useLocalDpi xmlns:a14="http://schemas.microsoft.com/office/drawing/2010/main" val="0"/>
              </a:ext>
            </a:extLst>
          </a:blip>
          <a:srcRect t="7761"/>
          <a:stretch/>
        </p:blipFill>
        <p:spPr bwMode="auto">
          <a:xfrm>
            <a:off x="983243" y="1210683"/>
            <a:ext cx="6111240" cy="5410834"/>
          </a:xfrm>
          <a:prstGeom prst="rect">
            <a:avLst/>
          </a:prstGeom>
          <a:ln>
            <a:noFill/>
          </a:ln>
          <a:extLst>
            <a:ext uri="{53640926-AAD7-44D8-BBD7-CCE9431645EC}">
              <a14:shadowObscured xmlns:a14="http://schemas.microsoft.com/office/drawing/2010/main"/>
            </a:ext>
          </a:extLst>
        </p:spPr>
      </p:pic>
      <p:graphicFrame>
        <p:nvGraphicFramePr>
          <p:cNvPr id="2" name="Table 1"/>
          <p:cNvGraphicFramePr>
            <a:graphicFrameLocks noGrp="1"/>
          </p:cNvGraphicFramePr>
          <p:nvPr>
            <p:extLst>
              <p:ext uri="{D42A27DB-BD31-4B8C-83A1-F6EECF244321}">
                <p14:modId xmlns:p14="http://schemas.microsoft.com/office/powerpoint/2010/main" val="1421162942"/>
              </p:ext>
            </p:extLst>
          </p:nvPr>
        </p:nvGraphicFramePr>
        <p:xfrm>
          <a:off x="9864090" y="411479"/>
          <a:ext cx="788670" cy="1417904"/>
        </p:xfrm>
        <a:graphic>
          <a:graphicData uri="http://schemas.openxmlformats.org/drawingml/2006/table">
            <a:tbl>
              <a:tblPr firstRow="1" bandRow="1">
                <a:tableStyleId>{2D5ABB26-0587-4C30-8999-92F81FD0307C}</a:tableStyleId>
              </a:tblPr>
              <a:tblGrid>
                <a:gridCol w="394335"/>
                <a:gridCol w="394335"/>
              </a:tblGrid>
              <a:tr h="354476">
                <a:tc>
                  <a:txBody>
                    <a:bodyPr/>
                    <a:lstStyle/>
                    <a:p>
                      <a:endParaRPr lang="en-US" sz="800" dirty="0"/>
                    </a:p>
                  </a:txBody>
                  <a:tcPr>
                    <a:solidFill>
                      <a:srgbClr val="FF0000"/>
                    </a:solidFill>
                  </a:tcPr>
                </a:tc>
                <a:tc>
                  <a:txBody>
                    <a:bodyPr/>
                    <a:lstStyle/>
                    <a:p>
                      <a:r>
                        <a:rPr lang="en-US" sz="800" dirty="0" smtClean="0"/>
                        <a:t>H-H</a:t>
                      </a:r>
                      <a:endParaRPr lang="en-US" sz="800" dirty="0"/>
                    </a:p>
                  </a:txBody>
                  <a:tcPr/>
                </a:tc>
              </a:tr>
              <a:tr h="354476">
                <a:tc>
                  <a:txBody>
                    <a:bodyPr/>
                    <a:lstStyle/>
                    <a:p>
                      <a:endParaRPr lang="en-US" sz="800" dirty="0"/>
                    </a:p>
                  </a:txBody>
                  <a:tcPr>
                    <a:solidFill>
                      <a:schemeClr val="accent6">
                        <a:lumMod val="60000"/>
                        <a:lumOff val="40000"/>
                      </a:schemeClr>
                    </a:solidFill>
                  </a:tcPr>
                </a:tc>
                <a:tc>
                  <a:txBody>
                    <a:bodyPr/>
                    <a:lstStyle/>
                    <a:p>
                      <a:r>
                        <a:rPr lang="en-US" sz="800" dirty="0" smtClean="0"/>
                        <a:t>H-L</a:t>
                      </a:r>
                      <a:endParaRPr lang="en-US" sz="800" dirty="0"/>
                    </a:p>
                  </a:txBody>
                  <a:tcPr/>
                </a:tc>
              </a:tr>
              <a:tr h="354476">
                <a:tc>
                  <a:txBody>
                    <a:bodyPr/>
                    <a:lstStyle/>
                    <a:p>
                      <a:endParaRPr lang="en-US" sz="800" dirty="0"/>
                    </a:p>
                  </a:txBody>
                  <a:tcPr>
                    <a:solidFill>
                      <a:schemeClr val="accent4">
                        <a:lumMod val="40000"/>
                        <a:lumOff val="60000"/>
                      </a:schemeClr>
                    </a:solidFill>
                  </a:tcPr>
                </a:tc>
                <a:tc>
                  <a:txBody>
                    <a:bodyPr/>
                    <a:lstStyle/>
                    <a:p>
                      <a:r>
                        <a:rPr lang="en-US" sz="800" dirty="0" smtClean="0"/>
                        <a:t>L-H</a:t>
                      </a:r>
                      <a:endParaRPr lang="en-US" sz="800" dirty="0"/>
                    </a:p>
                  </a:txBody>
                  <a:tcPr/>
                </a:tc>
              </a:tr>
              <a:tr h="354476">
                <a:tc>
                  <a:txBody>
                    <a:bodyPr/>
                    <a:lstStyle/>
                    <a:p>
                      <a:endParaRPr lang="en-US" sz="800" dirty="0"/>
                    </a:p>
                  </a:txBody>
                  <a:tcPr>
                    <a:solidFill>
                      <a:srgbClr val="0070C0"/>
                    </a:solidFill>
                  </a:tcPr>
                </a:tc>
                <a:tc>
                  <a:txBody>
                    <a:bodyPr/>
                    <a:lstStyle/>
                    <a:p>
                      <a:r>
                        <a:rPr lang="en-US" sz="800" dirty="0" smtClean="0"/>
                        <a:t>L-L</a:t>
                      </a:r>
                      <a:endParaRPr lang="en-US" sz="800" dirty="0"/>
                    </a:p>
                  </a:txBody>
                  <a:tcPr/>
                </a:tc>
              </a:tr>
            </a:tbl>
          </a:graphicData>
        </a:graphic>
      </p:graphicFrame>
    </p:spTree>
    <p:extLst>
      <p:ext uri="{BB962C8B-B14F-4D97-AF65-F5344CB8AC3E}">
        <p14:creationId xmlns:p14="http://schemas.microsoft.com/office/powerpoint/2010/main" val="1901649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6713"/>
          <a:stretch/>
        </p:blipFill>
        <p:spPr>
          <a:xfrm>
            <a:off x="1152143" y="0"/>
            <a:ext cx="10273954" cy="6858000"/>
          </a:xfrm>
          <a:prstGeom prst="rect">
            <a:avLst/>
          </a:prstGeom>
        </p:spPr>
      </p:pic>
    </p:spTree>
    <p:extLst>
      <p:ext uri="{BB962C8B-B14F-4D97-AF65-F5344CB8AC3E}">
        <p14:creationId xmlns:p14="http://schemas.microsoft.com/office/powerpoint/2010/main" val="778109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9" y="123597"/>
            <a:ext cx="7462543" cy="1143200"/>
          </a:xfrm>
        </p:spPr>
        <p:txBody>
          <a:bodyPr>
            <a:normAutofit/>
          </a:bodyPr>
          <a:lstStyle/>
          <a:p>
            <a:r>
              <a:rPr lang="en-US" dirty="0" smtClean="0"/>
              <a:t>OAC </a:t>
            </a:r>
            <a:r>
              <a:rPr lang="en-US" smtClean="0"/>
              <a:t>group variations</a:t>
            </a:r>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980813" y="1266797"/>
            <a:ext cx="7663385" cy="5591203"/>
          </a:xfrm>
          <a:prstGeom prst="rect">
            <a:avLst/>
          </a:prstGeom>
        </p:spPr>
      </p:pic>
      <p:sp>
        <p:nvSpPr>
          <p:cNvPr id="3" name="TextBox 2"/>
          <p:cNvSpPr txBox="1"/>
          <p:nvPr/>
        </p:nvSpPr>
        <p:spPr>
          <a:xfrm>
            <a:off x="5873725" y="695197"/>
            <a:ext cx="2171700" cy="646331"/>
          </a:xfrm>
          <a:prstGeom prst="rect">
            <a:avLst/>
          </a:prstGeom>
          <a:solidFill>
            <a:schemeClr val="bg1">
              <a:lumMod val="75000"/>
            </a:schemeClr>
          </a:solidFill>
          <a:ln>
            <a:noFill/>
          </a:ln>
          <a:effectLst>
            <a:softEdge rad="3175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Urban professionals and families </a:t>
            </a:r>
            <a:endParaRPr lang="en-US" dirty="0"/>
          </a:p>
        </p:txBody>
      </p:sp>
      <p:sp>
        <p:nvSpPr>
          <p:cNvPr id="6" name="TextBox 5"/>
          <p:cNvSpPr txBox="1"/>
          <p:nvPr/>
        </p:nvSpPr>
        <p:spPr>
          <a:xfrm>
            <a:off x="7908165" y="1638300"/>
            <a:ext cx="2171700" cy="646331"/>
          </a:xfrm>
          <a:prstGeom prst="rect">
            <a:avLst/>
          </a:prstGeom>
          <a:solidFill>
            <a:schemeClr val="bg1">
              <a:lumMod val="75000"/>
            </a:schemeClr>
          </a:solidFill>
          <a:ln>
            <a:noFill/>
          </a:ln>
          <a:effectLst>
            <a:softEdge rad="3175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Semi-Detached Suburbia </a:t>
            </a:r>
            <a:endParaRPr lang="en-US" dirty="0"/>
          </a:p>
        </p:txBody>
      </p:sp>
      <p:sp>
        <p:nvSpPr>
          <p:cNvPr id="7" name="TextBox 6"/>
          <p:cNvSpPr txBox="1"/>
          <p:nvPr/>
        </p:nvSpPr>
        <p:spPr>
          <a:xfrm>
            <a:off x="7908165" y="3453433"/>
            <a:ext cx="2171700" cy="646331"/>
          </a:xfrm>
          <a:prstGeom prst="rect">
            <a:avLst/>
          </a:prstGeom>
          <a:solidFill>
            <a:schemeClr val="bg1">
              <a:lumMod val="75000"/>
            </a:schemeClr>
          </a:solidFill>
          <a:ln>
            <a:noFill/>
          </a:ln>
          <a:effectLst>
            <a:softEdge rad="3175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Constrained flat dwellers </a:t>
            </a:r>
            <a:endParaRPr lang="en-US" dirty="0"/>
          </a:p>
        </p:txBody>
      </p:sp>
      <p:sp>
        <p:nvSpPr>
          <p:cNvPr id="8" name="TextBox 7"/>
          <p:cNvSpPr txBox="1"/>
          <p:nvPr/>
        </p:nvSpPr>
        <p:spPr>
          <a:xfrm>
            <a:off x="4121125" y="3055536"/>
            <a:ext cx="2171700" cy="369332"/>
          </a:xfrm>
          <a:prstGeom prst="rect">
            <a:avLst/>
          </a:prstGeom>
          <a:solidFill>
            <a:schemeClr val="bg1">
              <a:lumMod val="75000"/>
            </a:schemeClr>
          </a:solidFill>
          <a:ln>
            <a:noFill/>
          </a:ln>
          <a:effectLst>
            <a:softEdge rad="3175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Ethnic Dynamics</a:t>
            </a:r>
            <a:endParaRPr lang="en-US" dirty="0"/>
          </a:p>
        </p:txBody>
      </p:sp>
      <p:cxnSp>
        <p:nvCxnSpPr>
          <p:cNvPr id="9" name="Straight Arrow Connector 8"/>
          <p:cNvCxnSpPr/>
          <p:nvPr/>
        </p:nvCxnSpPr>
        <p:spPr>
          <a:xfrm>
            <a:off x="5010150" y="3424868"/>
            <a:ext cx="647700" cy="224169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7695365" y="2442904"/>
            <a:ext cx="700120" cy="13849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080542" y="1363881"/>
            <a:ext cx="520621" cy="27441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7976795" y="4130629"/>
            <a:ext cx="137260" cy="15359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195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3" y="1016000"/>
            <a:ext cx="8382000" cy="4800600"/>
          </a:xfrm>
          <a:prstGeom prst="rect">
            <a:avLst/>
          </a:prstGeom>
        </p:spPr>
      </p:pic>
    </p:spTree>
    <p:extLst>
      <p:ext uri="{BB962C8B-B14F-4D97-AF65-F5344CB8AC3E}">
        <p14:creationId xmlns:p14="http://schemas.microsoft.com/office/powerpoint/2010/main" val="2041148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3604</TotalTime>
  <Words>1476</Words>
  <Application>Microsoft Macintosh PowerPoint</Application>
  <PresentationFormat>Widescreen</PresentationFormat>
  <Paragraphs>60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Helvetica Neue</vt:lpstr>
      <vt:lpstr>Mangal</vt:lpstr>
      <vt:lpstr>Arial</vt:lpstr>
      <vt:lpstr>Office Theme</vt:lpstr>
      <vt:lpstr>“Estimating Deprivation Through Smart Meter Energy and Socio-Demographic Data”</vt:lpstr>
      <vt:lpstr>Background and Literature</vt:lpstr>
      <vt:lpstr>292,855,095 (rows)   </vt:lpstr>
      <vt:lpstr>Half hourly consumption</vt:lpstr>
      <vt:lpstr>Spatial analysis </vt:lpstr>
      <vt:lpstr>PowerPoint Presentation</vt:lpstr>
      <vt:lpstr>OAC group variations</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Talbot, Ellen</dc:creator>
  <cp:lastModifiedBy>Talbot, Ellen</cp:lastModifiedBy>
  <cp:revision>26</cp:revision>
  <dcterms:created xsi:type="dcterms:W3CDTF">2018-04-05T11:37:27Z</dcterms:created>
  <dcterms:modified xsi:type="dcterms:W3CDTF">2018-04-12T20:03:38Z</dcterms:modified>
</cp:coreProperties>
</file>