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0" r:id="rId2"/>
    <p:sldId id="264" r:id="rId3"/>
    <p:sldId id="270" r:id="rId4"/>
    <p:sldId id="262" r:id="rId5"/>
    <p:sldId id="263" r:id="rId6"/>
    <p:sldId id="265" r:id="rId7"/>
    <p:sldId id="268" r:id="rId8"/>
    <p:sldId id="271" r:id="rId9"/>
    <p:sldId id="272" r:id="rId10"/>
    <p:sldId id="273"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69444"/>
  </p:normalViewPr>
  <p:slideViewPr>
    <p:cSldViewPr snapToGrid="0" snapToObjects="1">
      <p:cViewPr varScale="1">
        <p:scale>
          <a:sx n="34" d="100"/>
          <a:sy n="34" d="100"/>
        </p:scale>
        <p:origin x="216" y="1080"/>
      </p:cViewPr>
      <p:guideLst/>
    </p:cSldViewPr>
  </p:slideViewPr>
  <p:notesTextViewPr>
    <p:cViewPr>
      <p:scale>
        <a:sx n="1" d="1"/>
        <a:sy n="1" d="1"/>
      </p:scale>
      <p:origin x="0" y="-3112"/>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B4E20-709E-674F-9A48-8851BBFA1F55}"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6F3D7-4ED8-8B4D-8C94-F91AAE398888}" type="slidenum">
              <a:rPr lang="en-US" smtClean="0"/>
              <a:t>‹#›</a:t>
            </a:fld>
            <a:endParaRPr lang="en-US"/>
          </a:p>
        </p:txBody>
      </p:sp>
    </p:spTree>
    <p:extLst>
      <p:ext uri="{BB962C8B-B14F-4D97-AF65-F5344CB8AC3E}">
        <p14:creationId xmlns:p14="http://schemas.microsoft.com/office/powerpoint/2010/main" val="37030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Hello my name</a:t>
            </a:r>
            <a:r>
              <a:rPr lang="en-GB" baseline="0" dirty="0" smtClean="0"/>
              <a:t> is Ellen, and I’m here to tell you about my first PhD project today. </a:t>
            </a:r>
            <a:r>
              <a:rPr lang="en-GB" dirty="0" smtClean="0"/>
              <a:t>I come from a geographical background,</a:t>
            </a:r>
            <a:r>
              <a:rPr lang="en-GB" baseline="0" dirty="0" smtClean="0"/>
              <a:t> with a bachelors in Human geography and a masters in Geographical data science. I’m currently part of the Geographic Data Science Lab at the University of Liverpool and working with the Consumer Data Research Centre and I fit into the R world through my research, running and attending both R ladies Liverpool and Manchester meetups and through my work with Locke Data as a freelancer producing beginner R tutorials, blogs and videos. </a:t>
            </a:r>
          </a:p>
          <a:p>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1</a:t>
            </a:fld>
            <a:endParaRPr lang="en-US"/>
          </a:p>
        </p:txBody>
      </p:sp>
    </p:spTree>
    <p:extLst>
      <p:ext uri="{BB962C8B-B14F-4D97-AF65-F5344CB8AC3E}">
        <p14:creationId xmlns:p14="http://schemas.microsoft.com/office/powerpoint/2010/main" val="66123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a:t>
            </a:r>
            <a:r>
              <a:rPr lang="en-GB" baseline="0" dirty="0" smtClean="0"/>
              <a:t> went to the pub.</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And then after some thought and returning to the literature I decided that re-framing the work in terms of deprivation and fuel poverty was my best bet. </a:t>
            </a:r>
            <a:endParaRPr lang="en-US" dirty="0" smtClean="0"/>
          </a:p>
          <a:p>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10</a:t>
            </a:fld>
            <a:endParaRPr lang="en-US"/>
          </a:p>
        </p:txBody>
      </p:sp>
    </p:spTree>
    <p:extLst>
      <p:ext uri="{BB962C8B-B14F-4D97-AF65-F5344CB8AC3E}">
        <p14:creationId xmlns:p14="http://schemas.microsoft.com/office/powerpoint/2010/main" val="690108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Taking a different tack,</a:t>
            </a:r>
            <a:r>
              <a:rPr lang="en-US" baseline="0" dirty="0" smtClean="0"/>
              <a:t> f</a:t>
            </a:r>
            <a:r>
              <a:rPr lang="en-US" dirty="0" smtClean="0"/>
              <a:t>irst off I</a:t>
            </a:r>
            <a:r>
              <a:rPr lang="en-US" baseline="0" dirty="0" smtClean="0"/>
              <a:t> attributed the energy data to the OAC groups. OAC stands for Output area classification and is generated from 2011 census data by the ONS</a:t>
            </a:r>
          </a:p>
          <a:p>
            <a:endParaRPr lang="en-US" baseline="0" dirty="0" smtClean="0"/>
          </a:p>
          <a:p>
            <a:endParaRPr lang="en-US" dirty="0" smtClean="0"/>
          </a:p>
          <a:p>
            <a:r>
              <a:rPr lang="en-US" dirty="0" smtClean="0"/>
              <a:t>There are some particularly</a:t>
            </a:r>
            <a:r>
              <a:rPr lang="en-US" baseline="0" dirty="0" smtClean="0"/>
              <a:t> interesting groups that are worth mentioning here. With regards to the literature on demographics, time and again, housing comes up as the most positively correlated with energy usage and these results would seem to corroborate that. Groups 5a and 6b in particular, when we look at their pen portraits, are said to be most likely to live in detached and semi detached aka larger houses, which could point to them having larger families and be able to afford the higher energy consumption. </a:t>
            </a:r>
          </a:p>
          <a:p>
            <a:endParaRPr lang="en-US" baseline="0" dirty="0" smtClean="0"/>
          </a:p>
          <a:p>
            <a:r>
              <a:rPr lang="en-US" baseline="0" dirty="0" smtClean="0"/>
              <a:t>It is also worth looking into the characteristics of 7b and 3c as the lowest consuming groups </a:t>
            </a:r>
            <a:r>
              <a:rPr lang="mr-IN" baseline="0" dirty="0" smtClean="0"/>
              <a:t>–</a:t>
            </a:r>
            <a:r>
              <a:rPr lang="en-US" baseline="0" dirty="0" smtClean="0"/>
              <a:t> they are most likely to live in flats or terraces, and and less likely to own their homes. The literature also states that tenure is positively correlated with consumption, the reasons for this being that as a landlord of a privately rented property, there is little to no incentive to put in place energy efficiency measures as the utility bills are typically covered by the tenant and they see little return on their investment. The same can of course be said for the tenant themselves </a:t>
            </a:r>
            <a:r>
              <a:rPr lang="mr-IN" baseline="0" dirty="0" smtClean="0"/>
              <a:t>–</a:t>
            </a:r>
            <a:r>
              <a:rPr lang="en-US" baseline="0" dirty="0" smtClean="0"/>
              <a:t> they won’t want to invest in long term solutions to a house they don’t own as they’re unlikely to reap the full benefit. </a:t>
            </a:r>
          </a:p>
          <a:p>
            <a:endParaRPr lang="en-US" baseline="0" dirty="0" smtClean="0"/>
          </a:p>
          <a:p>
            <a:r>
              <a:rPr lang="en-US" dirty="0" smtClean="0"/>
              <a:t>Secondly</a:t>
            </a:r>
            <a:r>
              <a:rPr lang="en-US" baseline="0" dirty="0" smtClean="0"/>
              <a:t> for some in depth analysis I did a linear regression model to understand the relationship between Townsend score, housing type and energy consumption, with significant results. The regression model showed that larger accommodation types use statistically more energy than smaller terrace houses and flats. It also shows that as a households </a:t>
            </a:r>
            <a:r>
              <a:rPr lang="en-US" baseline="0" dirty="0" err="1" smtClean="0"/>
              <a:t>townsend</a:t>
            </a:r>
            <a:r>
              <a:rPr lang="en-US" baseline="0" dirty="0" smtClean="0"/>
              <a:t> score and therefore relative deprivation levels rise, energy consumption decreases. </a:t>
            </a:r>
          </a:p>
          <a:p>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11</a:t>
            </a:fld>
            <a:endParaRPr lang="en-US"/>
          </a:p>
        </p:txBody>
      </p:sp>
    </p:spTree>
    <p:extLst>
      <p:ext uri="{BB962C8B-B14F-4D97-AF65-F5344CB8AC3E}">
        <p14:creationId xmlns:p14="http://schemas.microsoft.com/office/powerpoint/2010/main" val="598573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so having finally got </a:t>
            </a:r>
            <a:r>
              <a:rPr lang="en-US" dirty="0" err="1" smtClean="0"/>
              <a:t>Gaz</a:t>
            </a:r>
            <a:r>
              <a:rPr lang="en-US" baseline="0" dirty="0" smtClean="0"/>
              <a:t> and </a:t>
            </a:r>
            <a:r>
              <a:rPr lang="en-US" baseline="0" dirty="0" err="1" smtClean="0"/>
              <a:t>Leccy</a:t>
            </a:r>
            <a:r>
              <a:rPr lang="en-US" baseline="0" dirty="0" smtClean="0"/>
              <a:t> under control, I’m happy to take any questions or comments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12</a:t>
            </a:fld>
            <a:endParaRPr lang="en-US"/>
          </a:p>
        </p:txBody>
      </p:sp>
    </p:spTree>
    <p:extLst>
      <p:ext uri="{BB962C8B-B14F-4D97-AF65-F5344CB8AC3E}">
        <p14:creationId xmlns:p14="http://schemas.microsoft.com/office/powerpoint/2010/main" val="79508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Being based in the consumer data research</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centre</a:t>
            </a:r>
            <a:r>
              <a:rPr lang="en-US" sz="1100" kern="1200" baseline="0" dirty="0" smtClean="0">
                <a:solidFill>
                  <a:schemeClr val="tx1"/>
                </a:solidFill>
                <a:effectLst/>
                <a:latin typeface="+mn-lt"/>
                <a:ea typeface="+mn-ea"/>
                <a:cs typeface="+mn-cs"/>
              </a:rPr>
              <a:t> presents me with a unique opportunity to access unprecedented amounts of new big data, and the one I’m working with is provided to us by one of the UK’s top five leading </a:t>
            </a:r>
            <a:r>
              <a:rPr lang="en-US" sz="1100" kern="1200" baseline="0" dirty="0" err="1" smtClean="0">
                <a:solidFill>
                  <a:schemeClr val="tx1"/>
                </a:solidFill>
                <a:effectLst/>
                <a:latin typeface="+mn-lt"/>
                <a:ea typeface="+mn-ea"/>
                <a:cs typeface="+mn-cs"/>
              </a:rPr>
              <a:t>domentic</a:t>
            </a:r>
            <a:r>
              <a:rPr lang="en-US" sz="1100" kern="1200" baseline="0" dirty="0" smtClean="0">
                <a:solidFill>
                  <a:schemeClr val="tx1"/>
                </a:solidFill>
                <a:effectLst/>
                <a:latin typeface="+mn-lt"/>
                <a:ea typeface="+mn-ea"/>
                <a:cs typeface="+mn-cs"/>
              </a:rPr>
              <a:t> energy providers. my brief was to investigate it, understand it and analysis it. Where do you even start with that?</a:t>
            </a:r>
          </a:p>
          <a:p>
            <a:endParaRPr lang="en-GB" sz="1100" kern="1200" dirty="0" smtClean="0">
              <a:solidFill>
                <a:schemeClr val="tx1"/>
              </a:solidFill>
              <a:effectLst/>
              <a:latin typeface="+mn-lt"/>
              <a:ea typeface="+mn-ea"/>
              <a:cs typeface="+mn-cs"/>
            </a:endParaRPr>
          </a:p>
          <a:p>
            <a:endParaRPr lang="en-GB" sz="1100" kern="1200" dirty="0" smtClean="0">
              <a:solidFill>
                <a:schemeClr val="tx1"/>
              </a:solidFill>
              <a:effectLst/>
              <a:latin typeface="+mn-lt"/>
              <a:ea typeface="+mn-ea"/>
              <a:cs typeface="+mn-cs"/>
            </a:endParaRPr>
          </a:p>
          <a:p>
            <a:r>
              <a:rPr lang="en-GB" sz="1100" kern="1200" dirty="0" smtClean="0">
                <a:solidFill>
                  <a:schemeClr val="tx1"/>
                </a:solidFill>
                <a:effectLst/>
                <a:latin typeface="+mn-lt"/>
                <a:ea typeface="+mn-ea"/>
                <a:cs typeface="+mn-cs"/>
              </a:rPr>
              <a:t/>
            </a:r>
            <a:br>
              <a:rPr lang="en-GB" sz="1100" kern="1200" dirty="0" smtClean="0">
                <a:solidFill>
                  <a:schemeClr val="tx1"/>
                </a:solidFill>
                <a:effectLst/>
                <a:latin typeface="+mn-lt"/>
                <a:ea typeface="+mn-ea"/>
                <a:cs typeface="+mn-cs"/>
              </a:rPr>
            </a:br>
            <a:endParaRPr lang="en-GB" dirty="0" smtClean="0">
              <a:effectLst/>
            </a:endParaRPr>
          </a:p>
          <a:p>
            <a:pPr lvl="0">
              <a:spcBef>
                <a:spcPts val="0"/>
              </a:spcBef>
              <a:buNone/>
            </a:pPr>
            <a:endParaRPr dirty="0"/>
          </a:p>
        </p:txBody>
      </p:sp>
    </p:spTree>
    <p:extLst>
      <p:ext uri="{BB962C8B-B14F-4D97-AF65-F5344CB8AC3E}">
        <p14:creationId xmlns:p14="http://schemas.microsoft.com/office/powerpoint/2010/main" val="717677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best place to start is</a:t>
            </a:r>
            <a:r>
              <a:rPr lang="en-US" sz="1200" kern="1200" baseline="0" dirty="0" smtClean="0">
                <a:solidFill>
                  <a:schemeClr val="tx1"/>
                </a:solidFill>
                <a:effectLst/>
                <a:latin typeface="+mn-lt"/>
                <a:ea typeface="+mn-ea"/>
                <a:cs typeface="+mn-cs"/>
              </a:rPr>
              <a:t> often the literature. </a:t>
            </a:r>
            <a:r>
              <a:rPr lang="en-US" sz="1200" kern="1200" dirty="0" smtClean="0">
                <a:solidFill>
                  <a:schemeClr val="tx1"/>
                </a:solidFill>
                <a:effectLst/>
                <a:latin typeface="+mn-lt"/>
                <a:ea typeface="+mn-ea"/>
                <a:cs typeface="+mn-cs"/>
              </a:rPr>
              <a:t>The domestic energy sector has been marked as one sector where energy usage continues to grow, despite increasingly efficient appliances and modern understanding of energy reduction methods. This is most likely due to the huge appetite in western countries in particular for convenience, comfort and cleanliness. </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the UK especially, the government suggests that a full Smart Meter rollout will be complete for both gas and electric by 2020, and this represents the biggest change to the UK energy market since the changeover to North Sea Gas. </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Smart meters are considered to be innovative meters that provide real time data on consumption and are instrumental to increasing efficiency. The data generated by these meters is available in a cadence never previously available, enabling the profiling of consumer </a:t>
            </a:r>
            <a:r>
              <a:rPr lang="en-US" sz="1200" kern="1200" dirty="0" err="1" smtClean="0">
                <a:solidFill>
                  <a:schemeClr val="tx1"/>
                </a:solidFill>
                <a:effectLst/>
                <a:latin typeface="+mn-lt"/>
                <a:ea typeface="+mn-ea"/>
                <a:cs typeface="+mn-cs"/>
              </a:rPr>
              <a:t>behaviours</a:t>
            </a:r>
            <a:r>
              <a:rPr lang="en-US" sz="1200" kern="1200" dirty="0" smtClean="0">
                <a:solidFill>
                  <a:schemeClr val="tx1"/>
                </a:solidFill>
                <a:effectLst/>
                <a:latin typeface="+mn-lt"/>
                <a:ea typeface="+mn-ea"/>
                <a:cs typeface="+mn-cs"/>
              </a:rPr>
              <a:t> and it is the aim of this paper to</a:t>
            </a:r>
            <a:r>
              <a:rPr lang="en-US" sz="1200" kern="1200" baseline="0" dirty="0" smtClean="0">
                <a:solidFill>
                  <a:schemeClr val="tx1"/>
                </a:solidFill>
                <a:effectLst/>
                <a:latin typeface="+mn-lt"/>
                <a:ea typeface="+mn-ea"/>
                <a:cs typeface="+mn-cs"/>
              </a:rPr>
              <a:t> evaluate to what extent the socio-demographics act as indicators for energy consumption</a:t>
            </a:r>
            <a:r>
              <a:rPr lang="en-US" sz="1200" kern="1200" dirty="0" smtClean="0">
                <a:solidFill>
                  <a:schemeClr val="tx1"/>
                </a:solidFill>
                <a:effectLst/>
                <a:latin typeface="+mn-lt"/>
                <a:ea typeface="+mn-ea"/>
                <a:cs typeface="+mn-cs"/>
              </a:rPr>
              <a:t>. It is suggested that trends in energy consumption have utility when defining patterns of daily life and that demographics</a:t>
            </a:r>
            <a:r>
              <a:rPr lang="en-US" sz="1200" kern="1200" baseline="0" dirty="0" smtClean="0">
                <a:solidFill>
                  <a:schemeClr val="tx1"/>
                </a:solidFill>
                <a:effectLst/>
                <a:latin typeface="+mn-lt"/>
                <a:ea typeface="+mn-ea"/>
                <a:cs typeface="+mn-cs"/>
              </a:rPr>
              <a:t> are often a good indicator of </a:t>
            </a:r>
            <a:r>
              <a:rPr lang="en-US" sz="1200" kern="1200" baseline="0" dirty="0" err="1" smtClean="0">
                <a:solidFill>
                  <a:schemeClr val="tx1"/>
                </a:solidFill>
                <a:effectLst/>
                <a:latin typeface="+mn-lt"/>
                <a:ea typeface="+mn-ea"/>
                <a:cs typeface="+mn-cs"/>
              </a:rPr>
              <a:t>enrgy</a:t>
            </a:r>
            <a:r>
              <a:rPr lang="en-US" sz="1200" kern="1200" baseline="0" dirty="0" smtClean="0">
                <a:solidFill>
                  <a:schemeClr val="tx1"/>
                </a:solidFill>
                <a:effectLst/>
                <a:latin typeface="+mn-lt"/>
                <a:ea typeface="+mn-ea"/>
                <a:cs typeface="+mn-cs"/>
              </a:rPr>
              <a:t> consumption levels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3</a:t>
            </a:fld>
            <a:endParaRPr lang="en-US"/>
          </a:p>
        </p:txBody>
      </p:sp>
    </p:spTree>
    <p:extLst>
      <p:ext uri="{BB962C8B-B14F-4D97-AF65-F5344CB8AC3E}">
        <p14:creationId xmlns:p14="http://schemas.microsoft.com/office/powerpoint/2010/main" val="832954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This first analysis was done on the entire</a:t>
            </a:r>
            <a:r>
              <a:rPr lang="en-GB" baseline="0" dirty="0" smtClean="0"/>
              <a:t> dataset, and as you can see, the results are somewhat what we were expecting. An AM peak in both gas and </a:t>
            </a:r>
            <a:r>
              <a:rPr lang="en-GB" baseline="0" dirty="0" err="1" smtClean="0"/>
              <a:t>electricty</a:t>
            </a:r>
            <a:r>
              <a:rPr lang="en-GB" baseline="0" dirty="0" smtClean="0"/>
              <a:t> as people get up and begin their day, and a bigger PM peak when people tend to be at home for a longer period of time, before tailing off to a ‘standby’ rate during the night. </a:t>
            </a:r>
            <a:endParaRPr lang="en-GB" dirty="0" smtClean="0"/>
          </a:p>
          <a:p>
            <a:endParaRPr lang="en-US" dirty="0" smtClean="0"/>
          </a:p>
          <a:p>
            <a:r>
              <a:rPr lang="en-GB" sz="1200" kern="1200" dirty="0" smtClean="0">
                <a:solidFill>
                  <a:schemeClr val="tx1"/>
                </a:solidFill>
                <a:effectLst/>
                <a:latin typeface="+mn-lt"/>
                <a:ea typeface="+mn-ea"/>
                <a:cs typeface="+mn-cs"/>
              </a:rPr>
              <a:t>The raw dataset of 292,855,095 rows had</a:t>
            </a:r>
            <a:r>
              <a:rPr lang="en-GB" sz="1200" kern="1200" baseline="0" dirty="0" smtClean="0">
                <a:solidFill>
                  <a:schemeClr val="tx1"/>
                </a:solidFill>
                <a:effectLst/>
                <a:latin typeface="+mn-lt"/>
                <a:ea typeface="+mn-ea"/>
                <a:cs typeface="+mn-cs"/>
              </a:rPr>
              <a:t> to be</a:t>
            </a:r>
            <a:r>
              <a:rPr lang="en-GB" sz="1200" kern="1200" dirty="0" smtClean="0">
                <a:solidFill>
                  <a:schemeClr val="tx1"/>
                </a:solidFill>
                <a:effectLst/>
                <a:latin typeface="+mn-lt"/>
                <a:ea typeface="+mn-ea"/>
                <a:cs typeface="+mn-cs"/>
              </a:rPr>
              <a:t> aggregated in order to avoid issues of re-identification of individuals.</a:t>
            </a:r>
            <a:r>
              <a:rPr lang="en-GB" sz="1200" kern="1200" baseline="0" dirty="0" smtClean="0">
                <a:solidFill>
                  <a:schemeClr val="tx1"/>
                </a:solidFill>
                <a:effectLst/>
                <a:latin typeface="+mn-lt"/>
                <a:ea typeface="+mn-ea"/>
                <a:cs typeface="+mn-cs"/>
              </a:rPr>
              <a:t> This was done </a:t>
            </a:r>
            <a:r>
              <a:rPr lang="en-GB" sz="1200" kern="1200" dirty="0" smtClean="0">
                <a:solidFill>
                  <a:schemeClr val="tx1"/>
                </a:solidFill>
                <a:effectLst/>
                <a:latin typeface="+mn-lt"/>
                <a:ea typeface="+mn-ea"/>
                <a:cs typeface="+mn-cs"/>
              </a:rPr>
              <a:t>to Postcode sector level, which equates to about 300 households, of which there are around 9300 across the United Kingdom, creates one row in the dataset for each recorded day, per postcode sector, per smart meter type.</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This data was then appended</a:t>
            </a:r>
            <a:r>
              <a:rPr lang="en-GB" sz="1200" kern="1200" baseline="0" dirty="0" smtClean="0">
                <a:solidFill>
                  <a:schemeClr val="tx1"/>
                </a:solidFill>
                <a:effectLst/>
                <a:latin typeface="+mn-lt"/>
                <a:ea typeface="+mn-ea"/>
                <a:cs typeface="+mn-cs"/>
              </a:rPr>
              <a:t> to the reweighted census data and Townsend scores. We used a population headcount for both postcode sector and </a:t>
            </a:r>
            <a:r>
              <a:rPr lang="en-GB" sz="1200" kern="1200" baseline="0" dirty="0" err="1" smtClean="0">
                <a:solidFill>
                  <a:schemeClr val="tx1"/>
                </a:solidFill>
                <a:effectLst/>
                <a:latin typeface="+mn-lt"/>
                <a:ea typeface="+mn-ea"/>
                <a:cs typeface="+mn-cs"/>
              </a:rPr>
              <a:t>LSOA,and</a:t>
            </a:r>
            <a:r>
              <a:rPr lang="en-GB" sz="1200" kern="1200" baseline="0" dirty="0" smtClean="0">
                <a:solidFill>
                  <a:schemeClr val="tx1"/>
                </a:solidFill>
                <a:effectLst/>
                <a:latin typeface="+mn-lt"/>
                <a:ea typeface="+mn-ea"/>
                <a:cs typeface="+mn-cs"/>
              </a:rPr>
              <a:t> apportioned the census variables this way as against using a GIS method such as union by area as we found these are much more prone to inaccuracies such as slither polygons. </a:t>
            </a:r>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4</a:t>
            </a:fld>
            <a:endParaRPr lang="en-US"/>
          </a:p>
        </p:txBody>
      </p:sp>
    </p:spTree>
    <p:extLst>
      <p:ext uri="{BB962C8B-B14F-4D97-AF65-F5344CB8AC3E}">
        <p14:creationId xmlns:p14="http://schemas.microsoft.com/office/powerpoint/2010/main" val="1538951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 think spatial analysis is really valuable for bridging the gap between what we understand through common and local knowledge and what patterns we see in the data without a spatial visualisation. Without this local </a:t>
            </a:r>
            <a:r>
              <a:rPr lang="en-GB" baseline="0" dirty="0" err="1" smtClean="0"/>
              <a:t>morans</a:t>
            </a:r>
            <a:r>
              <a:rPr lang="en-GB" baseline="0" dirty="0" smtClean="0"/>
              <a:t> I analysis above, we would never have seen the distinct north/south divide. Even though the data we hold is </a:t>
            </a:r>
            <a:r>
              <a:rPr lang="en-GB" baseline="0" dirty="0" err="1" smtClean="0"/>
              <a:t>inherantly</a:t>
            </a:r>
            <a:r>
              <a:rPr lang="en-GB" baseline="0" dirty="0" smtClean="0"/>
              <a:t> spatial, postcodes within a dataset are meaningless out of context. </a:t>
            </a:r>
          </a:p>
          <a:p>
            <a:pPr lvl="0">
              <a:spcBef>
                <a:spcPts val="0"/>
              </a:spcBef>
              <a:buNone/>
            </a:pPr>
            <a:endParaRPr lang="en-GB" dirty="0" smtClean="0"/>
          </a:p>
          <a:p>
            <a:pPr lvl="0">
              <a:spcBef>
                <a:spcPts val="0"/>
              </a:spcBef>
              <a:buNone/>
            </a:pPr>
            <a:r>
              <a:rPr lang="en-GB" dirty="0" smtClean="0"/>
              <a:t>This map shows the ratio</a:t>
            </a:r>
            <a:r>
              <a:rPr lang="en-GB" baseline="0" dirty="0" smtClean="0"/>
              <a:t> of smart meters to total number of households per postcode sector across the UK, which reveals a really interesting spatial pattern. A LISA analysis is a local </a:t>
            </a:r>
            <a:r>
              <a:rPr lang="en-GB" baseline="0" dirty="0" err="1" smtClean="0"/>
              <a:t>morans</a:t>
            </a:r>
            <a:r>
              <a:rPr lang="en-GB" baseline="0" dirty="0" smtClean="0"/>
              <a:t> I, describing which areas are surrounded by other similar areas, so along the south coast blue represents low penetration areas surrounded by other low penetration areas, whereas in the Midlands and the North West, there are many areas of high penetration surrounded by other areas of high penetration. But what this can’t tell us is why. </a:t>
            </a:r>
          </a:p>
          <a:p>
            <a:pPr lvl="0">
              <a:spcBef>
                <a:spcPts val="0"/>
              </a:spcBef>
              <a:buNone/>
            </a:pPr>
            <a:endParaRPr lang="en-GB" baseline="0" dirty="0" smtClean="0"/>
          </a:p>
          <a:p>
            <a:pPr lvl="0">
              <a:spcBef>
                <a:spcPts val="0"/>
              </a:spcBef>
              <a:buNone/>
            </a:pPr>
            <a:r>
              <a:rPr lang="en-GB" baseline="0" dirty="0" smtClean="0"/>
              <a:t>Unfortunately neither can the Domestic Energy Provider. Their roll out scheme introduces a lot of bias into the dataset – they knock on doors and if you’re home and you want one, they’ll fit one for you, otherwise you have to go to them and ask for one. Have they just not reached the south coast by this point?  </a:t>
            </a:r>
          </a:p>
          <a:p>
            <a:pPr lvl="0">
              <a:spcBef>
                <a:spcPts val="0"/>
              </a:spcBef>
              <a:buNone/>
            </a:pPr>
            <a:endParaRPr lang="en-GB" baseline="0" dirty="0" smtClean="0"/>
          </a:p>
          <a:p>
            <a:pPr lvl="0">
              <a:spcBef>
                <a:spcPts val="0"/>
              </a:spcBef>
              <a:buNone/>
            </a:pPr>
            <a:r>
              <a:rPr lang="en-GB" baseline="0" dirty="0" smtClean="0"/>
              <a:t>Looking into the dataset in more detail, and with an </a:t>
            </a:r>
            <a:r>
              <a:rPr lang="en-GB" baseline="0" dirty="0" err="1" smtClean="0"/>
              <a:t>unprecidented</a:t>
            </a:r>
            <a:r>
              <a:rPr lang="en-GB" baseline="0" dirty="0" smtClean="0"/>
              <a:t> </a:t>
            </a:r>
            <a:r>
              <a:rPr lang="en-GB" baseline="0" dirty="0" err="1" smtClean="0"/>
              <a:t>granuality</a:t>
            </a:r>
            <a:r>
              <a:rPr lang="en-GB" baseline="0" dirty="0" smtClean="0"/>
              <a:t> to the data, it was suggested that by clustering the small area users we might reveal interesting patterns of usage over the day, depending on peoples demographic characteristics.</a:t>
            </a:r>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5</a:t>
            </a:fld>
            <a:endParaRPr lang="en-US"/>
          </a:p>
        </p:txBody>
      </p:sp>
    </p:spTree>
    <p:extLst>
      <p:ext uri="{BB962C8B-B14F-4D97-AF65-F5344CB8AC3E}">
        <p14:creationId xmlns:p14="http://schemas.microsoft.com/office/powerpoint/2010/main" val="205212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GB" dirty="0" smtClean="0"/>
              <a:t>To investigate this I used a </a:t>
            </a:r>
            <a:r>
              <a:rPr lang="en-GB" dirty="0" err="1" smtClean="0"/>
              <a:t>partioning</a:t>
            </a:r>
            <a:r>
              <a:rPr lang="en-GB" dirty="0" smtClean="0"/>
              <a:t> around mediods clustering algorithm as against a K-means</a:t>
            </a:r>
            <a:r>
              <a:rPr lang="en-GB" baseline="0" dirty="0" smtClean="0"/>
              <a:t> as much of the literature suggested, because of it’s </a:t>
            </a:r>
            <a:r>
              <a:rPr lang="en-GB" baseline="0" dirty="0" err="1" smtClean="0"/>
              <a:t>scaleability</a:t>
            </a:r>
            <a:r>
              <a:rPr lang="en-GB" baseline="0" dirty="0" smtClean="0"/>
              <a:t> and given the size of the dataset, a </a:t>
            </a:r>
            <a:r>
              <a:rPr lang="en-GB" baseline="0" dirty="0" err="1" smtClean="0"/>
              <a:t>kmeans</a:t>
            </a:r>
            <a:r>
              <a:rPr lang="en-GB" baseline="0" dirty="0" smtClean="0"/>
              <a:t> which produces an </a:t>
            </a:r>
            <a:r>
              <a:rPr lang="en-GB" baseline="0" dirty="0" err="1" smtClean="0"/>
              <a:t>NxN</a:t>
            </a:r>
            <a:r>
              <a:rPr lang="en-GB" baseline="0" dirty="0" smtClean="0"/>
              <a:t> matrix was likely to cause horrendous problems </a:t>
            </a:r>
            <a:r>
              <a:rPr lang="mr-IN" baseline="0" dirty="0" smtClean="0"/>
              <a:t>–</a:t>
            </a:r>
            <a:r>
              <a:rPr lang="en-GB" baseline="0" dirty="0" smtClean="0"/>
              <a:t> a lesson I learned in my masters dissertation. </a:t>
            </a:r>
          </a:p>
          <a:p>
            <a:pPr lvl="0">
              <a:spcBef>
                <a:spcPts val="0"/>
              </a:spcBef>
              <a:buNone/>
            </a:pPr>
            <a:endParaRPr lang="en-GB" baseline="0" dirty="0" smtClean="0"/>
          </a:p>
          <a:p>
            <a:pPr lvl="0">
              <a:spcBef>
                <a:spcPts val="0"/>
              </a:spcBef>
              <a:buNone/>
            </a:pPr>
            <a:r>
              <a:rPr lang="en-GB" baseline="0" dirty="0" smtClean="0"/>
              <a:t>Clustering on the absolute values does show that there is some variation in the volume of energy usage between clusters, but honestly, doesn’t tell us a great deal else. So those patterns we were expecting to see? In order to better investigate what </a:t>
            </a:r>
            <a:r>
              <a:rPr lang="en-GB" baseline="0" dirty="0" err="1" smtClean="0"/>
              <a:t>percetage</a:t>
            </a:r>
            <a:r>
              <a:rPr lang="en-GB" baseline="0" dirty="0" smtClean="0"/>
              <a:t> of the days energy use is used during any one half an hour slot, we standardised the dataset, and </a:t>
            </a:r>
            <a:r>
              <a:rPr lang="en-GB" baseline="0" dirty="0" err="1" smtClean="0"/>
              <a:t>reclustered</a:t>
            </a:r>
            <a:r>
              <a:rPr lang="en-GB" baseline="0" dirty="0" smtClean="0"/>
              <a:t>.</a:t>
            </a:r>
          </a:p>
          <a:p>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6</a:t>
            </a:fld>
            <a:endParaRPr lang="en-US"/>
          </a:p>
        </p:txBody>
      </p:sp>
    </p:spTree>
    <p:extLst>
      <p:ext uri="{BB962C8B-B14F-4D97-AF65-F5344CB8AC3E}">
        <p14:creationId xmlns:p14="http://schemas.microsoft.com/office/powerpoint/2010/main" val="49000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 I know we can all agree that no result</a:t>
            </a:r>
            <a:r>
              <a:rPr lang="en-US" baseline="0" dirty="0" smtClean="0"/>
              <a:t> is a result in itself, but unfortunately this isn’t what the journals, or supervisors, want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D76F3D7-4ED8-8B4D-8C94-F91AAE398888}" type="slidenum">
              <a:rPr lang="en-US" smtClean="0"/>
              <a:t>7</a:t>
            </a:fld>
            <a:endParaRPr lang="en-US"/>
          </a:p>
        </p:txBody>
      </p:sp>
    </p:spTree>
    <p:extLst>
      <p:ext uri="{BB962C8B-B14F-4D97-AF65-F5344CB8AC3E}">
        <p14:creationId xmlns:p14="http://schemas.microsoft.com/office/powerpoint/2010/main" val="2037374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after</a:t>
            </a:r>
            <a:r>
              <a:rPr lang="en-US" baseline="0" dirty="0" smtClean="0"/>
              <a:t> 18 months work coming to, essentially nothing, </a:t>
            </a:r>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8</a:t>
            </a:fld>
            <a:endParaRPr lang="en-US"/>
          </a:p>
        </p:txBody>
      </p:sp>
    </p:spTree>
    <p:extLst>
      <p:ext uri="{BB962C8B-B14F-4D97-AF65-F5344CB8AC3E}">
        <p14:creationId xmlns:p14="http://schemas.microsoft.com/office/powerpoint/2010/main" val="10097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having the crisis that I’m sure many PhD students have</a:t>
            </a:r>
            <a:r>
              <a:rPr lang="mr-IN" baseline="0" dirty="0" smtClean="0"/>
              <a:t>…</a:t>
            </a:r>
            <a:endParaRPr lang="en-US" dirty="0" smtClean="0"/>
          </a:p>
        </p:txBody>
      </p:sp>
      <p:sp>
        <p:nvSpPr>
          <p:cNvPr id="4" name="Slide Number Placeholder 3"/>
          <p:cNvSpPr>
            <a:spLocks noGrp="1"/>
          </p:cNvSpPr>
          <p:nvPr>
            <p:ph type="sldNum" sz="quarter" idx="10"/>
          </p:nvPr>
        </p:nvSpPr>
        <p:spPr/>
        <p:txBody>
          <a:bodyPr/>
          <a:lstStyle/>
          <a:p>
            <a:fld id="{0D76F3D7-4ED8-8B4D-8C94-F91AAE398888}" type="slidenum">
              <a:rPr lang="en-US" smtClean="0"/>
              <a:t>9</a:t>
            </a:fld>
            <a:endParaRPr lang="en-US"/>
          </a:p>
        </p:txBody>
      </p:sp>
    </p:spTree>
    <p:extLst>
      <p:ext uri="{BB962C8B-B14F-4D97-AF65-F5344CB8AC3E}">
        <p14:creationId xmlns:p14="http://schemas.microsoft.com/office/powerpoint/2010/main" val="1030781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B8EAD-569F-184F-81B9-4A65734999C6}"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53302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B8EAD-569F-184F-81B9-4A65734999C6}"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41529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B8EAD-569F-184F-81B9-4A65734999C6}"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36272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B8EAD-569F-184F-81B9-4A65734999C6}"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46333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B8EAD-569F-184F-81B9-4A65734999C6}"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34309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B8EAD-569F-184F-81B9-4A65734999C6}" type="datetimeFigureOut">
              <a:rPr lang="en-US" smtClean="0"/>
              <a:t>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13054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B8EAD-569F-184F-81B9-4A65734999C6}" type="datetimeFigureOut">
              <a:rPr lang="en-US" smtClean="0"/>
              <a:t>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5272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B8EAD-569F-184F-81B9-4A65734999C6}" type="datetimeFigureOut">
              <a:rPr lang="en-US" smtClean="0"/>
              <a:t>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60833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B8EAD-569F-184F-81B9-4A65734999C6}" type="datetimeFigureOut">
              <a:rPr lang="en-US" smtClean="0"/>
              <a:t>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2273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B8EAD-569F-184F-81B9-4A65734999C6}" type="datetimeFigureOut">
              <a:rPr lang="en-US" smtClean="0"/>
              <a:t>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228659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B8EAD-569F-184F-81B9-4A65734999C6}" type="datetimeFigureOut">
              <a:rPr lang="en-US" smtClean="0"/>
              <a:t>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20182614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B8EAD-569F-184F-81B9-4A65734999C6}" type="datetimeFigureOut">
              <a:rPr lang="en-US" smtClean="0"/>
              <a:t>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C03A5-80F6-FA48-BD8E-A97AF4C06762}" type="slidenum">
              <a:rPr lang="en-US" smtClean="0"/>
              <a:t>‹#›</a:t>
            </a:fld>
            <a:endParaRPr lang="en-US"/>
          </a:p>
        </p:txBody>
      </p:sp>
    </p:spTree>
    <p:extLst>
      <p:ext uri="{BB962C8B-B14F-4D97-AF65-F5344CB8AC3E}">
        <p14:creationId xmlns:p14="http://schemas.microsoft.com/office/powerpoint/2010/main" val="141859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4379" y="1318258"/>
            <a:ext cx="9421169" cy="523220"/>
          </a:xfrm>
          <a:prstGeom prst="rect">
            <a:avLst/>
          </a:prstGeom>
        </p:spPr>
        <p:txBody>
          <a:bodyPr wrap="none">
            <a:spAutoFit/>
          </a:bodyPr>
          <a:lstStyle/>
          <a:p>
            <a:pPr algn="ctr"/>
            <a:r>
              <a:rPr lang="en-GB" sz="2800" dirty="0" smtClean="0">
                <a:latin typeface="Courier" charset="0"/>
                <a:ea typeface="Courier" charset="0"/>
                <a:cs typeface="Courier" charset="0"/>
              </a:rPr>
              <a:t>Using R to evaluate Smart Meter energy data</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2450" y="3398784"/>
            <a:ext cx="1194677" cy="67404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384" y="2942939"/>
            <a:ext cx="1456657" cy="167736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0967" y="2783227"/>
            <a:ext cx="1728289" cy="1965563"/>
          </a:xfrm>
          <a:prstGeom prst="rect">
            <a:avLst/>
          </a:prstGeom>
        </p:spPr>
      </p:pic>
      <p:sp>
        <p:nvSpPr>
          <p:cNvPr id="7" name="Hexagon 6"/>
          <p:cNvSpPr/>
          <p:nvPr/>
        </p:nvSpPr>
        <p:spPr>
          <a:xfrm rot="5400000">
            <a:off x="5453690" y="3088162"/>
            <a:ext cx="1543619" cy="1386917"/>
          </a:xfrm>
          <a:prstGeom prst="hexagon">
            <a:avLst/>
          </a:prstGeom>
          <a:noFill/>
          <a:ln>
            <a:gradFill flip="none" rotWithShape="1">
              <a:gsLst>
                <a:gs pos="0">
                  <a:srgbClr val="FF0000"/>
                </a:gs>
                <a:gs pos="21000">
                  <a:schemeClr val="accent2"/>
                </a:gs>
                <a:gs pos="40000">
                  <a:schemeClr val="accent3"/>
                </a:gs>
                <a:gs pos="83000">
                  <a:schemeClr val="accent5">
                    <a:lumMod val="50000"/>
                  </a:schemeClr>
                </a:gs>
                <a:gs pos="58000">
                  <a:schemeClr val="accent1">
                    <a:lumMod val="30000"/>
                    <a:lumOff val="70000"/>
                  </a:schemeClr>
                </a:gs>
              </a:gsLst>
              <a:path path="circle">
                <a:fillToRect l="100000" t="100000"/>
              </a:path>
              <a:tileRect r="-100000" b="-100000"/>
            </a:gra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95115" y="6171071"/>
            <a:ext cx="342532" cy="341968"/>
          </a:xfrm>
          <a:prstGeom prst="rect">
            <a:avLst/>
          </a:prstGeom>
        </p:spPr>
      </p:pic>
      <p:sp>
        <p:nvSpPr>
          <p:cNvPr id="9" name="TextBox 8"/>
          <p:cNvSpPr txBox="1"/>
          <p:nvPr/>
        </p:nvSpPr>
        <p:spPr>
          <a:xfrm>
            <a:off x="10537647" y="6143707"/>
            <a:ext cx="2412460" cy="369332"/>
          </a:xfrm>
          <a:prstGeom prst="rect">
            <a:avLst/>
          </a:prstGeom>
          <a:noFill/>
        </p:spPr>
        <p:txBody>
          <a:bodyPr wrap="square" rtlCol="0">
            <a:spAutoFit/>
          </a:bodyPr>
          <a:lstStyle/>
          <a:p>
            <a:r>
              <a:rPr lang="en-US" smtClean="0"/>
              <a:t>@etalbot1291</a:t>
            </a:r>
            <a:endParaRPr lang="en-US"/>
          </a:p>
        </p:txBody>
      </p:sp>
    </p:spTree>
    <p:extLst>
      <p:ext uri="{BB962C8B-B14F-4D97-AF65-F5344CB8AC3E}">
        <p14:creationId xmlns:p14="http://schemas.microsoft.com/office/powerpoint/2010/main" val="1124844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327879"/>
            <a:ext cx="4648200" cy="3810000"/>
          </a:xfrm>
          <a:prstGeom prst="rect">
            <a:avLst/>
          </a:prstGeom>
        </p:spPr>
      </p:pic>
    </p:spTree>
    <p:extLst>
      <p:ext uri="{BB962C8B-B14F-4D97-AF65-F5344CB8AC3E}">
        <p14:creationId xmlns:p14="http://schemas.microsoft.com/office/powerpoint/2010/main" val="593317029"/>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6" presetClass="emph" presetSubtype="0" accel="50000" decel="50000" fill="hold" nodeType="withEffect">
                                  <p:stCondLst>
                                    <p:cond delay="0"/>
                                  </p:stCondLst>
                                  <p:childTnLst>
                                    <p:animScale>
                                      <p:cBhvr>
                                        <p:cTn id="6" dur="30000" fill="hold"/>
                                        <p:tgtEl>
                                          <p:spTgt spid="2"/>
                                        </p:tgtEl>
                                      </p:cBhvr>
                                      <p:by x="150000" y="150000"/>
                                    </p:animScale>
                                  </p:childTnLst>
                                </p:cTn>
                              </p:par>
                              <p:par>
                                <p:cTn id="7" presetID="6" presetClass="emph" presetSubtype="0" accel="50000" decel="50000" fill="hold" nodeType="withEffect">
                                  <p:stCondLst>
                                    <p:cond delay="5000"/>
                                  </p:stCondLst>
                                  <p:childTnLst>
                                    <p:animScale>
                                      <p:cBhvr>
                                        <p:cTn id="8" dur="30000" fill="hold"/>
                                        <p:tgtEl>
                                          <p:spTgt spid="2"/>
                                        </p:tgtEl>
                                      </p:cBhvr>
                                      <p:by x="150000" y="150000"/>
                                      <p:to x="100000" y="100000"/>
                                    </p:animScale>
                                  </p:childTnLst>
                                </p:cTn>
                              </p:par>
                            </p:childTnLst>
                          </p:cTn>
                        </p:par>
                      </p:childTnLst>
                    </p:cTn>
                  </p:par>
                </p:childTnLst>
              </p:cTn>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Figure 6 : OAC Group Energy Consumption"/>
          <p:cNvPicPr/>
          <p:nvPr/>
        </p:nvPicPr>
        <p:blipFill>
          <a:blip r:embed="rId3"/>
          <a:stretch>
            <a:fillRect/>
          </a:stretch>
        </p:blipFill>
        <p:spPr bwMode="auto">
          <a:xfrm>
            <a:off x="1342418" y="0"/>
            <a:ext cx="9105088" cy="6857999"/>
          </a:xfrm>
          <a:prstGeom prst="rect">
            <a:avLst/>
          </a:prstGeom>
          <a:noFill/>
          <a:ln w="9525">
            <a:noFill/>
            <a:headEnd/>
            <a:tailEnd/>
          </a:ln>
        </p:spPr>
      </p:pic>
    </p:spTree>
    <p:extLst>
      <p:ext uri="{BB962C8B-B14F-4D97-AF65-F5344CB8AC3E}">
        <p14:creationId xmlns:p14="http://schemas.microsoft.com/office/powerpoint/2010/main" val="777279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399" y="761999"/>
            <a:ext cx="9414213" cy="5391777"/>
          </a:xfrm>
          <a:prstGeom prst="rect">
            <a:avLst/>
          </a:prstGeom>
        </p:spPr>
      </p:pic>
    </p:spTree>
    <p:extLst>
      <p:ext uri="{BB962C8B-B14F-4D97-AF65-F5344CB8AC3E}">
        <p14:creationId xmlns:p14="http://schemas.microsoft.com/office/powerpoint/2010/main" val="860982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ctrTitle" idx="4294967295"/>
          </p:nvPr>
        </p:nvSpPr>
        <p:spPr>
          <a:xfrm>
            <a:off x="141894" y="254000"/>
            <a:ext cx="10363200" cy="1193800"/>
          </a:xfrm>
          <a:prstGeom prst="rect">
            <a:avLst/>
          </a:prstGeom>
        </p:spPr>
        <p:txBody>
          <a:bodyPr lIns="121900" tIns="121900" rIns="121900" bIns="121900" anchor="t" anchorCtr="0">
            <a:noAutofit/>
          </a:bodyPr>
          <a:lstStyle/>
          <a:p>
            <a:r>
              <a:rPr lang="en-GB" sz="9600" dirty="0" smtClean="0"/>
              <a:t>292,855,095</a:t>
            </a:r>
            <a:r>
              <a:rPr lang="en-GB" sz="2400" dirty="0" smtClean="0"/>
              <a:t/>
            </a:r>
            <a:br>
              <a:rPr lang="en-GB" sz="2400" dirty="0" smtClean="0"/>
            </a:br>
            <a:r>
              <a:rPr lang="en-GB" sz="2400" dirty="0"/>
              <a:t/>
            </a:r>
            <a:br>
              <a:rPr lang="en-GB" sz="2400" dirty="0"/>
            </a:br>
            <a:r>
              <a:rPr lang="en-GB" sz="9600" dirty="0" smtClean="0">
                <a:solidFill>
                  <a:srgbClr val="88398A"/>
                </a:solidFill>
              </a:rPr>
              <a:t> </a:t>
            </a:r>
            <a:endParaRPr lang="en" sz="9600" dirty="0">
              <a:solidFill>
                <a:srgbClr val="88398A"/>
              </a:solidFill>
            </a:endParaRPr>
          </a:p>
        </p:txBody>
      </p:sp>
      <p:sp>
        <p:nvSpPr>
          <p:cNvPr id="182" name="Shape 182"/>
          <p:cNvSpPr txBox="1">
            <a:spLocks noGrp="1"/>
          </p:cNvSpPr>
          <p:nvPr>
            <p:ph type="subTitle" idx="4294967295"/>
          </p:nvPr>
        </p:nvSpPr>
        <p:spPr>
          <a:xfrm>
            <a:off x="772518" y="1363663"/>
            <a:ext cx="10363200" cy="617537"/>
          </a:xfrm>
          <a:prstGeom prst="rect">
            <a:avLst/>
          </a:prstGeom>
        </p:spPr>
        <p:txBody>
          <a:bodyPr lIns="121900" tIns="121900" rIns="121900" bIns="121900" anchor="t" anchorCtr="0">
            <a:noAutofit/>
          </a:bodyPr>
          <a:lstStyle/>
          <a:p>
            <a:pPr>
              <a:spcBef>
                <a:spcPts val="0"/>
              </a:spcBef>
              <a:buNone/>
            </a:pPr>
            <a:r>
              <a:rPr lang="en" sz="3200" dirty="0">
                <a:solidFill>
                  <a:schemeClr val="bg1">
                    <a:lumMod val="50000"/>
                  </a:schemeClr>
                </a:solidFill>
              </a:rPr>
              <a:t>That’s </a:t>
            </a:r>
            <a:r>
              <a:rPr lang="en-GB" sz="3200" dirty="0">
                <a:solidFill>
                  <a:schemeClr val="bg1">
                    <a:lumMod val="50000"/>
                  </a:schemeClr>
                </a:solidFill>
              </a:rPr>
              <a:t>more data than I’ve ever seen in my life</a:t>
            </a:r>
            <a:endParaRPr lang="en" sz="3200" dirty="0">
              <a:solidFill>
                <a:schemeClr val="bg1">
                  <a:lumMod val="50000"/>
                </a:schemeClr>
              </a:solidFill>
            </a:endParaRPr>
          </a:p>
        </p:txBody>
      </p:sp>
      <p:sp>
        <p:nvSpPr>
          <p:cNvPr id="185" name="Shape 185"/>
          <p:cNvSpPr txBox="1">
            <a:spLocks noGrp="1"/>
          </p:cNvSpPr>
          <p:nvPr>
            <p:ph type="ctrTitle" idx="4294967295"/>
          </p:nvPr>
        </p:nvSpPr>
        <p:spPr>
          <a:xfrm>
            <a:off x="126128" y="2311400"/>
            <a:ext cx="10363200" cy="1193800"/>
          </a:xfrm>
          <a:prstGeom prst="rect">
            <a:avLst/>
          </a:prstGeom>
        </p:spPr>
        <p:txBody>
          <a:bodyPr lIns="121900" tIns="121900" rIns="121900" bIns="121900" anchor="t" anchorCtr="0">
            <a:noAutofit/>
          </a:bodyPr>
          <a:lstStyle/>
          <a:p>
            <a:r>
              <a:rPr lang="en-GB" sz="9600" dirty="0" smtClean="0"/>
              <a:t>6,141,494 </a:t>
            </a:r>
            <a:r>
              <a:rPr lang="en-GB" sz="6400" dirty="0">
                <a:solidFill>
                  <a:srgbClr val="88398A"/>
                </a:solidFill>
              </a:rPr>
              <a:t/>
            </a:r>
            <a:br>
              <a:rPr lang="en-GB" sz="6400" dirty="0">
                <a:solidFill>
                  <a:srgbClr val="88398A"/>
                </a:solidFill>
              </a:rPr>
            </a:br>
            <a:endParaRPr lang="en" sz="6400" dirty="0">
              <a:solidFill>
                <a:srgbClr val="88398A"/>
              </a:solidFill>
            </a:endParaRPr>
          </a:p>
        </p:txBody>
      </p:sp>
      <p:sp>
        <p:nvSpPr>
          <p:cNvPr id="186" name="Shape 186"/>
          <p:cNvSpPr txBox="1">
            <a:spLocks noGrp="1"/>
          </p:cNvSpPr>
          <p:nvPr>
            <p:ph type="subTitle" idx="4294967295"/>
          </p:nvPr>
        </p:nvSpPr>
        <p:spPr>
          <a:xfrm>
            <a:off x="885563" y="3430588"/>
            <a:ext cx="10363200" cy="617537"/>
          </a:xfrm>
          <a:prstGeom prst="rect">
            <a:avLst/>
          </a:prstGeom>
        </p:spPr>
        <p:txBody>
          <a:bodyPr lIns="121900" tIns="121900" rIns="121900" bIns="121900" anchor="t" anchorCtr="0">
            <a:noAutofit/>
          </a:bodyPr>
          <a:lstStyle/>
          <a:p>
            <a:pPr>
              <a:spcBef>
                <a:spcPts val="0"/>
              </a:spcBef>
              <a:buNone/>
            </a:pPr>
            <a:r>
              <a:rPr lang="en-GB" sz="3200" dirty="0">
                <a:solidFill>
                  <a:schemeClr val="bg1">
                    <a:lumMod val="50000"/>
                  </a:schemeClr>
                </a:solidFill>
              </a:rPr>
              <a:t>That’s still </a:t>
            </a:r>
            <a:r>
              <a:rPr lang="en-GB" sz="3200" dirty="0" smtClean="0">
                <a:solidFill>
                  <a:schemeClr val="bg1">
                    <a:lumMod val="50000"/>
                  </a:schemeClr>
                </a:solidFill>
              </a:rPr>
              <a:t>quite a lot  </a:t>
            </a:r>
            <a:endParaRPr lang="en" sz="3200" dirty="0">
              <a:solidFill>
                <a:schemeClr val="bg1">
                  <a:lumMod val="50000"/>
                </a:schemeClr>
              </a:solidFill>
            </a:endParaRPr>
          </a:p>
        </p:txBody>
      </p:sp>
      <p:sp>
        <p:nvSpPr>
          <p:cNvPr id="3" name="Rectangle 2"/>
          <p:cNvSpPr>
            <a:spLocks noChangeArrowheads="1"/>
          </p:cNvSpPr>
          <p:nvPr/>
        </p:nvSpPr>
        <p:spPr bwMode="auto">
          <a:xfrm>
            <a:off x="1" y="-246220"/>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121920" tIns="60960" rIns="121920" bIns="60960" numCol="1" anchor="ctr" anchorCtr="0" compatLnSpc="1">
            <a:prstTxWarp prst="textNoShape">
              <a:avLst/>
            </a:prstTxWarp>
            <a:spAutoFit/>
          </a:bodyPr>
          <a:lstStyle/>
          <a:p>
            <a:pPr eaLnBrk="0" fontAlgn="base" hangingPunct="0">
              <a:spcBef>
                <a:spcPct val="0"/>
              </a:spcBef>
              <a:spcAft>
                <a:spcPct val="0"/>
              </a:spcAft>
            </a:pPr>
            <a:endParaRPr lang="x-none" altLang="x-none" sz="2400" kern="0" dirty="0">
              <a:solidFill>
                <a:srgbClr val="000000"/>
              </a:solidFill>
              <a:ea typeface="Arial"/>
              <a:cs typeface="Arial"/>
              <a:sym typeface="Arial"/>
            </a:endParaRPr>
          </a:p>
        </p:txBody>
      </p:sp>
    </p:spTree>
    <p:extLst>
      <p:ext uri="{BB962C8B-B14F-4D97-AF65-F5344CB8AC3E}">
        <p14:creationId xmlns:p14="http://schemas.microsoft.com/office/powerpoint/2010/main" val="291493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4" y="76200"/>
            <a:ext cx="9024137" cy="6732000"/>
          </a:xfrm>
          <a:prstGeom prst="rect">
            <a:avLst/>
          </a:prstGeom>
        </p:spPr>
      </p:pic>
    </p:spTree>
    <p:extLst>
      <p:ext uri="{BB962C8B-B14F-4D97-AF65-F5344CB8AC3E}">
        <p14:creationId xmlns:p14="http://schemas.microsoft.com/office/powerpoint/2010/main" val="1225266475"/>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6" presetClass="emph" presetSubtype="0" accel="50000" decel="50000" fill="hold" nodeType="withEffect">
                                  <p:stCondLst>
                                    <p:cond delay="0"/>
                                  </p:stCondLst>
                                  <p:childTnLst>
                                    <p:animScale>
                                      <p:cBhvr>
                                        <p:cTn id="6" dur="30000" fill="hold"/>
                                        <p:tgtEl>
                                          <p:spTgt spid="2"/>
                                        </p:tgtEl>
                                      </p:cBhvr>
                                      <p:by x="150000" y="150000"/>
                                    </p:animScale>
                                  </p:childTnLst>
                                </p:cTn>
                              </p:par>
                              <p:par>
                                <p:cTn id="7" presetID="6" presetClass="emph" presetSubtype="0" accel="50000" decel="50000" fill="hold" nodeType="withEffect">
                                  <p:stCondLst>
                                    <p:cond delay="5000"/>
                                  </p:stCondLst>
                                  <p:childTnLst>
                                    <p:animScale>
                                      <p:cBhvr>
                                        <p:cTn id="8" dur="30000" fill="hold"/>
                                        <p:tgtEl>
                                          <p:spTgt spid="2"/>
                                        </p:tgtEl>
                                      </p:cBhvr>
                                      <p:by x="150000" y="150000"/>
                                      <p:to x="100000" y="100000"/>
                                    </p:animScale>
                                  </p:childTnLst>
                                </p:cTn>
                              </p:par>
                            </p:childTnLst>
                          </p:cTn>
                        </p:par>
                      </p:childTnLst>
                    </p:cTn>
                  </p:par>
                </p:childTnLst>
              </p:cTn>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7149"/>
          <a:stretch/>
        </p:blipFill>
        <p:spPr>
          <a:xfrm>
            <a:off x="1209165" y="796133"/>
            <a:ext cx="10333632" cy="5197299"/>
          </a:xfrm>
          <a:prstGeom prst="rect">
            <a:avLst/>
          </a:prstGeom>
        </p:spPr>
      </p:pic>
    </p:spTree>
    <p:extLst>
      <p:ext uri="{BB962C8B-B14F-4D97-AF65-F5344CB8AC3E}">
        <p14:creationId xmlns:p14="http://schemas.microsoft.com/office/powerpoint/2010/main" val="947626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385" y="249626"/>
            <a:ext cx="4338654" cy="6608374"/>
          </a:xfrm>
          <a:prstGeom prst="rect">
            <a:avLst/>
          </a:prstGeom>
        </p:spPr>
      </p:pic>
    </p:spTree>
    <p:extLst>
      <p:ext uri="{BB962C8B-B14F-4D97-AF65-F5344CB8AC3E}">
        <p14:creationId xmlns:p14="http://schemas.microsoft.com/office/powerpoint/2010/main" val="1017355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963" y="493123"/>
            <a:ext cx="8870409" cy="6102230"/>
          </a:xfrm>
          <a:prstGeom prst="rect">
            <a:avLst/>
          </a:prstGeom>
        </p:spPr>
      </p:pic>
    </p:spTree>
    <p:extLst>
      <p:ext uri="{BB962C8B-B14F-4D97-AF65-F5344CB8AC3E}">
        <p14:creationId xmlns:p14="http://schemas.microsoft.com/office/powerpoint/2010/main" val="900574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713"/>
          <a:stretch/>
        </p:blipFill>
        <p:spPr>
          <a:xfrm>
            <a:off x="1152143" y="0"/>
            <a:ext cx="10273954" cy="6858000"/>
          </a:xfrm>
          <a:prstGeom prst="rect">
            <a:avLst/>
          </a:prstGeom>
        </p:spPr>
      </p:pic>
    </p:spTree>
    <p:extLst>
      <p:ext uri="{BB962C8B-B14F-4D97-AF65-F5344CB8AC3E}">
        <p14:creationId xmlns:p14="http://schemas.microsoft.com/office/powerpoint/2010/main" val="516708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325524"/>
            <a:ext cx="4762500" cy="3771900"/>
          </a:xfrm>
          <a:prstGeom prst="rect">
            <a:avLst/>
          </a:prstGeom>
        </p:spPr>
      </p:pic>
    </p:spTree>
    <p:extLst>
      <p:ext uri="{BB962C8B-B14F-4D97-AF65-F5344CB8AC3E}">
        <p14:creationId xmlns:p14="http://schemas.microsoft.com/office/powerpoint/2010/main" val="936825938"/>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6" presetClass="emph" presetSubtype="0" accel="50000" decel="50000" fill="hold" nodeType="withEffect">
                                  <p:stCondLst>
                                    <p:cond delay="0"/>
                                  </p:stCondLst>
                                  <p:childTnLst>
                                    <p:animScale>
                                      <p:cBhvr>
                                        <p:cTn id="6" dur="30000" fill="hold"/>
                                        <p:tgtEl>
                                          <p:spTgt spid="2"/>
                                        </p:tgtEl>
                                      </p:cBhvr>
                                      <p:by x="150000" y="150000"/>
                                    </p:animScale>
                                  </p:childTnLst>
                                </p:cTn>
                              </p:par>
                            </p:childTnLst>
                          </p:cTn>
                        </p:par>
                      </p:childTnLst>
                    </p:cTn>
                  </p:par>
                </p:childTnLst>
              </p:cTn>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700" y="1927860"/>
            <a:ext cx="4949628" cy="2796540"/>
          </a:xfrm>
          <a:prstGeom prst="rect">
            <a:avLst/>
          </a:prstGeom>
        </p:spPr>
      </p:pic>
    </p:spTree>
    <p:extLst>
      <p:ext uri="{BB962C8B-B14F-4D97-AF65-F5344CB8AC3E}">
        <p14:creationId xmlns:p14="http://schemas.microsoft.com/office/powerpoint/2010/main" val="853841644"/>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6" presetClass="emph" presetSubtype="0" accel="50000" decel="50000" fill="hold" nodeType="withEffect">
                                  <p:stCondLst>
                                    <p:cond delay="0"/>
                                  </p:stCondLst>
                                  <p:childTnLst>
                                    <p:animScale>
                                      <p:cBhvr>
                                        <p:cTn id="6" dur="30000" fill="hold"/>
                                        <p:tgtEl>
                                          <p:spTgt spid="2"/>
                                        </p:tgtEl>
                                      </p:cBhvr>
                                      <p:by x="150000" y="150000"/>
                                    </p:animScale>
                                  </p:childTnLst>
                                </p:cTn>
                              </p:par>
                              <p:par>
                                <p:cTn id="7" presetID="6" presetClass="emph" presetSubtype="0" accel="50000" decel="50000" fill="hold" nodeType="withEffect">
                                  <p:stCondLst>
                                    <p:cond delay="5000"/>
                                  </p:stCondLst>
                                  <p:childTnLst>
                                    <p:animScale>
                                      <p:cBhvr>
                                        <p:cTn id="8" dur="30000" fill="hold"/>
                                        <p:tgtEl>
                                          <p:spTgt spid="2"/>
                                        </p:tgtEl>
                                      </p:cBhvr>
                                      <p:by x="150000" y="150000"/>
                                      <p:to x="100000" y="100000"/>
                                    </p:animScale>
                                  </p:childTnLst>
                                </p:cTn>
                              </p:par>
                            </p:childTnLst>
                          </p:cTn>
                        </p:par>
                      </p:childTnLst>
                    </p:cTn>
                  </p:par>
                </p:childTnLst>
              </p:cTn>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4071</TotalTime>
  <Words>1301</Words>
  <Application>Microsoft Macintosh PowerPoint</Application>
  <PresentationFormat>Widescreen</PresentationFormat>
  <Paragraphs>57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Courier</vt:lpstr>
      <vt:lpstr>Mangal</vt:lpstr>
      <vt:lpstr>Arial</vt:lpstr>
      <vt:lpstr>Office Theme</vt:lpstr>
      <vt:lpstr>PowerPoint Presentation</vt:lpstr>
      <vt:lpstr>292,855,095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Talbot, Ellen</dc:creator>
  <cp:lastModifiedBy>Talbot, Ellen</cp:lastModifiedBy>
  <cp:revision>14</cp:revision>
  <dcterms:created xsi:type="dcterms:W3CDTF">2018-06-20T14:37:20Z</dcterms:created>
  <dcterms:modified xsi:type="dcterms:W3CDTF">2018-06-23T10:28:39Z</dcterms:modified>
</cp:coreProperties>
</file>