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4"/>
  </p:notesMasterIdLst>
  <p:sldIdLst>
    <p:sldId id="256" r:id="rId2"/>
    <p:sldId id="258" r:id="rId3"/>
    <p:sldId id="259" r:id="rId4"/>
    <p:sldId id="260" r:id="rId5"/>
    <p:sldId id="274" r:id="rId6"/>
    <p:sldId id="262" r:id="rId7"/>
    <p:sldId id="271" r:id="rId8"/>
    <p:sldId id="265" r:id="rId9"/>
    <p:sldId id="272" r:id="rId10"/>
    <p:sldId id="263" r:id="rId11"/>
    <p:sldId id="273" r:id="rId12"/>
    <p:sldId id="275"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50"/>
    <p:restoredTop sz="78704"/>
  </p:normalViewPr>
  <p:slideViewPr>
    <p:cSldViewPr snapToGrid="0" snapToObjects="1">
      <p:cViewPr varScale="1">
        <p:scale>
          <a:sx n="116" d="100"/>
          <a:sy n="116" d="100"/>
        </p:scale>
        <p:origin x="1544" y="17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09" d="100"/>
          <a:sy n="109" d="100"/>
        </p:scale>
        <p:origin x="5344" y="192"/>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s://www.girlguiding.org.uk/globalassets/docs-and-resources/research-and-campaigns/girls-attitudes-survey-2017.pdf"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GB" baseline="0" dirty="0" smtClean="0"/>
          </a:p>
          <a:p>
            <a:pPr lvl="0">
              <a:spcBef>
                <a:spcPts val="0"/>
              </a:spcBef>
              <a:buNone/>
            </a:pPr>
            <a:r>
              <a:rPr lang="en-GB" baseline="0" dirty="0" smtClean="0"/>
              <a:t>I agreed to speak tonight because I need to give my current work in progress a dry run before I have to present it in New Orleans in May, and also because, and I’m not ashamed to admit it, I have hit a wall and run out of ideas </a:t>
            </a:r>
            <a:r>
              <a:rPr lang="mr-IN" baseline="0" dirty="0" smtClean="0"/>
              <a:t>–</a:t>
            </a:r>
            <a:r>
              <a:rPr lang="en-GB" baseline="0" dirty="0" smtClean="0"/>
              <a:t> my results haven’t come out the way any of us thought they would and so, the brakes are on; so I’d like to make my questions at the end more of a discussion of what you think might be a good next step, if any of you have encountered this </a:t>
            </a:r>
            <a:r>
              <a:rPr lang="en-GB" baseline="0" dirty="0" err="1" smtClean="0"/>
              <a:t>kimd</a:t>
            </a:r>
            <a:r>
              <a:rPr lang="en-GB" baseline="0" dirty="0" smtClean="0"/>
              <a:t> of thing before.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GB" dirty="0" smtClean="0"/>
              <a:t>I used a </a:t>
            </a:r>
            <a:r>
              <a:rPr lang="en-GB" dirty="0" err="1" smtClean="0"/>
              <a:t>partioning</a:t>
            </a:r>
            <a:r>
              <a:rPr lang="en-GB" dirty="0" smtClean="0"/>
              <a:t> around mediods clustering algorithm as against a K-means</a:t>
            </a:r>
            <a:r>
              <a:rPr lang="en-GB" baseline="0" dirty="0" smtClean="0"/>
              <a:t> as much of the literature suggested, because of it’s </a:t>
            </a:r>
            <a:r>
              <a:rPr lang="en-GB" baseline="0" dirty="0" err="1" smtClean="0"/>
              <a:t>scaleability</a:t>
            </a:r>
            <a:r>
              <a:rPr lang="en-GB" baseline="0" dirty="0" smtClean="0"/>
              <a:t> and given the size of the dataset, a </a:t>
            </a:r>
            <a:r>
              <a:rPr lang="en-GB" baseline="0" dirty="0" err="1" smtClean="0"/>
              <a:t>kmeans</a:t>
            </a:r>
            <a:r>
              <a:rPr lang="en-GB" baseline="0" dirty="0" smtClean="0"/>
              <a:t> which produces an </a:t>
            </a:r>
            <a:r>
              <a:rPr lang="en-GB" baseline="0" dirty="0" err="1" smtClean="0"/>
              <a:t>NxN</a:t>
            </a:r>
            <a:r>
              <a:rPr lang="en-GB" baseline="0" dirty="0" smtClean="0"/>
              <a:t> matrix was likely to cause some kind of small fire. </a:t>
            </a:r>
          </a:p>
          <a:p>
            <a:pPr lvl="0">
              <a:spcBef>
                <a:spcPts val="0"/>
              </a:spcBef>
              <a:buNone/>
            </a:pPr>
            <a:endParaRPr lang="en-GB" baseline="0" dirty="0" smtClean="0"/>
          </a:p>
          <a:p>
            <a:pPr lvl="0">
              <a:spcBef>
                <a:spcPts val="0"/>
              </a:spcBef>
              <a:buNone/>
            </a:pPr>
            <a:r>
              <a:rPr lang="en-GB" baseline="0" dirty="0" smtClean="0"/>
              <a:t>Clustering on the absolute values does show that there is some variation in the volume of energy usage between clusters, but honestly, doesn’t tell us a great deal else. So remember those patterns we were expecting to see? In order to better investigate what </a:t>
            </a:r>
            <a:r>
              <a:rPr lang="en-GB" baseline="0" dirty="0" err="1" smtClean="0"/>
              <a:t>percetage</a:t>
            </a:r>
            <a:r>
              <a:rPr lang="en-GB" baseline="0" dirty="0" smtClean="0"/>
              <a:t> of the days energy use is used during any one half an hour slot, we standardised the dataset, and </a:t>
            </a:r>
            <a:r>
              <a:rPr lang="en-GB" baseline="0" dirty="0" err="1" smtClean="0"/>
              <a:t>reclustered</a:t>
            </a:r>
            <a:r>
              <a:rPr lang="en-GB" baseline="0" dirty="0" smtClean="0"/>
              <a:t>.</a:t>
            </a:r>
          </a:p>
          <a:p>
            <a:pPr lvl="0">
              <a:spcBef>
                <a:spcPts val="0"/>
              </a:spcBef>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GB" dirty="0" smtClean="0"/>
              <a:t>Oh. </a:t>
            </a:r>
          </a:p>
          <a:p>
            <a:pPr lvl="0">
              <a:spcBef>
                <a:spcPts val="0"/>
              </a:spcBef>
              <a:buNone/>
            </a:pPr>
            <a:endParaRPr lang="en-GB" dirty="0" smtClean="0"/>
          </a:p>
          <a:p>
            <a:pPr lvl="0">
              <a:spcBef>
                <a:spcPts val="0"/>
              </a:spcBef>
              <a:buNone/>
            </a:pPr>
            <a:r>
              <a:rPr lang="en-GB" dirty="0" smtClean="0"/>
              <a:t>And this is where the fun stops.</a:t>
            </a:r>
            <a:r>
              <a:rPr lang="en-GB" baseline="0" dirty="0" smtClean="0"/>
              <a:t> There’s nothing to see here! All this tells us is that regardless of your demographic, your energy usage pattern is very similar to the rest of the population. Whether this is because ‘it just is’ or because of bias in the dataset, we are unable to tell. </a:t>
            </a:r>
            <a:endParaRPr dirty="0"/>
          </a:p>
        </p:txBody>
      </p:sp>
    </p:spTree>
    <p:extLst>
      <p:ext uri="{BB962C8B-B14F-4D97-AF65-F5344CB8AC3E}">
        <p14:creationId xmlns:p14="http://schemas.microsoft.com/office/powerpoint/2010/main" val="390013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399" cy="4114800"/>
          </a:xfrm>
        </p:spPr>
        <p:txBody>
          <a:bodyPr/>
          <a:lstStyle/>
          <a:p>
            <a:r>
              <a:rPr lang="en-US" dirty="0" smtClean="0"/>
              <a:t>So</a:t>
            </a:r>
            <a:r>
              <a:rPr lang="en-US" baseline="0" dirty="0" smtClean="0"/>
              <a:t> I am hoping that some of you have similar stories to tell, suggestions or next steps for me. Please help me get </a:t>
            </a:r>
            <a:r>
              <a:rPr lang="en-US" baseline="0" dirty="0" err="1" smtClean="0"/>
              <a:t>Gaz</a:t>
            </a:r>
            <a:r>
              <a:rPr lang="en-US" baseline="0" dirty="0" smtClean="0"/>
              <a:t> and </a:t>
            </a:r>
            <a:r>
              <a:rPr lang="en-US" baseline="0" dirty="0" err="1" smtClean="0"/>
              <a:t>Leccy</a:t>
            </a:r>
            <a:r>
              <a:rPr lang="en-US" baseline="0" dirty="0" smtClean="0"/>
              <a:t> under control! </a:t>
            </a:r>
            <a:endParaRPr lang="en-US" dirty="0"/>
          </a:p>
        </p:txBody>
      </p:sp>
    </p:spTree>
    <p:extLst>
      <p:ext uri="{BB962C8B-B14F-4D97-AF65-F5344CB8AC3E}">
        <p14:creationId xmlns:p14="http://schemas.microsoft.com/office/powerpoint/2010/main" val="1985304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GB" dirty="0" smtClean="0"/>
              <a:t>I founded R-Ladies Liverpool at the end of last year, mostly</a:t>
            </a:r>
            <a:r>
              <a:rPr lang="en-GB" baseline="0" dirty="0" smtClean="0"/>
              <a:t> because my supervisor suggested it might be a great idea, and that’s basically the same as him giving me permission to procrastinate from my PhD even more than I already do. When I’m not procrastinating </a:t>
            </a:r>
            <a:r>
              <a:rPr lang="mr-IN" baseline="0" dirty="0" smtClean="0"/>
              <a:t>–</a:t>
            </a:r>
            <a:r>
              <a:rPr lang="en-GB" baseline="0" dirty="0" smtClean="0"/>
              <a:t> see my twitter for more details </a:t>
            </a:r>
            <a:r>
              <a:rPr lang="mr-IN" baseline="0" dirty="0" smtClean="0"/>
              <a:t>–</a:t>
            </a:r>
            <a:r>
              <a:rPr lang="en-GB" baseline="0" dirty="0" smtClean="0"/>
              <a:t> I’m part of the GDSL at the University of Liverpool and I’m very lucky to be sponsored by the CDRC.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kern="1200" dirty="0" smtClean="0">
                <a:solidFill>
                  <a:schemeClr val="tx1"/>
                </a:solidFill>
                <a:effectLst/>
                <a:latin typeface="+mn-lt"/>
                <a:ea typeface="+mn-ea"/>
                <a:cs typeface="+mn-cs"/>
              </a:rPr>
              <a:t>So procrastination aside, I have many other reasons for wanting to be involved in R-Ladies. I attended a great meet-up here in Manchester</a:t>
            </a:r>
            <a:r>
              <a:rPr lang="en-GB" sz="1100" kern="1200" baseline="0" dirty="0" smtClean="0">
                <a:solidFill>
                  <a:schemeClr val="tx1"/>
                </a:solidFill>
                <a:effectLst/>
                <a:latin typeface="+mn-lt"/>
                <a:ea typeface="+mn-ea"/>
                <a:cs typeface="+mn-cs"/>
              </a:rPr>
              <a:t> after struggling to find anything similar in Liverpool and decided it was definitely something we needed.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kern="1200" dirty="0" smtClean="0">
              <a:solidFill>
                <a:schemeClr val="tx1"/>
              </a:solidFill>
              <a:effectLst/>
              <a:latin typeface="+mn-lt"/>
              <a:ea typeface="+mn-ea"/>
              <a:cs typeface="+mn-cs"/>
            </a:endParaRPr>
          </a:p>
          <a:p>
            <a:pPr lvl="0">
              <a:spcBef>
                <a:spcPts val="0"/>
              </a:spcBef>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GB" dirty="0" smtClean="0"/>
              <a:t>My personal motivation comes from the fact that</a:t>
            </a:r>
            <a:r>
              <a:rPr lang="en-GB" baseline="0" dirty="0" smtClean="0"/>
              <a:t> I truly believe in this statement. I’m exceptionally lucky to have a fabulous mum who has worked in a STEM job my entire life, and I’ve always been able to see what I wanted to be, but that isn’t the case for many women and girls. </a:t>
            </a:r>
          </a:p>
          <a:p>
            <a:pPr lvl="0">
              <a:spcBef>
                <a:spcPts val="0"/>
              </a:spcBef>
              <a:buNone/>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This years girl guides survey reported that </a:t>
            </a:r>
            <a:r>
              <a:rPr lang="en-GB" sz="1100" u="sng" kern="1200" dirty="0" smtClean="0">
                <a:solidFill>
                  <a:schemeClr val="tx1"/>
                </a:solidFill>
                <a:effectLst/>
                <a:latin typeface="+mn-lt"/>
                <a:ea typeface="+mn-ea"/>
                <a:cs typeface="+mn-cs"/>
                <a:hlinkClick r:id="rId3"/>
              </a:rPr>
              <a:t>This year’s Girl Guides survey</a:t>
            </a:r>
            <a:r>
              <a:rPr lang="en-GB" sz="1100" kern="1200" dirty="0" smtClean="0">
                <a:solidFill>
                  <a:schemeClr val="tx1"/>
                </a:solidFill>
                <a:effectLst/>
                <a:latin typeface="+mn-lt"/>
                <a:ea typeface="+mn-ea"/>
                <a:cs typeface="+mn-cs"/>
              </a:rPr>
              <a:t> shows that only 37% of girls aged 7-21 would even consider a job in technology, even though 76% are confident in their skills! What chance do</a:t>
            </a:r>
            <a:r>
              <a:rPr lang="en-GB" sz="1100" kern="1200" baseline="0" dirty="0" smtClean="0">
                <a:solidFill>
                  <a:schemeClr val="tx1"/>
                </a:solidFill>
                <a:effectLst/>
                <a:latin typeface="+mn-lt"/>
                <a:ea typeface="+mn-ea"/>
                <a:cs typeface="+mn-cs"/>
              </a:rPr>
              <a:t> I have of changing the minds of the female undergraduate students I meet and teach for one hour a week when they are resenting having to take a coding module or feeling like this isn’t an industry where they are welcome and they have been feeling this way for 15 years? Even though women in STEM jobs is increasing, we still only make up 24% of the core STEM workforce and by starting R-Ladies Liverpool I wanted to create a safe space for these girls to come and explore and meet real life women in industry, so that they can start to see what they could be.</a:t>
            </a:r>
            <a:endParaRPr lang="en-GB" sz="1100" kern="1200" dirty="0" smtClean="0">
              <a:solidFill>
                <a:schemeClr val="tx1"/>
              </a:solidFill>
              <a:effectLst/>
              <a:latin typeface="+mn-lt"/>
              <a:ea typeface="+mn-ea"/>
              <a:cs typeface="+mn-cs"/>
            </a:endParaRPr>
          </a:p>
          <a:p>
            <a:pPr lvl="0">
              <a:spcBef>
                <a:spcPts val="0"/>
              </a:spcBef>
              <a:buNone/>
            </a:pPr>
            <a:endParaRPr lang="en-GB" dirty="0" smtClean="0"/>
          </a:p>
          <a:p>
            <a:pPr lvl="0">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GB" dirty="0" smtClean="0"/>
              <a:t>And</a:t>
            </a:r>
            <a:r>
              <a:rPr lang="en-GB" baseline="0" dirty="0" smtClean="0"/>
              <a:t> so these are the plans we have in the pipeline for the coming year</a:t>
            </a:r>
          </a:p>
          <a:p>
            <a:pPr lvl="0">
              <a:spcBef>
                <a:spcPts val="0"/>
              </a:spcBef>
              <a:buNone/>
            </a:pPr>
            <a:endParaRPr lang="en-GB" baseline="0" dirty="0" smtClean="0"/>
          </a:p>
          <a:p>
            <a:pPr lvl="0">
              <a:spcBef>
                <a:spcPts val="0"/>
              </a:spcBef>
              <a:buNone/>
            </a:pPr>
            <a:r>
              <a:rPr lang="en-GB" baseline="0" dirty="0" smtClean="0"/>
              <a:t>Bi-monthly meet-ups, with a simple starter at first to get everybody up to speed. </a:t>
            </a:r>
          </a:p>
          <a:p>
            <a:pPr lvl="0">
              <a:spcBef>
                <a:spcPts val="0"/>
              </a:spcBef>
              <a:buNone/>
            </a:pPr>
            <a:endParaRPr lang="en-GB" baseline="0" dirty="0" smtClean="0"/>
          </a:p>
          <a:p>
            <a:pPr lvl="0">
              <a:spcBef>
                <a:spcPts val="0"/>
              </a:spcBef>
              <a:buNone/>
            </a:pPr>
            <a:r>
              <a:rPr lang="en-GB" baseline="0" dirty="0" smtClean="0"/>
              <a:t>I also found online that </a:t>
            </a:r>
            <a:r>
              <a:rPr lang="en-GB" baseline="0" dirty="0" err="1" smtClean="0"/>
              <a:t>Rladies</a:t>
            </a:r>
            <a:r>
              <a:rPr lang="en-GB" baseline="0" dirty="0" smtClean="0"/>
              <a:t> NYC run a successful </a:t>
            </a:r>
            <a:r>
              <a:rPr lang="en-GB" baseline="0" dirty="0" err="1" smtClean="0"/>
              <a:t>bookclub</a:t>
            </a:r>
            <a:r>
              <a:rPr lang="en-GB" baseline="0" dirty="0" smtClean="0"/>
              <a:t> on </a:t>
            </a:r>
            <a:r>
              <a:rPr lang="en-GB" baseline="0" dirty="0" err="1" smtClean="0"/>
              <a:t>Goodreads.com</a:t>
            </a:r>
            <a:r>
              <a:rPr lang="en-GB" baseline="0" dirty="0" smtClean="0"/>
              <a:t> and this is something I’m particularly interested in doing to reach those women who are interested in science and tech but don’t necessarily code, and ease them in </a:t>
            </a:r>
            <a:r>
              <a:rPr lang="mr-IN" baseline="0" dirty="0" smtClean="0"/>
              <a:t>–</a:t>
            </a:r>
            <a:r>
              <a:rPr lang="en-GB" baseline="0" dirty="0" smtClean="0"/>
              <a:t> another way of making these girls feel like they belong, by reading empowering books, both fiction and non fiction. Which is why we are starting with Angela’s Saini’s </a:t>
            </a:r>
            <a:r>
              <a:rPr lang="en-GB" baseline="0" dirty="0" err="1" smtClean="0"/>
              <a:t>imensley</a:t>
            </a:r>
            <a:r>
              <a:rPr lang="en-GB" baseline="0" dirty="0" smtClean="0"/>
              <a:t> popular book : Inferior, how science got women wrong. After seeing Angela give a guest lecture in Liverpool in collaboration with the Liverpool </a:t>
            </a:r>
            <a:r>
              <a:rPr lang="en-GB" baseline="0" dirty="0" err="1" smtClean="0"/>
              <a:t>Literay</a:t>
            </a:r>
            <a:r>
              <a:rPr lang="en-GB" baseline="0" dirty="0" smtClean="0"/>
              <a:t> festival and the </a:t>
            </a:r>
            <a:r>
              <a:rPr lang="en-GB" baseline="0" dirty="0" err="1" smtClean="0"/>
              <a:t>LivWise</a:t>
            </a:r>
            <a:r>
              <a:rPr lang="en-GB" baseline="0" dirty="0" smtClean="0"/>
              <a:t> society, I really felt like this was a book everybody needed to read. And discuss, and tweet about. So look out for that on twitter in the near future, and join us on Goodreads to keep up with our latest choices </a:t>
            </a:r>
            <a:r>
              <a:rPr lang="mr-IN" baseline="0" dirty="0" smtClean="0"/>
              <a:t>–</a:t>
            </a:r>
            <a:r>
              <a:rPr lang="en-GB" baseline="0" dirty="0" smtClean="0"/>
              <a:t> and suggest some too, if you’ve read anything good lately. </a:t>
            </a:r>
            <a:endParaRPr dirty="0"/>
          </a:p>
        </p:txBody>
      </p:sp>
    </p:spTree>
    <p:extLst>
      <p:ext uri="{BB962C8B-B14F-4D97-AF65-F5344CB8AC3E}">
        <p14:creationId xmlns:p14="http://schemas.microsoft.com/office/powerpoint/2010/main" val="846687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GB" dirty="0" smtClean="0"/>
              <a:t>And now</a:t>
            </a:r>
            <a:r>
              <a:rPr lang="en-GB" baseline="0" dirty="0" smtClean="0"/>
              <a:t> to the dull stuff. Smart metering. </a:t>
            </a:r>
            <a:r>
              <a:rPr lang="en-GB" sz="1100" kern="1200" dirty="0" smtClean="0">
                <a:solidFill>
                  <a:schemeClr val="tx1"/>
                </a:solidFill>
                <a:effectLst/>
                <a:latin typeface="+mn-lt"/>
                <a:ea typeface="+mn-ea"/>
                <a:cs typeface="+mn-cs"/>
              </a:rPr>
              <a:t>The domestic energy sector has been marked as one sector where energy usage continues to grow, despite increasingly efficient appliances and modern understanding of energy reduction methods. This is most likely due to the huge appetite in western countries in particular for convenience, comfort and cleanliness. </a:t>
            </a:r>
            <a:endParaRPr lang="en-GB" dirty="0" smtClean="0">
              <a:effectLst/>
            </a:endParaRPr>
          </a:p>
          <a:p>
            <a:r>
              <a:rPr lang="en-GB" sz="1100" kern="1200" dirty="0" smtClean="0">
                <a:solidFill>
                  <a:schemeClr val="tx1"/>
                </a:solidFill>
                <a:effectLst/>
                <a:latin typeface="+mn-lt"/>
                <a:ea typeface="+mn-ea"/>
                <a:cs typeface="+mn-cs"/>
              </a:rPr>
              <a:t>In the UK especially, the government suggests that a full Smart Meter rollout will be complete for both gas and electric by 2020, and this represents the biggest change to the UK energy market since the changeover to North Sea Gas. </a:t>
            </a:r>
            <a:endParaRPr lang="en-GB" dirty="0" smtClean="0">
              <a:effectLst/>
            </a:endParaRPr>
          </a:p>
          <a:p>
            <a:r>
              <a:rPr lang="en-GB" sz="1100" kern="1200" dirty="0" smtClean="0">
                <a:solidFill>
                  <a:schemeClr val="tx1"/>
                </a:solidFill>
                <a:effectLst/>
                <a:latin typeface="+mn-lt"/>
                <a:ea typeface="+mn-ea"/>
                <a:cs typeface="+mn-cs"/>
              </a:rPr>
              <a:t>Smart meters are considered to be innovative electricity meters that provide real time data on consumption and are instrumental to increasing efficiency. The data generated by these meters is available in a cadence never previously available enabling the profiling of consumer behaviours </a:t>
            </a:r>
            <a:endParaRPr lang="en-GB" dirty="0" smtClean="0">
              <a:effectLst/>
            </a:endParaRPr>
          </a:p>
          <a:p>
            <a:pPr lvl="0">
              <a:spcBef>
                <a:spcPts val="0"/>
              </a:spcBef>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GB" dirty="0" smtClean="0"/>
              <a:t>We were </a:t>
            </a:r>
            <a:r>
              <a:rPr lang="en-GB" dirty="0" err="1" smtClean="0"/>
              <a:t>suggestng</a:t>
            </a:r>
            <a:r>
              <a:rPr lang="en-GB" dirty="0" smtClean="0"/>
              <a:t> that temporal trends in energy consumption had utility when defining daily life.</a:t>
            </a:r>
          </a:p>
          <a:p>
            <a:pPr lvl="0">
              <a:spcBef>
                <a:spcPts val="0"/>
              </a:spcBef>
              <a:buNone/>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kern="1200" dirty="0" smtClean="0">
                <a:solidFill>
                  <a:schemeClr val="tx1"/>
                </a:solidFill>
                <a:effectLst/>
                <a:latin typeface="+mn-lt"/>
                <a:ea typeface="+mn-ea"/>
                <a:cs typeface="+mn-cs"/>
              </a:rPr>
              <a:t>It is of course true to say that much of a persons daily routine can be understood both through their household characteristics such as family size, employment type and hobbies, and their energy usage – who makes breakfast without using any electricity? Who leaves the house at the same time most weekdays? </a:t>
            </a:r>
            <a:endParaRPr lang="en-GB" dirty="0" smtClean="0">
              <a:effectLst/>
            </a:endParaRPr>
          </a:p>
          <a:p>
            <a:pPr lvl="0">
              <a:spcBef>
                <a:spcPts val="0"/>
              </a:spcBef>
              <a:buNone/>
            </a:pPr>
            <a:endParaRPr lang="en-GB" dirty="0" smtClean="0"/>
          </a:p>
          <a:p>
            <a:r>
              <a:rPr lang="en-GB" sz="1100" kern="1200" dirty="0" smtClean="0">
                <a:solidFill>
                  <a:schemeClr val="tx1"/>
                </a:solidFill>
                <a:effectLst/>
                <a:latin typeface="+mn-lt"/>
                <a:ea typeface="+mn-ea"/>
                <a:cs typeface="+mn-cs"/>
              </a:rPr>
              <a:t>The kind of things we might have expected to see are: </a:t>
            </a:r>
            <a:endParaRPr lang="en-GB" dirty="0" smtClean="0">
              <a:effectLst/>
            </a:endParaRPr>
          </a:p>
          <a:p>
            <a:r>
              <a:rPr lang="en-GB" sz="1100" kern="1200" dirty="0" smtClean="0">
                <a:solidFill>
                  <a:schemeClr val="tx1"/>
                </a:solidFill>
                <a:effectLst/>
                <a:latin typeface="+mn-lt"/>
                <a:ea typeface="+mn-ea"/>
                <a:cs typeface="+mn-cs"/>
              </a:rPr>
              <a:t>-  A drop in energy usage once the children have gone to bed in family households </a:t>
            </a:r>
            <a:endParaRPr lang="en-GB" dirty="0" smtClean="0">
              <a:effectLst/>
            </a:endParaRPr>
          </a:p>
          <a:p>
            <a:r>
              <a:rPr lang="en-GB" sz="1100" kern="1200" dirty="0" smtClean="0">
                <a:solidFill>
                  <a:schemeClr val="tx1"/>
                </a:solidFill>
                <a:effectLst/>
                <a:latin typeface="+mn-lt"/>
                <a:ea typeface="+mn-ea"/>
                <a:cs typeface="+mn-cs"/>
              </a:rPr>
              <a:t>-  A steady use of energy throughout the day for those who are retired or </a:t>
            </a:r>
            <a:endParaRPr lang="en-GB" dirty="0" smtClean="0">
              <a:effectLst/>
            </a:endParaRPr>
          </a:p>
          <a:p>
            <a:r>
              <a:rPr lang="en-GB" sz="1100" kern="1200" dirty="0" smtClean="0">
                <a:solidFill>
                  <a:schemeClr val="tx1"/>
                </a:solidFill>
                <a:effectLst/>
                <a:latin typeface="+mn-lt"/>
                <a:ea typeface="+mn-ea"/>
                <a:cs typeface="+mn-cs"/>
              </a:rPr>
              <a:t>unemployed </a:t>
            </a:r>
            <a:endParaRPr lang="en-GB" dirty="0" smtClean="0">
              <a:effectLst/>
            </a:endParaRPr>
          </a:p>
          <a:p>
            <a:r>
              <a:rPr lang="en-GB" sz="1100" kern="1200" dirty="0" smtClean="0">
                <a:solidFill>
                  <a:schemeClr val="tx1"/>
                </a:solidFill>
                <a:effectLst/>
                <a:latin typeface="+mn-lt"/>
                <a:ea typeface="+mn-ea"/>
                <a:cs typeface="+mn-cs"/>
              </a:rPr>
              <a:t>-  Peaks in energy usage at weekends for those who work long hours during the </a:t>
            </a:r>
            <a:endParaRPr lang="en-GB" dirty="0" smtClean="0">
              <a:effectLst/>
            </a:endParaRPr>
          </a:p>
          <a:p>
            <a:r>
              <a:rPr lang="en-GB" sz="1100" kern="1200" dirty="0" smtClean="0">
                <a:solidFill>
                  <a:schemeClr val="tx1"/>
                </a:solidFill>
                <a:effectLst/>
                <a:latin typeface="+mn-lt"/>
                <a:ea typeface="+mn-ea"/>
                <a:cs typeface="+mn-cs"/>
              </a:rPr>
              <a:t>week </a:t>
            </a:r>
            <a:endParaRPr lang="en-GB" dirty="0" smtClean="0">
              <a:effectLst/>
            </a:endParaRPr>
          </a:p>
          <a:p>
            <a:r>
              <a:rPr lang="en-GB" sz="1100" kern="1200" dirty="0" smtClean="0">
                <a:solidFill>
                  <a:schemeClr val="tx1"/>
                </a:solidFill>
                <a:effectLst/>
                <a:latin typeface="+mn-lt"/>
                <a:ea typeface="+mn-ea"/>
                <a:cs typeface="+mn-cs"/>
              </a:rPr>
              <a:t>-  Some more unusual patterns – electric car users who’s energy usage may peak late </a:t>
            </a:r>
            <a:endParaRPr lang="en-GB" dirty="0" smtClean="0">
              <a:effectLst/>
            </a:endParaRPr>
          </a:p>
          <a:p>
            <a:r>
              <a:rPr lang="en-GB" sz="1100" kern="1200" dirty="0" smtClean="0">
                <a:solidFill>
                  <a:schemeClr val="tx1"/>
                </a:solidFill>
                <a:effectLst/>
                <a:latin typeface="+mn-lt"/>
                <a:ea typeface="+mn-ea"/>
                <a:cs typeface="+mn-cs"/>
              </a:rPr>
              <a:t>at night whilst they charge </a:t>
            </a:r>
          </a:p>
          <a:p>
            <a:endParaRPr lang="en-GB" sz="1100" kern="1200" dirty="0" smtClean="0">
              <a:solidFill>
                <a:schemeClr val="tx1"/>
              </a:solidFill>
              <a:effectLst/>
              <a:latin typeface="+mn-lt"/>
              <a:ea typeface="+mn-ea"/>
              <a:cs typeface="+mn-cs"/>
            </a:endParaRPr>
          </a:p>
          <a:p>
            <a:r>
              <a:rPr lang="en-GB" sz="1100" kern="1200" dirty="0" smtClean="0">
                <a:solidFill>
                  <a:schemeClr val="tx1"/>
                </a:solidFill>
                <a:effectLst/>
                <a:latin typeface="+mn-lt"/>
                <a:ea typeface="+mn-ea"/>
                <a:cs typeface="+mn-cs"/>
              </a:rPr>
              <a:t>The raw dataset of 292,855,095 rows had</a:t>
            </a:r>
            <a:r>
              <a:rPr lang="en-GB" sz="1100" kern="1200" baseline="0" dirty="0" smtClean="0">
                <a:solidFill>
                  <a:schemeClr val="tx1"/>
                </a:solidFill>
                <a:effectLst/>
                <a:latin typeface="+mn-lt"/>
                <a:ea typeface="+mn-ea"/>
                <a:cs typeface="+mn-cs"/>
              </a:rPr>
              <a:t> to be</a:t>
            </a:r>
            <a:r>
              <a:rPr lang="en-GB" sz="1100" kern="1200" dirty="0" smtClean="0">
                <a:solidFill>
                  <a:schemeClr val="tx1"/>
                </a:solidFill>
                <a:effectLst/>
                <a:latin typeface="+mn-lt"/>
                <a:ea typeface="+mn-ea"/>
                <a:cs typeface="+mn-cs"/>
              </a:rPr>
              <a:t> aggregated in order to avoid issues of re-identification of individuals.</a:t>
            </a:r>
            <a:r>
              <a:rPr lang="en-GB" sz="1100" kern="1200" baseline="0" dirty="0" smtClean="0">
                <a:solidFill>
                  <a:schemeClr val="tx1"/>
                </a:solidFill>
                <a:effectLst/>
                <a:latin typeface="+mn-lt"/>
                <a:ea typeface="+mn-ea"/>
                <a:cs typeface="+mn-cs"/>
              </a:rPr>
              <a:t> This was done </a:t>
            </a:r>
            <a:r>
              <a:rPr lang="en-GB" sz="1100" kern="1200" dirty="0" smtClean="0">
                <a:solidFill>
                  <a:schemeClr val="tx1"/>
                </a:solidFill>
                <a:effectLst/>
                <a:latin typeface="+mn-lt"/>
                <a:ea typeface="+mn-ea"/>
                <a:cs typeface="+mn-cs"/>
              </a:rPr>
              <a:t>to Postcode sector level, which equates to about 300 households, of which there are around 9300 across the United Kingdom, creates one row in the dataset for each recorded day, per postcode sector, per smart meter type.</a:t>
            </a:r>
            <a:br>
              <a:rPr lang="en-GB" sz="1100" kern="1200" dirty="0" smtClean="0">
                <a:solidFill>
                  <a:schemeClr val="tx1"/>
                </a:solidFill>
                <a:effectLst/>
                <a:latin typeface="+mn-lt"/>
                <a:ea typeface="+mn-ea"/>
                <a:cs typeface="+mn-cs"/>
              </a:rPr>
            </a:br>
            <a:endParaRPr lang="en-GB" dirty="0" smtClean="0">
              <a:effectLst/>
            </a:endParaRPr>
          </a:p>
          <a:p>
            <a:pPr lvl="0">
              <a:spcBef>
                <a:spcPts val="0"/>
              </a:spcBef>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GB" dirty="0" smtClean="0"/>
              <a:t>This first analysis was done on the entire</a:t>
            </a:r>
            <a:r>
              <a:rPr lang="en-GB" baseline="0" dirty="0" smtClean="0"/>
              <a:t> dataset, and as you can see, the results are somewhat what we were expecting. An AM peak in both gas and </a:t>
            </a:r>
            <a:r>
              <a:rPr lang="en-GB" baseline="0" dirty="0" err="1" smtClean="0"/>
              <a:t>electricty</a:t>
            </a:r>
            <a:r>
              <a:rPr lang="en-GB" baseline="0" dirty="0" smtClean="0"/>
              <a:t> as people get up and begin their day, and a bigger PM peak when people tend to be at home for a longer period of time, before tailing off to a ‘standby’ rate during the night.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GB" dirty="0" smtClean="0"/>
              <a:t>This map shows the ratio</a:t>
            </a:r>
            <a:r>
              <a:rPr lang="en-GB" baseline="0" dirty="0" smtClean="0"/>
              <a:t> of smart meters to total number of households per postcode sector across the UK, which reveals a really interesting spatial pattern. A LISA analysis is a local </a:t>
            </a:r>
            <a:r>
              <a:rPr lang="en-GB" baseline="0" dirty="0" err="1" smtClean="0"/>
              <a:t>morans</a:t>
            </a:r>
            <a:r>
              <a:rPr lang="en-GB" baseline="0" dirty="0" smtClean="0"/>
              <a:t> I, describing which areas are surrounded by other similar areas, so along the south coast blue represents low penetration areas surrounded by other low penetration areas, whereas in the Midlands and the North West, there are many areas of high penetration surrounded by other areas of high penetration. But what this can</a:t>
            </a:r>
            <a:r>
              <a:rPr lang="mr-IN" baseline="0" dirty="0" smtClean="0"/>
              <a:t>’</a:t>
            </a:r>
            <a:r>
              <a:rPr lang="en-GB" baseline="0" dirty="0" smtClean="0"/>
              <a:t>t tell us is why. </a:t>
            </a:r>
          </a:p>
          <a:p>
            <a:pPr lvl="0">
              <a:spcBef>
                <a:spcPts val="0"/>
              </a:spcBef>
              <a:buNone/>
            </a:pPr>
            <a:endParaRPr lang="en-GB" baseline="0" dirty="0" smtClean="0"/>
          </a:p>
          <a:p>
            <a:pPr lvl="0">
              <a:spcBef>
                <a:spcPts val="0"/>
              </a:spcBef>
              <a:buNone/>
            </a:pPr>
            <a:r>
              <a:rPr lang="en-GB" baseline="0" dirty="0" smtClean="0"/>
              <a:t>And neither can the Domestic Energy Provider. Their roll out scheme introduces a lot of bias into the dataset </a:t>
            </a:r>
            <a:r>
              <a:rPr lang="mr-IN" baseline="0" dirty="0" smtClean="0"/>
              <a:t>–</a:t>
            </a:r>
            <a:r>
              <a:rPr lang="en-GB" baseline="0" dirty="0" smtClean="0"/>
              <a:t> they knock on doors and if you’re home and you want one, they’ll fit one for you, otherwise you have to go to them and ask for one. Have they just not reached the south coast by this point?  I can only </a:t>
            </a:r>
            <a:r>
              <a:rPr lang="en-GB" baseline="0" dirty="0" err="1" smtClean="0"/>
              <a:t>specualte</a:t>
            </a:r>
            <a:r>
              <a:rPr lang="en-GB" baseline="0" dirty="0" smtClean="0"/>
              <a:t> about the reasons at this point, so let</a:t>
            </a:r>
            <a:r>
              <a:rPr lang="mr-IN" baseline="0" dirty="0" smtClean="0"/>
              <a:t>’</a:t>
            </a:r>
            <a:r>
              <a:rPr lang="en-GB" baseline="0" dirty="0" smtClean="0"/>
              <a:t>s get on to the really troublesome part. Clustering.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655200" y="2856150"/>
            <a:ext cx="54300" cy="1191900"/>
          </a:xfrm>
          <a:prstGeom prst="rect">
            <a:avLst/>
          </a:prstGeom>
          <a:solidFill>
            <a:srgbClr val="562457"/>
          </a:solidFill>
          <a:ln>
            <a:noFill/>
          </a:ln>
        </p:spPr>
        <p:txBody>
          <a:bodyPr lIns="91425" tIns="91425" rIns="91425" bIns="91425" anchor="ctr" anchorCtr="0">
            <a:noAutofit/>
          </a:bodyPr>
          <a:lstStyle/>
          <a:p>
            <a:pPr lvl="0" rtl="0">
              <a:spcBef>
                <a:spcPts val="0"/>
              </a:spcBef>
              <a:buNone/>
            </a:pPr>
            <a:endParaRPr>
              <a:solidFill>
                <a:srgbClr val="88398A"/>
              </a:solidFill>
            </a:endParaRPr>
          </a:p>
        </p:txBody>
      </p:sp>
      <p:sp>
        <p:nvSpPr>
          <p:cNvPr id="11" name="Shape 11"/>
          <p:cNvSpPr txBox="1">
            <a:spLocks noGrp="1"/>
          </p:cNvSpPr>
          <p:nvPr>
            <p:ph type="ctrTitle"/>
          </p:nvPr>
        </p:nvSpPr>
        <p:spPr>
          <a:xfrm>
            <a:off x="762000" y="2851325"/>
            <a:ext cx="5412300" cy="1159800"/>
          </a:xfrm>
          <a:prstGeom prst="rect">
            <a:avLst/>
          </a:prstGeom>
        </p:spPr>
        <p:txBody>
          <a:bodyPr lIns="91425" tIns="91425" rIns="91425" bIns="91425" anchor="ctr" anchorCtr="0"/>
          <a:lstStyle>
            <a:lvl1pPr lvl="0">
              <a:spcBef>
                <a:spcPts val="0"/>
              </a:spcBef>
              <a:buClr>
                <a:srgbClr val="88398A"/>
              </a:buClr>
              <a:buSzPct val="100000"/>
              <a:buFont typeface="Helvetica Neue"/>
              <a:defRPr sz="4800">
                <a:solidFill>
                  <a:srgbClr val="88398A"/>
                </a:solidFill>
                <a:latin typeface="Helvetica Neue"/>
                <a:ea typeface="Helvetica Neue"/>
                <a:cs typeface="Helvetica Neue"/>
                <a:sym typeface="Helvetica Neue"/>
              </a:defRPr>
            </a:lvl1pPr>
            <a:lvl2pPr lvl="1">
              <a:spcBef>
                <a:spcPts val="0"/>
              </a:spcBef>
              <a:buClr>
                <a:srgbClr val="88398A"/>
              </a:buClr>
              <a:buSzPct val="100000"/>
              <a:defRPr sz="4800">
                <a:solidFill>
                  <a:srgbClr val="88398A"/>
                </a:solidFill>
              </a:defRPr>
            </a:lvl2pPr>
            <a:lvl3pPr lvl="2">
              <a:spcBef>
                <a:spcPts val="0"/>
              </a:spcBef>
              <a:buClr>
                <a:srgbClr val="88398A"/>
              </a:buClr>
              <a:buSzPct val="100000"/>
              <a:defRPr sz="4800">
                <a:solidFill>
                  <a:srgbClr val="88398A"/>
                </a:solidFill>
              </a:defRPr>
            </a:lvl3pPr>
            <a:lvl4pPr lvl="3">
              <a:spcBef>
                <a:spcPts val="0"/>
              </a:spcBef>
              <a:buClr>
                <a:srgbClr val="88398A"/>
              </a:buClr>
              <a:buSzPct val="100000"/>
              <a:defRPr sz="4800">
                <a:solidFill>
                  <a:srgbClr val="88398A"/>
                </a:solidFill>
              </a:defRPr>
            </a:lvl4pPr>
            <a:lvl5pPr lvl="4">
              <a:spcBef>
                <a:spcPts val="0"/>
              </a:spcBef>
              <a:buClr>
                <a:srgbClr val="88398A"/>
              </a:buClr>
              <a:buSzPct val="100000"/>
              <a:defRPr sz="4800">
                <a:solidFill>
                  <a:srgbClr val="88398A"/>
                </a:solidFill>
              </a:defRPr>
            </a:lvl5pPr>
            <a:lvl6pPr lvl="5">
              <a:spcBef>
                <a:spcPts val="0"/>
              </a:spcBef>
              <a:buClr>
                <a:srgbClr val="88398A"/>
              </a:buClr>
              <a:buSzPct val="100000"/>
              <a:defRPr sz="4800">
                <a:solidFill>
                  <a:srgbClr val="88398A"/>
                </a:solidFill>
              </a:defRPr>
            </a:lvl6pPr>
            <a:lvl7pPr lvl="6">
              <a:spcBef>
                <a:spcPts val="0"/>
              </a:spcBef>
              <a:buClr>
                <a:srgbClr val="88398A"/>
              </a:buClr>
              <a:buSzPct val="100000"/>
              <a:defRPr sz="4800">
                <a:solidFill>
                  <a:srgbClr val="88398A"/>
                </a:solidFill>
              </a:defRPr>
            </a:lvl7pPr>
            <a:lvl8pPr lvl="7">
              <a:spcBef>
                <a:spcPts val="0"/>
              </a:spcBef>
              <a:buClr>
                <a:srgbClr val="88398A"/>
              </a:buClr>
              <a:buSzPct val="100000"/>
              <a:defRPr sz="4800">
                <a:solidFill>
                  <a:srgbClr val="88398A"/>
                </a:solidFill>
              </a:defRPr>
            </a:lvl8pPr>
            <a:lvl9pPr lvl="8">
              <a:spcBef>
                <a:spcPts val="0"/>
              </a:spcBef>
              <a:buClr>
                <a:srgbClr val="88398A"/>
              </a:buClr>
              <a:buSzPct val="100000"/>
              <a:defRPr sz="4800">
                <a:solidFill>
                  <a:srgbClr val="88398A"/>
                </a:solidFill>
              </a:defRPr>
            </a:lvl9pPr>
          </a:lstStyle>
          <a:p>
            <a:endParaRPr/>
          </a:p>
        </p:txBody>
      </p:sp>
      <p:pic>
        <p:nvPicPr>
          <p:cNvPr id="12" name="Shape 12" descr="download.png"/>
          <p:cNvPicPr preferRelativeResize="0"/>
          <p:nvPr/>
        </p:nvPicPr>
        <p:blipFill>
          <a:blip r:embed="rId2">
            <a:alphaModFix/>
          </a:blip>
          <a:stretch>
            <a:fillRect/>
          </a:stretch>
        </p:blipFill>
        <p:spPr>
          <a:xfrm>
            <a:off x="6098100" y="357499"/>
            <a:ext cx="2858575" cy="951900"/>
          </a:xfrm>
          <a:prstGeom prst="rect">
            <a:avLst/>
          </a:prstGeom>
          <a:noFill/>
          <a:ln>
            <a:noFill/>
          </a:ln>
        </p:spPr>
      </p:pic>
      <p:sp>
        <p:nvSpPr>
          <p:cNvPr id="13" name="Shape 13"/>
          <p:cNvSpPr/>
          <p:nvPr/>
        </p:nvSpPr>
        <p:spPr>
          <a:xfrm rot="5400000">
            <a:off x="4542250" y="-4548775"/>
            <a:ext cx="60900" cy="9145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color">
    <p:spTree>
      <p:nvGrpSpPr>
        <p:cNvPr id="1" name="Shape 66"/>
        <p:cNvGrpSpPr/>
        <p:nvPr/>
      </p:nvGrpSpPr>
      <p:grpSpPr>
        <a:xfrm>
          <a:off x="0" y="0"/>
          <a:ext cx="0" cy="0"/>
          <a:chOff x="0" y="0"/>
          <a:chExt cx="0" cy="0"/>
        </a:xfrm>
      </p:grpSpPr>
      <p:sp>
        <p:nvSpPr>
          <p:cNvPr id="67" name="Shape 67"/>
          <p:cNvSpPr/>
          <p:nvPr/>
        </p:nvSpPr>
        <p:spPr>
          <a:xfrm rot="5400000">
            <a:off x="4542250" y="-4548775"/>
            <a:ext cx="60900" cy="9145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pic>
        <p:nvPicPr>
          <p:cNvPr id="68" name="Shape 68" descr="download (1).png"/>
          <p:cNvPicPr preferRelativeResize="0"/>
          <p:nvPr/>
        </p:nvPicPr>
        <p:blipFill>
          <a:blip r:embed="rId2">
            <a:alphaModFix/>
          </a:blip>
          <a:stretch>
            <a:fillRect/>
          </a:stretch>
        </p:blipFill>
        <p:spPr>
          <a:xfrm>
            <a:off x="7929425" y="186325"/>
            <a:ext cx="951900" cy="951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4"/>
        <p:cNvGrpSpPr/>
        <p:nvPr/>
      </p:nvGrpSpPr>
      <p:grpSpPr>
        <a:xfrm>
          <a:off x="0" y="0"/>
          <a:ext cx="0" cy="0"/>
          <a:chOff x="0" y="0"/>
          <a:chExt cx="0" cy="0"/>
        </a:xfrm>
      </p:grpSpPr>
      <p:sp>
        <p:nvSpPr>
          <p:cNvPr id="15" name="Shape 15"/>
          <p:cNvSpPr/>
          <p:nvPr/>
        </p:nvSpPr>
        <p:spPr>
          <a:xfrm>
            <a:off x="655200" y="1417200"/>
            <a:ext cx="54300" cy="1363200"/>
          </a:xfrm>
          <a:prstGeom prst="rect">
            <a:avLst/>
          </a:prstGeom>
          <a:solidFill>
            <a:srgbClr val="562457"/>
          </a:solidFill>
          <a:ln>
            <a:noFill/>
          </a:ln>
        </p:spPr>
        <p:txBody>
          <a:bodyPr lIns="91425" tIns="91425" rIns="91425" bIns="91425" anchor="ctr" anchorCtr="0">
            <a:noAutofit/>
          </a:bodyPr>
          <a:lstStyle/>
          <a:p>
            <a:pPr lvl="0" rtl="0">
              <a:spcBef>
                <a:spcPts val="0"/>
              </a:spcBef>
              <a:buNone/>
            </a:pPr>
            <a:endParaRPr>
              <a:solidFill>
                <a:srgbClr val="88398A"/>
              </a:solidFill>
            </a:endParaRPr>
          </a:p>
        </p:txBody>
      </p:sp>
      <p:sp>
        <p:nvSpPr>
          <p:cNvPr id="16" name="Shape 16"/>
          <p:cNvSpPr txBox="1">
            <a:spLocks noGrp="1"/>
          </p:cNvSpPr>
          <p:nvPr>
            <p:ph type="ctrTitle"/>
          </p:nvPr>
        </p:nvSpPr>
        <p:spPr>
          <a:xfrm>
            <a:off x="902550" y="1214425"/>
            <a:ext cx="4638300" cy="1159800"/>
          </a:xfrm>
          <a:prstGeom prst="rect">
            <a:avLst/>
          </a:prstGeom>
        </p:spPr>
        <p:txBody>
          <a:bodyPr lIns="91425" tIns="91425" rIns="91425" bIns="91425" anchor="t" anchorCtr="0"/>
          <a:lstStyle>
            <a:lvl1pPr lvl="0" rtl="0">
              <a:spcBef>
                <a:spcPts val="0"/>
              </a:spcBef>
              <a:buClr>
                <a:srgbClr val="88398A"/>
              </a:buClr>
              <a:buSzPct val="100000"/>
              <a:buFont typeface="Helvetica Neue"/>
              <a:defRPr sz="3600">
                <a:solidFill>
                  <a:srgbClr val="88398A"/>
                </a:solidFill>
                <a:latin typeface="Helvetica Neue"/>
                <a:ea typeface="Helvetica Neue"/>
                <a:cs typeface="Helvetica Neue"/>
                <a:sym typeface="Helvetica Neue"/>
              </a:defRPr>
            </a:lvl1pPr>
            <a:lvl2pPr lvl="1" rtl="0">
              <a:spcBef>
                <a:spcPts val="0"/>
              </a:spcBef>
              <a:buClr>
                <a:srgbClr val="88398A"/>
              </a:buClr>
              <a:buSzPct val="100000"/>
              <a:defRPr sz="3600">
                <a:solidFill>
                  <a:srgbClr val="88398A"/>
                </a:solidFill>
              </a:defRPr>
            </a:lvl2pPr>
            <a:lvl3pPr lvl="2" rtl="0">
              <a:spcBef>
                <a:spcPts val="0"/>
              </a:spcBef>
              <a:buClr>
                <a:srgbClr val="88398A"/>
              </a:buClr>
              <a:buSzPct val="100000"/>
              <a:defRPr sz="3600">
                <a:solidFill>
                  <a:srgbClr val="88398A"/>
                </a:solidFill>
              </a:defRPr>
            </a:lvl3pPr>
            <a:lvl4pPr lvl="3" rtl="0">
              <a:spcBef>
                <a:spcPts val="0"/>
              </a:spcBef>
              <a:buClr>
                <a:srgbClr val="88398A"/>
              </a:buClr>
              <a:buSzPct val="100000"/>
              <a:defRPr sz="3600">
                <a:solidFill>
                  <a:srgbClr val="88398A"/>
                </a:solidFill>
              </a:defRPr>
            </a:lvl4pPr>
            <a:lvl5pPr lvl="4" rtl="0">
              <a:spcBef>
                <a:spcPts val="0"/>
              </a:spcBef>
              <a:buClr>
                <a:srgbClr val="88398A"/>
              </a:buClr>
              <a:buSzPct val="100000"/>
              <a:defRPr sz="3600">
                <a:solidFill>
                  <a:srgbClr val="88398A"/>
                </a:solidFill>
              </a:defRPr>
            </a:lvl5pPr>
            <a:lvl6pPr lvl="5" rtl="0">
              <a:spcBef>
                <a:spcPts val="0"/>
              </a:spcBef>
              <a:buClr>
                <a:srgbClr val="88398A"/>
              </a:buClr>
              <a:buSzPct val="100000"/>
              <a:defRPr sz="3600">
                <a:solidFill>
                  <a:srgbClr val="88398A"/>
                </a:solidFill>
              </a:defRPr>
            </a:lvl6pPr>
            <a:lvl7pPr lvl="6" rtl="0">
              <a:spcBef>
                <a:spcPts val="0"/>
              </a:spcBef>
              <a:buClr>
                <a:srgbClr val="88398A"/>
              </a:buClr>
              <a:buSzPct val="100000"/>
              <a:defRPr sz="3600">
                <a:solidFill>
                  <a:srgbClr val="88398A"/>
                </a:solidFill>
              </a:defRPr>
            </a:lvl7pPr>
            <a:lvl8pPr lvl="7" rtl="0">
              <a:spcBef>
                <a:spcPts val="0"/>
              </a:spcBef>
              <a:buClr>
                <a:srgbClr val="88398A"/>
              </a:buClr>
              <a:buSzPct val="100000"/>
              <a:defRPr sz="3600">
                <a:solidFill>
                  <a:srgbClr val="88398A"/>
                </a:solidFill>
              </a:defRPr>
            </a:lvl8pPr>
            <a:lvl9pPr lvl="8" rtl="0">
              <a:spcBef>
                <a:spcPts val="0"/>
              </a:spcBef>
              <a:buClr>
                <a:srgbClr val="88398A"/>
              </a:buClr>
              <a:buSzPct val="100000"/>
              <a:defRPr sz="3600">
                <a:solidFill>
                  <a:srgbClr val="88398A"/>
                </a:solidFill>
              </a:defRPr>
            </a:lvl9pPr>
          </a:lstStyle>
          <a:p>
            <a:endParaRPr/>
          </a:p>
        </p:txBody>
      </p:sp>
      <p:sp>
        <p:nvSpPr>
          <p:cNvPr id="17" name="Shape 17"/>
          <p:cNvSpPr txBox="1">
            <a:spLocks noGrp="1"/>
          </p:cNvSpPr>
          <p:nvPr>
            <p:ph type="subTitle" idx="1"/>
          </p:nvPr>
        </p:nvSpPr>
        <p:spPr>
          <a:xfrm>
            <a:off x="902550" y="2459050"/>
            <a:ext cx="7632000" cy="784800"/>
          </a:xfrm>
          <a:prstGeom prst="rect">
            <a:avLst/>
          </a:prstGeom>
        </p:spPr>
        <p:txBody>
          <a:bodyPr lIns="91425" tIns="91425" rIns="91425" bIns="91425" anchor="t" anchorCtr="0"/>
          <a:lstStyle>
            <a:lvl1pPr lvl="0" rtl="0">
              <a:spcBef>
                <a:spcPts val="0"/>
              </a:spcBef>
              <a:buClr>
                <a:srgbClr val="000000"/>
              </a:buClr>
              <a:buFont typeface="Helvetica Neue"/>
              <a:buNone/>
              <a:defRPr>
                <a:solidFill>
                  <a:srgbClr val="000000"/>
                </a:solidFill>
                <a:latin typeface="Helvetica Neue"/>
                <a:ea typeface="Helvetica Neue"/>
                <a:cs typeface="Helvetica Neue"/>
                <a:sym typeface="Helvetica Neue"/>
              </a:defRPr>
            </a:lvl1pPr>
            <a:lvl2pPr lvl="1" rtl="0">
              <a:spcBef>
                <a:spcPts val="0"/>
              </a:spcBef>
              <a:buClr>
                <a:srgbClr val="000000"/>
              </a:buClr>
              <a:buSzPct val="100000"/>
              <a:buNone/>
              <a:defRPr sz="3000">
                <a:solidFill>
                  <a:srgbClr val="000000"/>
                </a:solidFill>
              </a:defRPr>
            </a:lvl2pPr>
            <a:lvl3pPr lvl="2" rtl="0">
              <a:spcBef>
                <a:spcPts val="0"/>
              </a:spcBef>
              <a:buClr>
                <a:srgbClr val="000000"/>
              </a:buClr>
              <a:buSzPct val="100000"/>
              <a:buNone/>
              <a:defRPr sz="3000">
                <a:solidFill>
                  <a:srgbClr val="000000"/>
                </a:solidFill>
              </a:defRPr>
            </a:lvl3pPr>
            <a:lvl4pPr lvl="3" rtl="0">
              <a:spcBef>
                <a:spcPts val="0"/>
              </a:spcBef>
              <a:buClr>
                <a:srgbClr val="000000"/>
              </a:buClr>
              <a:buSzPct val="100000"/>
              <a:buNone/>
              <a:defRPr sz="3000">
                <a:solidFill>
                  <a:srgbClr val="000000"/>
                </a:solidFill>
              </a:defRPr>
            </a:lvl4pPr>
            <a:lvl5pPr lvl="4" rtl="0">
              <a:spcBef>
                <a:spcPts val="0"/>
              </a:spcBef>
              <a:buClr>
                <a:srgbClr val="000000"/>
              </a:buClr>
              <a:buSzPct val="100000"/>
              <a:buNone/>
              <a:defRPr sz="3000">
                <a:solidFill>
                  <a:srgbClr val="000000"/>
                </a:solidFill>
              </a:defRPr>
            </a:lvl5pPr>
            <a:lvl6pPr lvl="5" rtl="0">
              <a:spcBef>
                <a:spcPts val="0"/>
              </a:spcBef>
              <a:buClr>
                <a:srgbClr val="000000"/>
              </a:buClr>
              <a:buSzPct val="100000"/>
              <a:buNone/>
              <a:defRPr sz="3000">
                <a:solidFill>
                  <a:srgbClr val="000000"/>
                </a:solidFill>
              </a:defRPr>
            </a:lvl6pPr>
            <a:lvl7pPr lvl="6" rtl="0">
              <a:spcBef>
                <a:spcPts val="0"/>
              </a:spcBef>
              <a:buClr>
                <a:srgbClr val="000000"/>
              </a:buClr>
              <a:buSzPct val="100000"/>
              <a:buNone/>
              <a:defRPr sz="3000">
                <a:solidFill>
                  <a:srgbClr val="000000"/>
                </a:solidFill>
              </a:defRPr>
            </a:lvl7pPr>
            <a:lvl8pPr lvl="7" rtl="0">
              <a:spcBef>
                <a:spcPts val="0"/>
              </a:spcBef>
              <a:buClr>
                <a:srgbClr val="000000"/>
              </a:buClr>
              <a:buSzPct val="100000"/>
              <a:buNone/>
              <a:defRPr sz="3000">
                <a:solidFill>
                  <a:srgbClr val="000000"/>
                </a:solidFill>
              </a:defRPr>
            </a:lvl8pPr>
            <a:lvl9pPr lvl="8" rtl="0">
              <a:spcBef>
                <a:spcPts val="0"/>
              </a:spcBef>
              <a:buClr>
                <a:srgbClr val="000000"/>
              </a:buClr>
              <a:buSzPct val="100000"/>
              <a:buNone/>
              <a:defRPr sz="3000">
                <a:solidFill>
                  <a:srgbClr val="000000"/>
                </a:solidFill>
              </a:defRPr>
            </a:lvl9pPr>
          </a:lstStyle>
          <a:p>
            <a:endParaRPr/>
          </a:p>
        </p:txBody>
      </p:sp>
      <p:pic>
        <p:nvPicPr>
          <p:cNvPr id="18" name="Shape 18" descr="download (1).png"/>
          <p:cNvPicPr preferRelativeResize="0"/>
          <p:nvPr/>
        </p:nvPicPr>
        <p:blipFill>
          <a:blip r:embed="rId2">
            <a:alphaModFix/>
          </a:blip>
          <a:stretch>
            <a:fillRect/>
          </a:stretch>
        </p:blipFill>
        <p:spPr>
          <a:xfrm>
            <a:off x="7929425" y="186325"/>
            <a:ext cx="951900" cy="951900"/>
          </a:xfrm>
          <a:prstGeom prst="rect">
            <a:avLst/>
          </a:prstGeom>
          <a:noFill/>
          <a:ln>
            <a:noFill/>
          </a:ln>
        </p:spPr>
      </p:pic>
      <p:sp>
        <p:nvSpPr>
          <p:cNvPr id="19" name="Shape 19"/>
          <p:cNvSpPr/>
          <p:nvPr/>
        </p:nvSpPr>
        <p:spPr>
          <a:xfrm rot="5400000">
            <a:off x="4542250" y="-4548775"/>
            <a:ext cx="60900" cy="9145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1261050" y="905750"/>
            <a:ext cx="5404500" cy="2744400"/>
          </a:xfrm>
          <a:prstGeom prst="rect">
            <a:avLst/>
          </a:prstGeom>
        </p:spPr>
        <p:txBody>
          <a:bodyPr lIns="91425" tIns="91425" rIns="91425" bIns="91425" anchor="t" anchorCtr="0"/>
          <a:lstStyle>
            <a:lvl1pPr lvl="0" rtl="0">
              <a:spcBef>
                <a:spcPts val="0"/>
              </a:spcBef>
              <a:buClr>
                <a:srgbClr val="562457"/>
              </a:buClr>
              <a:buSzPct val="100000"/>
              <a:buFont typeface="Helvetica Neue"/>
              <a:defRPr sz="3000" i="1">
                <a:solidFill>
                  <a:srgbClr val="88398A"/>
                </a:solidFill>
                <a:latin typeface="Helvetica Neue"/>
                <a:ea typeface="Helvetica Neue"/>
                <a:cs typeface="Helvetica Neue"/>
                <a:sym typeface="Helvetica Neue"/>
              </a:defRPr>
            </a:lvl1pPr>
            <a:lvl2pPr lvl="1" rtl="0">
              <a:spcBef>
                <a:spcPts val="0"/>
              </a:spcBef>
              <a:buClr>
                <a:srgbClr val="562457"/>
              </a:buClr>
              <a:buSzPct val="100000"/>
              <a:buFont typeface="Helvetica Neue"/>
              <a:defRPr sz="3000" i="1">
                <a:solidFill>
                  <a:srgbClr val="88398A"/>
                </a:solidFill>
                <a:latin typeface="Helvetica Neue"/>
                <a:ea typeface="Helvetica Neue"/>
                <a:cs typeface="Helvetica Neue"/>
                <a:sym typeface="Helvetica Neue"/>
              </a:defRPr>
            </a:lvl2pPr>
            <a:lvl3pPr lvl="2" rtl="0">
              <a:spcBef>
                <a:spcPts val="0"/>
              </a:spcBef>
              <a:buClr>
                <a:srgbClr val="562457"/>
              </a:buClr>
              <a:buSzPct val="100000"/>
              <a:buFont typeface="Helvetica Neue"/>
              <a:defRPr sz="3000" i="1">
                <a:solidFill>
                  <a:srgbClr val="88398A"/>
                </a:solidFill>
                <a:latin typeface="Helvetica Neue"/>
                <a:ea typeface="Helvetica Neue"/>
                <a:cs typeface="Helvetica Neue"/>
                <a:sym typeface="Helvetica Neue"/>
              </a:defRPr>
            </a:lvl3pPr>
            <a:lvl4pPr lvl="3" rtl="0">
              <a:spcBef>
                <a:spcPts val="0"/>
              </a:spcBef>
              <a:buClr>
                <a:srgbClr val="562457"/>
              </a:buClr>
              <a:buSzPct val="100000"/>
              <a:buFont typeface="Helvetica Neue"/>
              <a:defRPr sz="3000" i="1">
                <a:solidFill>
                  <a:srgbClr val="88398A"/>
                </a:solidFill>
                <a:latin typeface="Helvetica Neue"/>
                <a:ea typeface="Helvetica Neue"/>
                <a:cs typeface="Helvetica Neue"/>
                <a:sym typeface="Helvetica Neue"/>
              </a:defRPr>
            </a:lvl4pPr>
            <a:lvl5pPr lvl="4" rtl="0">
              <a:spcBef>
                <a:spcPts val="0"/>
              </a:spcBef>
              <a:buClr>
                <a:srgbClr val="562457"/>
              </a:buClr>
              <a:buSzPct val="100000"/>
              <a:buFont typeface="Helvetica Neue"/>
              <a:defRPr sz="3000" i="1">
                <a:solidFill>
                  <a:srgbClr val="88398A"/>
                </a:solidFill>
                <a:latin typeface="Helvetica Neue"/>
                <a:ea typeface="Helvetica Neue"/>
                <a:cs typeface="Helvetica Neue"/>
                <a:sym typeface="Helvetica Neue"/>
              </a:defRPr>
            </a:lvl5pPr>
            <a:lvl6pPr lvl="5" rtl="0">
              <a:spcBef>
                <a:spcPts val="0"/>
              </a:spcBef>
              <a:buClr>
                <a:srgbClr val="562457"/>
              </a:buClr>
              <a:buSzPct val="100000"/>
              <a:buFont typeface="Helvetica Neue"/>
              <a:defRPr sz="3000" i="1">
                <a:solidFill>
                  <a:srgbClr val="88398A"/>
                </a:solidFill>
                <a:latin typeface="Helvetica Neue"/>
                <a:ea typeface="Helvetica Neue"/>
                <a:cs typeface="Helvetica Neue"/>
                <a:sym typeface="Helvetica Neue"/>
              </a:defRPr>
            </a:lvl6pPr>
            <a:lvl7pPr lvl="6" rtl="0">
              <a:spcBef>
                <a:spcPts val="0"/>
              </a:spcBef>
              <a:buClr>
                <a:srgbClr val="562457"/>
              </a:buClr>
              <a:buSzPct val="100000"/>
              <a:buFont typeface="Helvetica Neue"/>
              <a:defRPr sz="3000" i="1">
                <a:solidFill>
                  <a:srgbClr val="88398A"/>
                </a:solidFill>
                <a:latin typeface="Helvetica Neue"/>
                <a:ea typeface="Helvetica Neue"/>
                <a:cs typeface="Helvetica Neue"/>
                <a:sym typeface="Helvetica Neue"/>
              </a:defRPr>
            </a:lvl7pPr>
            <a:lvl8pPr lvl="7" rtl="0">
              <a:spcBef>
                <a:spcPts val="0"/>
              </a:spcBef>
              <a:buClr>
                <a:srgbClr val="562457"/>
              </a:buClr>
              <a:buSzPct val="100000"/>
              <a:buFont typeface="Helvetica Neue"/>
              <a:defRPr sz="3000" i="1">
                <a:solidFill>
                  <a:srgbClr val="88398A"/>
                </a:solidFill>
                <a:latin typeface="Helvetica Neue"/>
                <a:ea typeface="Helvetica Neue"/>
                <a:cs typeface="Helvetica Neue"/>
                <a:sym typeface="Helvetica Neue"/>
              </a:defRPr>
            </a:lvl8pPr>
            <a:lvl9pPr lvl="8">
              <a:spcBef>
                <a:spcPts val="0"/>
              </a:spcBef>
              <a:buClr>
                <a:srgbClr val="562457"/>
              </a:buClr>
              <a:buSzPct val="100000"/>
              <a:buFont typeface="Helvetica Neue"/>
              <a:defRPr sz="3000" i="1">
                <a:solidFill>
                  <a:srgbClr val="88398A"/>
                </a:solidFill>
                <a:latin typeface="Helvetica Neue"/>
                <a:ea typeface="Helvetica Neue"/>
                <a:cs typeface="Helvetica Neue"/>
                <a:sym typeface="Helvetica Neue"/>
              </a:defRPr>
            </a:lvl9pPr>
          </a:lstStyle>
          <a:p>
            <a:endParaRPr/>
          </a:p>
        </p:txBody>
      </p:sp>
      <p:sp>
        <p:nvSpPr>
          <p:cNvPr id="22" name="Shape 22"/>
          <p:cNvSpPr txBox="1"/>
          <p:nvPr/>
        </p:nvSpPr>
        <p:spPr>
          <a:xfrm>
            <a:off x="439873" y="589943"/>
            <a:ext cx="1957200" cy="653700"/>
          </a:xfrm>
          <a:prstGeom prst="rect">
            <a:avLst/>
          </a:prstGeom>
          <a:noFill/>
          <a:ln>
            <a:noFill/>
          </a:ln>
        </p:spPr>
        <p:txBody>
          <a:bodyPr lIns="91425" tIns="91425" rIns="91425" bIns="91425" anchor="t" anchorCtr="0">
            <a:noAutofit/>
          </a:bodyPr>
          <a:lstStyle/>
          <a:p>
            <a:pPr lvl="0" rtl="0">
              <a:spcBef>
                <a:spcPts val="0"/>
              </a:spcBef>
              <a:buNone/>
            </a:pPr>
            <a:r>
              <a:rPr lang="en" sz="9600" b="1">
                <a:solidFill>
                  <a:srgbClr val="562457"/>
                </a:solidFill>
                <a:latin typeface="Helvetica Neue"/>
                <a:ea typeface="Helvetica Neue"/>
                <a:cs typeface="Helvetica Neue"/>
                <a:sym typeface="Helvetica Neue"/>
              </a:rPr>
              <a:t>“</a:t>
            </a:r>
          </a:p>
        </p:txBody>
      </p:sp>
      <p:sp>
        <p:nvSpPr>
          <p:cNvPr id="23" name="Shape 23"/>
          <p:cNvSpPr/>
          <p:nvPr/>
        </p:nvSpPr>
        <p:spPr>
          <a:xfrm>
            <a:off x="0" y="0"/>
            <a:ext cx="54300" cy="5143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pic>
        <p:nvPicPr>
          <p:cNvPr id="24" name="Shape 24"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92025" y="422500"/>
            <a:ext cx="3226800" cy="857400"/>
          </a:xfrm>
          <a:prstGeom prst="rect">
            <a:avLst/>
          </a:prstGeom>
        </p:spPr>
        <p:txBody>
          <a:bodyPr lIns="91425" tIns="91425" rIns="91425" bIns="91425" anchor="t" anchorCtr="0"/>
          <a:lstStyle>
            <a:lvl1pPr lvl="0">
              <a:spcBef>
                <a:spcPts val="0"/>
              </a:spcBef>
              <a:buFont typeface="Helvetica Neue"/>
              <a:defRPr>
                <a:latin typeface="Helvetica Neue"/>
                <a:ea typeface="Helvetica Neue"/>
                <a:cs typeface="Helvetica Neue"/>
                <a:sym typeface="Helvetica Neue"/>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692025" y="1584700"/>
            <a:ext cx="3407100" cy="3219000"/>
          </a:xfrm>
          <a:prstGeom prst="rect">
            <a:avLst/>
          </a:prstGeom>
        </p:spPr>
        <p:txBody>
          <a:bodyPr lIns="91425" tIns="91425" rIns="91425" bIns="91425" anchor="t" anchorCtr="0"/>
          <a:lstStyle>
            <a:lvl1pPr lvl="0">
              <a:spcBef>
                <a:spcPts val="0"/>
              </a:spcBef>
              <a:buFont typeface="Helvetica Neue"/>
              <a:defRPr>
                <a:latin typeface="Helvetica Neue"/>
                <a:ea typeface="Helvetica Neue"/>
                <a:cs typeface="Helvetica Neue"/>
                <a:sym typeface="Helvetica Neue"/>
              </a:defRPr>
            </a:lvl1pPr>
            <a:lvl2pPr lvl="1">
              <a:spcBef>
                <a:spcPts val="0"/>
              </a:spcBef>
              <a:buFont typeface="Helvetica Neue"/>
              <a:defRPr>
                <a:latin typeface="Helvetica Neue"/>
                <a:ea typeface="Helvetica Neue"/>
                <a:cs typeface="Helvetica Neue"/>
                <a:sym typeface="Helvetica Neue"/>
              </a:defRPr>
            </a:lvl2pPr>
            <a:lvl3pPr lvl="2">
              <a:spcBef>
                <a:spcPts val="0"/>
              </a:spcBef>
              <a:buFont typeface="Helvetica Neue"/>
              <a:defRPr>
                <a:latin typeface="Helvetica Neue"/>
                <a:ea typeface="Helvetica Neue"/>
                <a:cs typeface="Helvetica Neue"/>
                <a:sym typeface="Helvetica Neue"/>
              </a:defRPr>
            </a:lvl3pPr>
            <a:lvl4pPr lvl="3">
              <a:spcBef>
                <a:spcPts val="0"/>
              </a:spcBef>
              <a:buFont typeface="Helvetica Neue"/>
              <a:defRPr>
                <a:latin typeface="Helvetica Neue"/>
                <a:ea typeface="Helvetica Neue"/>
                <a:cs typeface="Helvetica Neue"/>
                <a:sym typeface="Helvetica Neue"/>
              </a:defRPr>
            </a:lvl4pPr>
            <a:lvl5pPr lvl="4">
              <a:spcBef>
                <a:spcPts val="0"/>
              </a:spcBef>
              <a:buFont typeface="Helvetica Neue"/>
              <a:defRPr>
                <a:latin typeface="Helvetica Neue"/>
                <a:ea typeface="Helvetica Neue"/>
                <a:cs typeface="Helvetica Neue"/>
                <a:sym typeface="Helvetica Neue"/>
              </a:defRPr>
            </a:lvl5pPr>
            <a:lvl6pPr lvl="5">
              <a:spcBef>
                <a:spcPts val="0"/>
              </a:spcBef>
              <a:buFont typeface="Helvetica Neue"/>
              <a:defRPr>
                <a:latin typeface="Helvetica Neue"/>
                <a:ea typeface="Helvetica Neue"/>
                <a:cs typeface="Helvetica Neue"/>
                <a:sym typeface="Helvetica Neue"/>
              </a:defRPr>
            </a:lvl6pPr>
            <a:lvl7pPr lvl="6">
              <a:spcBef>
                <a:spcPts val="0"/>
              </a:spcBef>
              <a:buFont typeface="Helvetica Neue"/>
              <a:defRPr>
                <a:latin typeface="Helvetica Neue"/>
                <a:ea typeface="Helvetica Neue"/>
                <a:cs typeface="Helvetica Neue"/>
                <a:sym typeface="Helvetica Neue"/>
              </a:defRPr>
            </a:lvl7pPr>
            <a:lvl8pPr lvl="7">
              <a:spcBef>
                <a:spcPts val="0"/>
              </a:spcBef>
              <a:buFont typeface="Helvetica Neue"/>
              <a:defRPr>
                <a:latin typeface="Helvetica Neue"/>
                <a:ea typeface="Helvetica Neue"/>
                <a:cs typeface="Helvetica Neue"/>
                <a:sym typeface="Helvetica Neue"/>
              </a:defRPr>
            </a:lvl8pPr>
            <a:lvl9pPr lvl="8">
              <a:spcBef>
                <a:spcPts val="0"/>
              </a:spcBef>
              <a:buFont typeface="Helvetica Neue"/>
              <a:defRPr>
                <a:latin typeface="Helvetica Neue"/>
                <a:ea typeface="Helvetica Neue"/>
                <a:cs typeface="Helvetica Neue"/>
                <a:sym typeface="Helvetica Neue"/>
              </a:defRPr>
            </a:lvl9pPr>
          </a:lstStyle>
          <a:p>
            <a:endParaRPr/>
          </a:p>
        </p:txBody>
      </p:sp>
      <p:sp>
        <p:nvSpPr>
          <p:cNvPr id="33" name="Shape 33"/>
          <p:cNvSpPr txBox="1">
            <a:spLocks noGrp="1"/>
          </p:cNvSpPr>
          <p:nvPr>
            <p:ph type="body" idx="2"/>
          </p:nvPr>
        </p:nvSpPr>
        <p:spPr>
          <a:xfrm>
            <a:off x="4244900" y="1584700"/>
            <a:ext cx="3407099" cy="321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4" name="Shape 34"/>
          <p:cNvSpPr/>
          <p:nvPr/>
        </p:nvSpPr>
        <p:spPr>
          <a:xfrm>
            <a:off x="0" y="0"/>
            <a:ext cx="54300" cy="5143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pic>
        <p:nvPicPr>
          <p:cNvPr id="35" name="Shape 35"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only color">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844425" y="422500"/>
            <a:ext cx="3226800" cy="857400"/>
          </a:xfrm>
          <a:prstGeom prst="rect">
            <a:avLst/>
          </a:prstGeom>
        </p:spPr>
        <p:txBody>
          <a:bodyPr lIns="91425" tIns="91425" rIns="91425" bIns="91425" anchor="t" anchorCtr="0"/>
          <a:lstStyle>
            <a:lvl1pPr lvl="0" rtl="0">
              <a:spcBef>
                <a:spcPts val="0"/>
              </a:spcBef>
              <a:buClr>
                <a:srgbClr val="88398A"/>
              </a:buClr>
              <a:defRPr>
                <a:solidFill>
                  <a:srgbClr val="88398A"/>
                </a:solidFill>
              </a:defRPr>
            </a:lvl1pPr>
            <a:lvl2pPr lvl="1" rtl="0">
              <a:spcBef>
                <a:spcPts val="0"/>
              </a:spcBef>
              <a:buClr>
                <a:srgbClr val="88398A"/>
              </a:buClr>
              <a:defRPr>
                <a:solidFill>
                  <a:srgbClr val="88398A"/>
                </a:solidFill>
              </a:defRPr>
            </a:lvl2pPr>
            <a:lvl3pPr lvl="2" rtl="0">
              <a:spcBef>
                <a:spcPts val="0"/>
              </a:spcBef>
              <a:buClr>
                <a:srgbClr val="88398A"/>
              </a:buClr>
              <a:defRPr>
                <a:solidFill>
                  <a:srgbClr val="88398A"/>
                </a:solidFill>
              </a:defRPr>
            </a:lvl3pPr>
            <a:lvl4pPr lvl="3" rtl="0">
              <a:spcBef>
                <a:spcPts val="0"/>
              </a:spcBef>
              <a:buClr>
                <a:srgbClr val="88398A"/>
              </a:buClr>
              <a:defRPr>
                <a:solidFill>
                  <a:srgbClr val="88398A"/>
                </a:solidFill>
              </a:defRPr>
            </a:lvl4pPr>
            <a:lvl5pPr lvl="4" rtl="0">
              <a:spcBef>
                <a:spcPts val="0"/>
              </a:spcBef>
              <a:buClr>
                <a:srgbClr val="88398A"/>
              </a:buClr>
              <a:defRPr>
                <a:solidFill>
                  <a:srgbClr val="88398A"/>
                </a:solidFill>
              </a:defRPr>
            </a:lvl5pPr>
            <a:lvl6pPr lvl="5" rtl="0">
              <a:spcBef>
                <a:spcPts val="0"/>
              </a:spcBef>
              <a:buClr>
                <a:srgbClr val="88398A"/>
              </a:buClr>
              <a:defRPr>
                <a:solidFill>
                  <a:srgbClr val="88398A"/>
                </a:solidFill>
              </a:defRPr>
            </a:lvl6pPr>
            <a:lvl7pPr lvl="6" rtl="0">
              <a:spcBef>
                <a:spcPts val="0"/>
              </a:spcBef>
              <a:buClr>
                <a:srgbClr val="88398A"/>
              </a:buClr>
              <a:defRPr>
                <a:solidFill>
                  <a:srgbClr val="88398A"/>
                </a:solidFill>
              </a:defRPr>
            </a:lvl7pPr>
            <a:lvl8pPr lvl="7" rtl="0">
              <a:spcBef>
                <a:spcPts val="0"/>
              </a:spcBef>
              <a:buClr>
                <a:srgbClr val="88398A"/>
              </a:buClr>
              <a:defRPr>
                <a:solidFill>
                  <a:srgbClr val="88398A"/>
                </a:solidFill>
              </a:defRPr>
            </a:lvl8pPr>
            <a:lvl9pPr lvl="8" rtl="0">
              <a:spcBef>
                <a:spcPts val="0"/>
              </a:spcBef>
              <a:buClr>
                <a:srgbClr val="88398A"/>
              </a:buClr>
              <a:defRPr>
                <a:solidFill>
                  <a:srgbClr val="88398A"/>
                </a:solidFill>
              </a:defRPr>
            </a:lvl9pPr>
          </a:lstStyle>
          <a:p>
            <a:endParaRPr/>
          </a:p>
        </p:txBody>
      </p:sp>
      <p:sp>
        <p:nvSpPr>
          <p:cNvPr id="49" name="Shape 49"/>
          <p:cNvSpPr/>
          <p:nvPr/>
        </p:nvSpPr>
        <p:spPr>
          <a:xfrm>
            <a:off x="579000" y="579000"/>
            <a:ext cx="54300" cy="675599"/>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solidFill>
                <a:srgbClr val="FFFFFF"/>
              </a:solidFill>
            </a:endParaRPr>
          </a:p>
        </p:txBody>
      </p:sp>
      <p:sp>
        <p:nvSpPr>
          <p:cNvPr id="50" name="Shape 50"/>
          <p:cNvSpPr/>
          <p:nvPr/>
        </p:nvSpPr>
        <p:spPr>
          <a:xfrm rot="5400000">
            <a:off x="4542250" y="-4548775"/>
            <a:ext cx="60900" cy="9145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pic>
        <p:nvPicPr>
          <p:cNvPr id="51" name="Shape 51" descr="download (1).png"/>
          <p:cNvPicPr preferRelativeResize="0"/>
          <p:nvPr/>
        </p:nvPicPr>
        <p:blipFill>
          <a:blip r:embed="rId2">
            <a:alphaModFix/>
          </a:blip>
          <a:stretch>
            <a:fillRect/>
          </a:stretch>
        </p:blipFill>
        <p:spPr>
          <a:xfrm>
            <a:off x="7929425" y="186325"/>
            <a:ext cx="951900" cy="951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half">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844425" y="422500"/>
            <a:ext cx="3226800" cy="857400"/>
          </a:xfrm>
          <a:prstGeom prst="rect">
            <a:avLst/>
          </a:prstGeom>
        </p:spPr>
        <p:txBody>
          <a:bodyPr lIns="91425" tIns="91425" rIns="91425" bIns="91425" anchor="t" anchorCtr="0"/>
          <a:lstStyle>
            <a:lvl1pPr lvl="0" rtl="0">
              <a:spcBef>
                <a:spcPts val="0"/>
              </a:spcBef>
              <a:buClr>
                <a:srgbClr val="88398A"/>
              </a:buClr>
              <a:defRPr>
                <a:solidFill>
                  <a:srgbClr val="88398A"/>
                </a:solidFill>
              </a:defRPr>
            </a:lvl1pPr>
            <a:lvl2pPr lvl="1" rtl="0">
              <a:spcBef>
                <a:spcPts val="0"/>
              </a:spcBef>
              <a:buClr>
                <a:srgbClr val="88398A"/>
              </a:buClr>
              <a:defRPr>
                <a:solidFill>
                  <a:srgbClr val="88398A"/>
                </a:solidFill>
              </a:defRPr>
            </a:lvl2pPr>
            <a:lvl3pPr lvl="2" rtl="0">
              <a:spcBef>
                <a:spcPts val="0"/>
              </a:spcBef>
              <a:buClr>
                <a:srgbClr val="88398A"/>
              </a:buClr>
              <a:defRPr>
                <a:solidFill>
                  <a:srgbClr val="88398A"/>
                </a:solidFill>
              </a:defRPr>
            </a:lvl3pPr>
            <a:lvl4pPr lvl="3" rtl="0">
              <a:spcBef>
                <a:spcPts val="0"/>
              </a:spcBef>
              <a:buClr>
                <a:srgbClr val="88398A"/>
              </a:buClr>
              <a:defRPr>
                <a:solidFill>
                  <a:srgbClr val="88398A"/>
                </a:solidFill>
              </a:defRPr>
            </a:lvl4pPr>
            <a:lvl5pPr lvl="4" rtl="0">
              <a:spcBef>
                <a:spcPts val="0"/>
              </a:spcBef>
              <a:buClr>
                <a:srgbClr val="88398A"/>
              </a:buClr>
              <a:defRPr>
                <a:solidFill>
                  <a:srgbClr val="88398A"/>
                </a:solidFill>
              </a:defRPr>
            </a:lvl5pPr>
            <a:lvl6pPr lvl="5" rtl="0">
              <a:spcBef>
                <a:spcPts val="0"/>
              </a:spcBef>
              <a:buClr>
                <a:srgbClr val="88398A"/>
              </a:buClr>
              <a:defRPr>
                <a:solidFill>
                  <a:srgbClr val="88398A"/>
                </a:solidFill>
              </a:defRPr>
            </a:lvl6pPr>
            <a:lvl7pPr lvl="6" rtl="0">
              <a:spcBef>
                <a:spcPts val="0"/>
              </a:spcBef>
              <a:buClr>
                <a:srgbClr val="88398A"/>
              </a:buClr>
              <a:defRPr>
                <a:solidFill>
                  <a:srgbClr val="88398A"/>
                </a:solidFill>
              </a:defRPr>
            </a:lvl7pPr>
            <a:lvl8pPr lvl="7" rtl="0">
              <a:spcBef>
                <a:spcPts val="0"/>
              </a:spcBef>
              <a:buClr>
                <a:srgbClr val="88398A"/>
              </a:buClr>
              <a:defRPr>
                <a:solidFill>
                  <a:srgbClr val="88398A"/>
                </a:solidFill>
              </a:defRPr>
            </a:lvl8pPr>
            <a:lvl9pPr lvl="8" rtl="0">
              <a:spcBef>
                <a:spcPts val="0"/>
              </a:spcBef>
              <a:buClr>
                <a:srgbClr val="88398A"/>
              </a:buClr>
              <a:defRPr>
                <a:solidFill>
                  <a:srgbClr val="88398A"/>
                </a:solidFill>
              </a:defRPr>
            </a:lvl9pPr>
          </a:lstStyle>
          <a:p>
            <a:endParaRPr/>
          </a:p>
        </p:txBody>
      </p:sp>
      <p:sp>
        <p:nvSpPr>
          <p:cNvPr id="54" name="Shape 54"/>
          <p:cNvSpPr/>
          <p:nvPr/>
        </p:nvSpPr>
        <p:spPr>
          <a:xfrm>
            <a:off x="0" y="0"/>
            <a:ext cx="54300" cy="5143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pic>
        <p:nvPicPr>
          <p:cNvPr id="55" name="Shape 55"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Image background">
    <p:spTree>
      <p:nvGrpSpPr>
        <p:cNvPr id="1" name="Shape 56"/>
        <p:cNvGrpSpPr/>
        <p:nvPr/>
      </p:nvGrpSpPr>
      <p:grpSpPr>
        <a:xfrm>
          <a:off x="0" y="0"/>
          <a:ext cx="0" cy="0"/>
          <a:chOff x="0" y="0"/>
          <a:chExt cx="0" cy="0"/>
        </a:xfrm>
      </p:grpSpPr>
      <p:sp>
        <p:nvSpPr>
          <p:cNvPr id="57" name="Shape 57"/>
          <p:cNvSpPr/>
          <p:nvPr/>
        </p:nvSpPr>
        <p:spPr>
          <a:xfrm>
            <a:off x="0" y="0"/>
            <a:ext cx="54300" cy="5143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pic>
        <p:nvPicPr>
          <p:cNvPr id="58" name="Shape 58"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633300" y="4285675"/>
            <a:ext cx="8053499" cy="519599"/>
          </a:xfrm>
          <a:prstGeom prst="rect">
            <a:avLst/>
          </a:prstGeom>
        </p:spPr>
        <p:txBody>
          <a:bodyPr lIns="91425" tIns="91425" rIns="91425" bIns="91425" anchor="t" anchorCtr="0"/>
          <a:lstStyle>
            <a:lvl1pPr lvl="0">
              <a:spcBef>
                <a:spcPts val="360"/>
              </a:spcBef>
              <a:buSzPct val="100000"/>
              <a:buNone/>
              <a:defRPr sz="1400"/>
            </a:lvl1pPr>
          </a:lstStyle>
          <a:p>
            <a:endParaRPr/>
          </a:p>
        </p:txBody>
      </p:sp>
      <p:sp>
        <p:nvSpPr>
          <p:cNvPr id="61" name="Shape 61"/>
          <p:cNvSpPr/>
          <p:nvPr/>
        </p:nvSpPr>
        <p:spPr>
          <a:xfrm>
            <a:off x="0" y="0"/>
            <a:ext cx="54300" cy="5143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pic>
        <p:nvPicPr>
          <p:cNvPr id="62" name="Shape 62"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3"/>
        <p:cNvGrpSpPr/>
        <p:nvPr/>
      </p:nvGrpSpPr>
      <p:grpSpPr>
        <a:xfrm>
          <a:off x="0" y="0"/>
          <a:ext cx="0" cy="0"/>
          <a:chOff x="0" y="0"/>
          <a:chExt cx="0" cy="0"/>
        </a:xfrm>
      </p:grpSpPr>
      <p:sp>
        <p:nvSpPr>
          <p:cNvPr id="64" name="Shape 64"/>
          <p:cNvSpPr/>
          <p:nvPr/>
        </p:nvSpPr>
        <p:spPr>
          <a:xfrm>
            <a:off x="0" y="0"/>
            <a:ext cx="54300" cy="5143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pic>
        <p:nvPicPr>
          <p:cNvPr id="65" name="Shape 65"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44425" y="422500"/>
            <a:ext cx="3226800" cy="857400"/>
          </a:xfrm>
          <a:prstGeom prst="rect">
            <a:avLst/>
          </a:prstGeom>
          <a:noFill/>
          <a:ln>
            <a:noFill/>
          </a:ln>
        </p:spPr>
        <p:txBody>
          <a:bodyPr lIns="91425" tIns="91425" rIns="91425" bIns="91425" anchor="t" anchorCtr="0"/>
          <a:lstStyle>
            <a:lvl1pPr lvl="0">
              <a:spcBef>
                <a:spcPts val="0"/>
              </a:spcBef>
              <a:buClr>
                <a:srgbClr val="181818"/>
              </a:buClr>
              <a:buSzPct val="100000"/>
              <a:buFont typeface="Helvetica Neue"/>
              <a:buNone/>
              <a:defRPr sz="2600" b="1">
                <a:solidFill>
                  <a:srgbClr val="181818"/>
                </a:solidFill>
                <a:latin typeface="Helvetica Neue"/>
                <a:ea typeface="Helvetica Neue"/>
                <a:cs typeface="Helvetica Neue"/>
                <a:sym typeface="Helvetica Neue"/>
              </a:defRPr>
            </a:lvl1pPr>
            <a:lvl2pPr lvl="1">
              <a:spcBef>
                <a:spcPts val="0"/>
              </a:spcBef>
              <a:buSzPct val="100000"/>
              <a:buFont typeface="Titillium Web"/>
              <a:buNone/>
              <a:defRPr sz="2600" b="1">
                <a:latin typeface="Titillium Web"/>
                <a:ea typeface="Titillium Web"/>
                <a:cs typeface="Titillium Web"/>
                <a:sym typeface="Titillium Web"/>
              </a:defRPr>
            </a:lvl2pPr>
            <a:lvl3pPr lvl="2">
              <a:spcBef>
                <a:spcPts val="0"/>
              </a:spcBef>
              <a:buSzPct val="100000"/>
              <a:buFont typeface="Titillium Web"/>
              <a:buNone/>
              <a:defRPr sz="2600" b="1">
                <a:latin typeface="Titillium Web"/>
                <a:ea typeface="Titillium Web"/>
                <a:cs typeface="Titillium Web"/>
                <a:sym typeface="Titillium Web"/>
              </a:defRPr>
            </a:lvl3pPr>
            <a:lvl4pPr lvl="3">
              <a:spcBef>
                <a:spcPts val="0"/>
              </a:spcBef>
              <a:buSzPct val="100000"/>
              <a:buFont typeface="Titillium Web"/>
              <a:buNone/>
              <a:defRPr sz="2600" b="1">
                <a:latin typeface="Titillium Web"/>
                <a:ea typeface="Titillium Web"/>
                <a:cs typeface="Titillium Web"/>
                <a:sym typeface="Titillium Web"/>
              </a:defRPr>
            </a:lvl4pPr>
            <a:lvl5pPr lvl="4">
              <a:spcBef>
                <a:spcPts val="0"/>
              </a:spcBef>
              <a:buSzPct val="100000"/>
              <a:buFont typeface="Titillium Web"/>
              <a:buNone/>
              <a:defRPr sz="2600" b="1">
                <a:latin typeface="Titillium Web"/>
                <a:ea typeface="Titillium Web"/>
                <a:cs typeface="Titillium Web"/>
                <a:sym typeface="Titillium Web"/>
              </a:defRPr>
            </a:lvl5pPr>
            <a:lvl6pPr lvl="5">
              <a:spcBef>
                <a:spcPts val="0"/>
              </a:spcBef>
              <a:buSzPct val="100000"/>
              <a:buFont typeface="Titillium Web"/>
              <a:buNone/>
              <a:defRPr sz="2600" b="1">
                <a:latin typeface="Titillium Web"/>
                <a:ea typeface="Titillium Web"/>
                <a:cs typeface="Titillium Web"/>
                <a:sym typeface="Titillium Web"/>
              </a:defRPr>
            </a:lvl6pPr>
            <a:lvl7pPr lvl="6">
              <a:spcBef>
                <a:spcPts val="0"/>
              </a:spcBef>
              <a:buSzPct val="100000"/>
              <a:buFont typeface="Titillium Web"/>
              <a:buNone/>
              <a:defRPr sz="2600" b="1">
                <a:latin typeface="Titillium Web"/>
                <a:ea typeface="Titillium Web"/>
                <a:cs typeface="Titillium Web"/>
                <a:sym typeface="Titillium Web"/>
              </a:defRPr>
            </a:lvl7pPr>
            <a:lvl8pPr lvl="7">
              <a:spcBef>
                <a:spcPts val="0"/>
              </a:spcBef>
              <a:buSzPct val="100000"/>
              <a:buFont typeface="Titillium Web"/>
              <a:buNone/>
              <a:defRPr sz="2600" b="1">
                <a:latin typeface="Titillium Web"/>
                <a:ea typeface="Titillium Web"/>
                <a:cs typeface="Titillium Web"/>
                <a:sym typeface="Titillium Web"/>
              </a:defRPr>
            </a:lvl8pPr>
            <a:lvl9pPr lvl="8">
              <a:spcBef>
                <a:spcPts val="0"/>
              </a:spcBef>
              <a:buSzPct val="100000"/>
              <a:buFont typeface="Titillium Web"/>
              <a:buNone/>
              <a:defRPr sz="2600" b="1">
                <a:latin typeface="Titillium Web"/>
                <a:ea typeface="Titillium Web"/>
                <a:cs typeface="Titillium Web"/>
                <a:sym typeface="Titillium Web"/>
              </a:defRPr>
            </a:lvl9pPr>
          </a:lstStyle>
          <a:p>
            <a:endParaRPr/>
          </a:p>
        </p:txBody>
      </p:sp>
      <p:sp>
        <p:nvSpPr>
          <p:cNvPr id="7" name="Shape 7"/>
          <p:cNvSpPr txBox="1">
            <a:spLocks noGrp="1"/>
          </p:cNvSpPr>
          <p:nvPr>
            <p:ph type="body" idx="1"/>
          </p:nvPr>
        </p:nvSpPr>
        <p:spPr>
          <a:xfrm>
            <a:off x="723798" y="1586325"/>
            <a:ext cx="6092099" cy="3148499"/>
          </a:xfrm>
          <a:prstGeom prst="rect">
            <a:avLst/>
          </a:prstGeom>
          <a:noFill/>
          <a:ln>
            <a:noFill/>
          </a:ln>
        </p:spPr>
        <p:txBody>
          <a:bodyPr lIns="91425" tIns="91425" rIns="91425" bIns="91425" anchor="t" anchorCtr="0"/>
          <a:lstStyle>
            <a:lvl1pPr lvl="0">
              <a:spcBef>
                <a:spcPts val="60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1pPr>
            <a:lvl2pPr lvl="1">
              <a:spcBef>
                <a:spcPts val="48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2pPr>
            <a:lvl3pPr lvl="2">
              <a:spcBef>
                <a:spcPts val="48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3pPr>
            <a:lvl4pPr lvl="3">
              <a:spcBef>
                <a:spcPts val="36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4pPr>
            <a:lvl5pPr lvl="4">
              <a:spcBef>
                <a:spcPts val="36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5pPr>
            <a:lvl6pPr lvl="5">
              <a:spcBef>
                <a:spcPts val="36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6pPr>
            <a:lvl7pPr lvl="6">
              <a:spcBef>
                <a:spcPts val="36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7pPr>
            <a:lvl8pPr lvl="7">
              <a:spcBef>
                <a:spcPts val="36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8pPr>
            <a:lvl9pPr lvl="8">
              <a:spcBef>
                <a:spcPts val="36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9pPr>
          </a:lstStyle>
          <a:p>
            <a:endParaRPr/>
          </a:p>
        </p:txBody>
      </p:sp>
      <p:sp>
        <p:nvSpPr>
          <p:cNvPr id="8" name="Shape 8"/>
          <p:cNvSpPr/>
          <p:nvPr/>
        </p:nvSpPr>
        <p:spPr>
          <a:xfrm flipH="1">
            <a:off x="8575068" y="4574175"/>
            <a:ext cx="569400" cy="569400"/>
          </a:xfrm>
          <a:prstGeom prst="rtTriangle">
            <a:avLst/>
          </a:prstGeom>
          <a:solidFill>
            <a:srgbClr val="88398A"/>
          </a:solidFill>
          <a:ln>
            <a:noFill/>
          </a:ln>
        </p:spPr>
        <p:txBody>
          <a:bodyPr lIns="91425" tIns="91425" rIns="91425" bIns="91425" anchor="ctr" anchorCtr="0">
            <a:noAutofit/>
          </a:bodyPr>
          <a:lstStyle/>
          <a:p>
            <a:pPr lvl="0">
              <a:spcBef>
                <a:spcPts val="0"/>
              </a:spcBef>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6" r:id="rId6"/>
    <p:sldLayoutId id="2147483657" r:id="rId7"/>
    <p:sldLayoutId id="2147483658" r:id="rId8"/>
    <p:sldLayoutId id="2147483659"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png"/><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
        <p:cNvGrpSpPr/>
        <p:nvPr/>
      </p:nvGrpSpPr>
      <p:grpSpPr>
        <a:xfrm>
          <a:off x="0" y="0"/>
          <a:ext cx="0" cy="0"/>
          <a:chOff x="0" y="0"/>
          <a:chExt cx="0" cy="0"/>
        </a:xfrm>
      </p:grpSpPr>
      <p:sp>
        <p:nvSpPr>
          <p:cNvPr id="73" name="Shape 73"/>
          <p:cNvSpPr txBox="1">
            <a:spLocks noGrp="1"/>
          </p:cNvSpPr>
          <p:nvPr>
            <p:ph type="ctrTitle"/>
          </p:nvPr>
        </p:nvSpPr>
        <p:spPr>
          <a:xfrm>
            <a:off x="772510" y="2861835"/>
            <a:ext cx="6330000" cy="1159800"/>
          </a:xfrm>
          <a:prstGeom prst="rect">
            <a:avLst/>
          </a:prstGeom>
        </p:spPr>
        <p:txBody>
          <a:bodyPr lIns="91425" tIns="91425" rIns="91425" bIns="91425" anchor="ctr" anchorCtr="0">
            <a:noAutofit/>
          </a:bodyPr>
          <a:lstStyle/>
          <a:p>
            <a:pPr lvl="0"/>
            <a:r>
              <a:rPr lang="en-US" b="0" dirty="0" smtClean="0"/>
              <a:t>Clustering in R </a:t>
            </a:r>
            <a:r>
              <a:rPr lang="en-US" b="0" dirty="0"/>
              <a:t>to evaluate </a:t>
            </a:r>
            <a:r>
              <a:rPr lang="en-US" b="0" dirty="0" smtClean="0"/>
              <a:t>domestic energy usage</a:t>
            </a:r>
            <a:endParaRPr lang="en" dirty="0"/>
          </a:p>
        </p:txBody>
      </p:sp>
      <p:sp>
        <p:nvSpPr>
          <p:cNvPr id="74" name="Shape 74"/>
          <p:cNvSpPr txBox="1"/>
          <p:nvPr/>
        </p:nvSpPr>
        <p:spPr>
          <a:xfrm>
            <a:off x="579000" y="368875"/>
            <a:ext cx="4367700" cy="950700"/>
          </a:xfrm>
          <a:prstGeom prst="rect">
            <a:avLst/>
          </a:prstGeom>
          <a:noFill/>
          <a:ln>
            <a:noFill/>
          </a:ln>
        </p:spPr>
        <p:txBody>
          <a:bodyPr lIns="91425" tIns="91425" rIns="91425" bIns="91425" anchor="t" anchorCtr="0">
            <a:noAutofit/>
          </a:bodyPr>
          <a:lstStyle/>
          <a:p>
            <a:pPr lvl="0" rtl="0">
              <a:spcBef>
                <a:spcPts val="0"/>
              </a:spcBef>
              <a:buNone/>
            </a:pPr>
            <a:r>
              <a:rPr lang="en" dirty="0">
                <a:solidFill>
                  <a:srgbClr val="0000FF"/>
                </a:solidFill>
                <a:latin typeface="Courier"/>
                <a:ea typeface="Courier"/>
                <a:cs typeface="Courier"/>
                <a:sym typeface="Courier"/>
              </a:rPr>
              <a:t>library</a:t>
            </a:r>
            <a:r>
              <a:rPr lang="en" dirty="0">
                <a:solidFill>
                  <a:srgbClr val="687687"/>
                </a:solidFill>
                <a:latin typeface="Courier"/>
                <a:ea typeface="Courier"/>
                <a:cs typeface="Courier"/>
                <a:sym typeface="Courier"/>
              </a:rPr>
              <a:t>(</a:t>
            </a:r>
            <a:r>
              <a:rPr lang="en" dirty="0" err="1">
                <a:latin typeface="Courier"/>
                <a:ea typeface="Courier"/>
                <a:cs typeface="Courier"/>
                <a:sym typeface="Courier"/>
              </a:rPr>
              <a:t>dplyr</a:t>
            </a:r>
            <a:r>
              <a:rPr lang="en" dirty="0">
                <a:solidFill>
                  <a:srgbClr val="687687"/>
                </a:solidFill>
                <a:latin typeface="Courier"/>
                <a:ea typeface="Courier"/>
                <a:cs typeface="Courier"/>
                <a:sym typeface="Courier"/>
              </a:rPr>
              <a:t>)</a:t>
            </a:r>
          </a:p>
          <a:p>
            <a:pPr lvl="0" rtl="0">
              <a:spcBef>
                <a:spcPts val="0"/>
              </a:spcBef>
              <a:buNone/>
            </a:pPr>
            <a:endParaRPr dirty="0">
              <a:latin typeface="Courier"/>
              <a:ea typeface="Courier"/>
              <a:cs typeface="Courier"/>
              <a:sym typeface="Courier"/>
            </a:endParaRPr>
          </a:p>
          <a:p>
            <a:pPr lvl="0" rtl="0">
              <a:spcBef>
                <a:spcPts val="0"/>
              </a:spcBef>
              <a:buNone/>
            </a:pPr>
            <a:r>
              <a:rPr lang="en" dirty="0" err="1">
                <a:latin typeface="Courier"/>
                <a:ea typeface="Courier"/>
                <a:cs typeface="Courier"/>
                <a:sym typeface="Courier"/>
              </a:rPr>
              <a:t>rladies_global</a:t>
            </a:r>
            <a:r>
              <a:rPr lang="en" dirty="0">
                <a:latin typeface="Courier"/>
                <a:ea typeface="Courier"/>
                <a:cs typeface="Courier"/>
                <a:sym typeface="Courier"/>
              </a:rPr>
              <a:t> </a:t>
            </a:r>
            <a:r>
              <a:rPr lang="en" dirty="0">
                <a:solidFill>
                  <a:srgbClr val="687687"/>
                </a:solidFill>
                <a:latin typeface="Courier"/>
                <a:ea typeface="Courier"/>
                <a:cs typeface="Courier"/>
                <a:sym typeface="Courier"/>
              </a:rPr>
              <a:t>%&gt;%</a:t>
            </a:r>
          </a:p>
          <a:p>
            <a:pPr lvl="0" rtl="0">
              <a:spcBef>
                <a:spcPts val="0"/>
              </a:spcBef>
              <a:buNone/>
            </a:pPr>
            <a:r>
              <a:rPr lang="en" dirty="0">
                <a:latin typeface="Courier"/>
                <a:ea typeface="Courier"/>
                <a:cs typeface="Courier"/>
                <a:sym typeface="Courier"/>
              </a:rPr>
              <a:t>  filter</a:t>
            </a:r>
            <a:r>
              <a:rPr lang="en" dirty="0">
                <a:solidFill>
                  <a:srgbClr val="687687"/>
                </a:solidFill>
                <a:latin typeface="Courier"/>
                <a:ea typeface="Courier"/>
                <a:cs typeface="Courier"/>
                <a:sym typeface="Courier"/>
              </a:rPr>
              <a:t>(</a:t>
            </a:r>
            <a:r>
              <a:rPr lang="en" dirty="0">
                <a:latin typeface="Courier"/>
                <a:ea typeface="Courier"/>
                <a:cs typeface="Courier"/>
                <a:sym typeface="Courier"/>
              </a:rPr>
              <a:t>city == </a:t>
            </a:r>
            <a:r>
              <a:rPr lang="en" dirty="0" smtClean="0">
                <a:solidFill>
                  <a:srgbClr val="036A07"/>
                </a:solidFill>
                <a:latin typeface="Courier"/>
                <a:ea typeface="Courier"/>
                <a:cs typeface="Courier"/>
                <a:sym typeface="Courier"/>
              </a:rPr>
              <a:t>’</a:t>
            </a:r>
            <a:r>
              <a:rPr lang="en-GB" dirty="0" smtClean="0">
                <a:solidFill>
                  <a:srgbClr val="036A07"/>
                </a:solidFill>
                <a:latin typeface="Courier"/>
                <a:ea typeface="Courier"/>
                <a:cs typeface="Courier"/>
                <a:sym typeface="Courier"/>
              </a:rPr>
              <a:t>Liverpool</a:t>
            </a:r>
            <a:r>
              <a:rPr lang="en" dirty="0" smtClean="0">
                <a:solidFill>
                  <a:srgbClr val="036A07"/>
                </a:solidFill>
                <a:latin typeface="Courier"/>
                <a:ea typeface="Courier"/>
                <a:cs typeface="Courier"/>
                <a:sym typeface="Courier"/>
              </a:rPr>
              <a:t>'</a:t>
            </a:r>
            <a:r>
              <a:rPr lang="en" dirty="0" smtClean="0">
                <a:solidFill>
                  <a:srgbClr val="687687"/>
                </a:solidFill>
                <a:latin typeface="Courier"/>
                <a:ea typeface="Courier"/>
                <a:cs typeface="Courier"/>
                <a:sym typeface="Courier"/>
              </a:rPr>
              <a:t>)</a:t>
            </a:r>
            <a:endParaRPr lang="en" dirty="0">
              <a:solidFill>
                <a:srgbClr val="687687"/>
              </a:solidFill>
              <a:latin typeface="Courier"/>
              <a:ea typeface="Courier"/>
              <a:cs typeface="Courier"/>
              <a:sym typeface="Courie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7" name="Shape 127"/>
          <p:cNvSpPr txBox="1">
            <a:spLocks noGrp="1"/>
          </p:cNvSpPr>
          <p:nvPr>
            <p:ph type="title"/>
          </p:nvPr>
        </p:nvSpPr>
        <p:spPr>
          <a:xfrm>
            <a:off x="692025" y="422500"/>
            <a:ext cx="3226800" cy="857400"/>
          </a:xfrm>
          <a:prstGeom prst="rect">
            <a:avLst/>
          </a:prstGeom>
        </p:spPr>
        <p:txBody>
          <a:bodyPr lIns="91425" tIns="91425" rIns="91425" bIns="91425" anchor="t" anchorCtr="0">
            <a:noAutofit/>
          </a:bodyPr>
          <a:lstStyle/>
          <a:p>
            <a:pPr lvl="0">
              <a:spcBef>
                <a:spcPts val="0"/>
              </a:spcBef>
              <a:buNone/>
            </a:pPr>
            <a:r>
              <a:rPr lang="en-GB" dirty="0" smtClean="0">
                <a:solidFill>
                  <a:srgbClr val="942092"/>
                </a:solidFill>
              </a:rPr>
              <a:t>Clustering</a:t>
            </a:r>
            <a:br>
              <a:rPr lang="en-GB" dirty="0" smtClean="0">
                <a:solidFill>
                  <a:srgbClr val="942092"/>
                </a:solidFill>
              </a:rPr>
            </a:br>
            <a:r>
              <a:rPr lang="en-GB" sz="1800" dirty="0" smtClean="0">
                <a:solidFill>
                  <a:schemeClr val="tx1"/>
                </a:solidFill>
              </a:rPr>
              <a:t>Absolute values</a:t>
            </a:r>
            <a:endParaRPr lang="en" dirty="0">
              <a:solidFill>
                <a:srgbClr val="942092"/>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7900" y="590400"/>
            <a:ext cx="5961100" cy="410082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7" name="Shape 127"/>
          <p:cNvSpPr txBox="1">
            <a:spLocks noGrp="1"/>
          </p:cNvSpPr>
          <p:nvPr>
            <p:ph type="title"/>
          </p:nvPr>
        </p:nvSpPr>
        <p:spPr>
          <a:xfrm>
            <a:off x="692025" y="422500"/>
            <a:ext cx="3226800" cy="857400"/>
          </a:xfrm>
          <a:prstGeom prst="rect">
            <a:avLst/>
          </a:prstGeom>
        </p:spPr>
        <p:txBody>
          <a:bodyPr lIns="91425" tIns="91425" rIns="91425" bIns="91425" anchor="t" anchorCtr="0">
            <a:noAutofit/>
          </a:bodyPr>
          <a:lstStyle/>
          <a:p>
            <a:pPr lvl="0">
              <a:spcBef>
                <a:spcPts val="0"/>
              </a:spcBef>
              <a:buNone/>
            </a:pPr>
            <a:r>
              <a:rPr lang="en-GB" dirty="0" smtClean="0">
                <a:solidFill>
                  <a:srgbClr val="942092"/>
                </a:solidFill>
              </a:rPr>
              <a:t>Clustering</a:t>
            </a:r>
            <a:r>
              <a:rPr lang="en-GB" dirty="0" smtClean="0">
                <a:solidFill>
                  <a:schemeClr val="tx1"/>
                </a:solidFill>
              </a:rPr>
              <a:t/>
            </a:r>
            <a:br>
              <a:rPr lang="en-GB" dirty="0" smtClean="0">
                <a:solidFill>
                  <a:schemeClr val="tx1"/>
                </a:solidFill>
              </a:rPr>
            </a:br>
            <a:r>
              <a:rPr lang="en-GB" sz="1600" dirty="0" smtClean="0">
                <a:solidFill>
                  <a:schemeClr val="tx1"/>
                </a:solidFill>
              </a:rPr>
              <a:t>standardised values</a:t>
            </a:r>
            <a:endParaRPr lang="en"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800" y="422500"/>
            <a:ext cx="4929445" cy="4606790"/>
          </a:xfrm>
          <a:prstGeom prst="rect">
            <a:avLst/>
          </a:prstGeom>
        </p:spPr>
      </p:pic>
    </p:spTree>
    <p:extLst>
      <p:ext uri="{BB962C8B-B14F-4D97-AF65-F5344CB8AC3E}">
        <p14:creationId xmlns:p14="http://schemas.microsoft.com/office/powerpoint/2010/main" val="455534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400" y="762000"/>
            <a:ext cx="6286500" cy="3600450"/>
          </a:xfrm>
          <a:prstGeom prst="rect">
            <a:avLst/>
          </a:prstGeom>
        </p:spPr>
      </p:pic>
    </p:spTree>
    <p:extLst>
      <p:ext uri="{BB962C8B-B14F-4D97-AF65-F5344CB8AC3E}">
        <p14:creationId xmlns:p14="http://schemas.microsoft.com/office/powerpoint/2010/main" val="1220500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ctrTitle" idx="4294967295"/>
          </p:nvPr>
        </p:nvSpPr>
        <p:spPr>
          <a:xfrm>
            <a:off x="2361750" y="1211750"/>
            <a:ext cx="3663300" cy="1159800"/>
          </a:xfrm>
          <a:prstGeom prst="rect">
            <a:avLst/>
          </a:prstGeom>
        </p:spPr>
        <p:txBody>
          <a:bodyPr lIns="91425" tIns="91425" rIns="91425" bIns="91425" anchor="t" anchorCtr="0">
            <a:noAutofit/>
          </a:bodyPr>
          <a:lstStyle/>
          <a:p>
            <a:pPr lvl="0">
              <a:spcBef>
                <a:spcPts val="0"/>
              </a:spcBef>
              <a:buNone/>
            </a:pPr>
            <a:r>
              <a:rPr lang="en" sz="9600" dirty="0">
                <a:solidFill>
                  <a:srgbClr val="88398A"/>
                </a:solidFill>
              </a:rPr>
              <a:t>Hello!</a:t>
            </a:r>
          </a:p>
        </p:txBody>
      </p:sp>
      <p:sp>
        <p:nvSpPr>
          <p:cNvPr id="92" name="Shape 92"/>
          <p:cNvSpPr txBox="1">
            <a:spLocks noGrp="1"/>
          </p:cNvSpPr>
          <p:nvPr>
            <p:ph type="subTitle" idx="4294967295"/>
          </p:nvPr>
        </p:nvSpPr>
        <p:spPr>
          <a:xfrm>
            <a:off x="2361750" y="2772624"/>
            <a:ext cx="5400600" cy="2243400"/>
          </a:xfrm>
          <a:prstGeom prst="rect">
            <a:avLst/>
          </a:prstGeom>
        </p:spPr>
        <p:txBody>
          <a:bodyPr lIns="91425" tIns="91425" rIns="91425" bIns="91425" anchor="t" anchorCtr="0">
            <a:noAutofit/>
          </a:bodyPr>
          <a:lstStyle/>
          <a:p>
            <a:pPr>
              <a:spcBef>
                <a:spcPts val="0"/>
              </a:spcBef>
              <a:buNone/>
            </a:pPr>
            <a:r>
              <a:rPr lang="en-GB" dirty="0" smtClean="0">
                <a:solidFill>
                  <a:srgbClr val="000000"/>
                </a:solidFill>
              </a:rPr>
              <a:t>R-Ladies Liverpool </a:t>
            </a:r>
            <a:r>
              <a:rPr lang="mr-IN" dirty="0" smtClean="0">
                <a:solidFill>
                  <a:srgbClr val="000000"/>
                </a:solidFill>
              </a:rPr>
              <a:t>–</a:t>
            </a:r>
            <a:r>
              <a:rPr lang="en-GB" dirty="0" smtClean="0">
                <a:solidFill>
                  <a:srgbClr val="000000"/>
                </a:solidFill>
              </a:rPr>
              <a:t> est. 2017</a:t>
            </a:r>
          </a:p>
          <a:p>
            <a:pPr>
              <a:spcBef>
                <a:spcPts val="0"/>
              </a:spcBef>
              <a:buNone/>
            </a:pPr>
            <a:r>
              <a:rPr lang="en-GB" dirty="0" smtClean="0">
                <a:solidFill>
                  <a:srgbClr val="000000"/>
                </a:solidFill>
              </a:rPr>
              <a:t>Geographic Data Science Lab </a:t>
            </a:r>
            <a:endParaRPr lang="en-GB" dirty="0">
              <a:solidFill>
                <a:srgbClr val="000000"/>
              </a:solidFill>
            </a:endParaRPr>
          </a:p>
          <a:p>
            <a:pPr>
              <a:spcBef>
                <a:spcPts val="0"/>
              </a:spcBef>
              <a:buNone/>
            </a:pPr>
            <a:r>
              <a:rPr lang="en" dirty="0" smtClean="0">
                <a:solidFill>
                  <a:srgbClr val="000000"/>
                </a:solidFill>
              </a:rPr>
              <a:t>@</a:t>
            </a:r>
            <a:r>
              <a:rPr lang="en-GB" dirty="0">
                <a:solidFill>
                  <a:srgbClr val="000000"/>
                </a:solidFill>
              </a:rPr>
              <a:t>etalbot1291 (mostly dogs and nonsense)</a:t>
            </a:r>
            <a:endParaRPr lang="en" dirty="0">
              <a:solidFill>
                <a:srgbClr val="000000"/>
              </a:solidFill>
            </a:endParaRPr>
          </a:p>
        </p:txBody>
      </p:sp>
      <p:pic>
        <p:nvPicPr>
          <p:cNvPr id="93" name="Shape 93"/>
          <p:cNvPicPr preferRelativeResize="0"/>
          <p:nvPr/>
        </p:nvPicPr>
        <p:blipFill>
          <a:blip r:embed="rId3">
            <a:extLst>
              <a:ext uri="{28A0092B-C50C-407E-A947-70E740481C1C}">
                <a14:useLocalDpi xmlns:a14="http://schemas.microsoft.com/office/drawing/2010/main" val="0"/>
              </a:ext>
            </a:extLst>
          </a:blip>
          <a:stretch>
            <a:fillRect/>
          </a:stretch>
        </p:blipFill>
        <p:spPr>
          <a:xfrm>
            <a:off x="655200" y="1908000"/>
            <a:ext cx="1209601" cy="1729249"/>
          </a:xfrm>
          <a:prstGeom prst="ellipse">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1330" y="1211750"/>
            <a:ext cx="1395383" cy="787284"/>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2451" y="3411924"/>
            <a:ext cx="256899" cy="25647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2" name="Picture 1"/>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3984" r="1921" b="8950"/>
          <a:stretch/>
        </p:blipFill>
        <p:spPr>
          <a:xfrm>
            <a:off x="0" y="1019502"/>
            <a:ext cx="9144000" cy="4123997"/>
          </a:xfrm>
          <a:prstGeom prst="rect">
            <a:avLst/>
          </a:prstGeom>
        </p:spPr>
      </p:pic>
      <p:sp>
        <p:nvSpPr>
          <p:cNvPr id="98" name="Shape 98"/>
          <p:cNvSpPr txBox="1">
            <a:spLocks noGrp="1"/>
          </p:cNvSpPr>
          <p:nvPr>
            <p:ph type="ctrTitle"/>
          </p:nvPr>
        </p:nvSpPr>
        <p:spPr>
          <a:xfrm>
            <a:off x="859350" y="1754425"/>
            <a:ext cx="8061450" cy="1159800"/>
          </a:xfrm>
          <a:prstGeom prst="rect">
            <a:avLst/>
          </a:prstGeom>
        </p:spPr>
        <p:txBody>
          <a:bodyPr lIns="91425" tIns="91425" rIns="91425" bIns="91425" anchor="t" anchorCtr="0">
            <a:noAutofit/>
          </a:bodyPr>
          <a:lstStyle/>
          <a:p>
            <a:pPr lvl="0" rtl="0">
              <a:spcBef>
                <a:spcPts val="0"/>
              </a:spcBef>
              <a:buNone/>
            </a:pPr>
            <a:r>
              <a:rPr lang="en-GB" dirty="0" smtClean="0"/>
              <a:t>R-Ladies Liverpool</a:t>
            </a:r>
            <a:endParaRPr lang="e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1261050" y="905750"/>
            <a:ext cx="5404500" cy="1641600"/>
          </a:xfrm>
          <a:prstGeom prst="rect">
            <a:avLst/>
          </a:prstGeom>
        </p:spPr>
        <p:txBody>
          <a:bodyPr lIns="91425" tIns="91425" rIns="91425" bIns="91425" anchor="t" anchorCtr="0">
            <a:noAutofit/>
          </a:bodyPr>
          <a:lstStyle/>
          <a:p>
            <a:pPr lvl="0">
              <a:spcBef>
                <a:spcPts val="0"/>
              </a:spcBef>
              <a:buNone/>
            </a:pPr>
            <a:r>
              <a:rPr lang="en-GB" dirty="0" smtClean="0"/>
              <a:t>You cannot be what you cannot see”</a:t>
            </a:r>
            <a:endParaRPr lang="en" dirty="0"/>
          </a:p>
        </p:txBody>
      </p:sp>
      <p:sp>
        <p:nvSpPr>
          <p:cNvPr id="105" name="Shape 105"/>
          <p:cNvSpPr txBox="1"/>
          <p:nvPr/>
        </p:nvSpPr>
        <p:spPr>
          <a:xfrm>
            <a:off x="1261050" y="2547350"/>
            <a:ext cx="5404500" cy="467700"/>
          </a:xfrm>
          <a:prstGeom prst="rect">
            <a:avLst/>
          </a:prstGeom>
          <a:noFill/>
          <a:ln>
            <a:noFill/>
          </a:ln>
        </p:spPr>
        <p:txBody>
          <a:bodyPr lIns="91425" tIns="91425" rIns="91425" bIns="91425" anchor="t" anchorCtr="0">
            <a:noAutofit/>
          </a:bodyPr>
          <a:lstStyle/>
          <a:p>
            <a:pPr marL="171450" lvl="0" indent="-171450" algn="r" rtl="0">
              <a:spcBef>
                <a:spcPts val="600"/>
              </a:spcBef>
              <a:buClr>
                <a:schemeClr val="dk1"/>
              </a:buClr>
              <a:buSzPct val="91666"/>
              <a:buFontTx/>
              <a:buChar char="-"/>
            </a:pPr>
            <a:r>
              <a:rPr lang="en-GB" sz="1200" i="1" dirty="0" err="1" smtClean="0">
                <a:solidFill>
                  <a:srgbClr val="181818"/>
                </a:solidFill>
                <a:latin typeface="Helvetica Neue"/>
                <a:ea typeface="Helvetica Neue"/>
                <a:cs typeface="Helvetica Neue"/>
                <a:sym typeface="Helvetica Neue"/>
              </a:rPr>
              <a:t>Reshma</a:t>
            </a:r>
            <a:r>
              <a:rPr lang="en-GB" sz="1200" i="1" dirty="0" smtClean="0">
                <a:solidFill>
                  <a:srgbClr val="181818"/>
                </a:solidFill>
                <a:latin typeface="Helvetica Neue"/>
                <a:ea typeface="Helvetica Neue"/>
                <a:cs typeface="Helvetica Neue"/>
                <a:sym typeface="Helvetica Neue"/>
              </a:rPr>
              <a:t> </a:t>
            </a:r>
            <a:r>
              <a:rPr lang="en-GB" sz="1200" i="1" dirty="0" err="1" smtClean="0">
                <a:solidFill>
                  <a:srgbClr val="181818"/>
                </a:solidFill>
                <a:latin typeface="Helvetica Neue"/>
                <a:ea typeface="Helvetica Neue"/>
                <a:cs typeface="Helvetica Neue"/>
                <a:sym typeface="Helvetica Neue"/>
              </a:rPr>
              <a:t>Saujani</a:t>
            </a:r>
            <a:endParaRPr lang="en-GB" sz="1200" i="1" dirty="0" smtClean="0">
              <a:solidFill>
                <a:srgbClr val="181818"/>
              </a:solidFill>
              <a:latin typeface="Helvetica Neue"/>
              <a:ea typeface="Helvetica Neue"/>
              <a:cs typeface="Helvetica Neue"/>
              <a:sym typeface="Helvetica Neue"/>
            </a:endParaRPr>
          </a:p>
          <a:p>
            <a:pPr marL="171450" lvl="0" indent="-171450" algn="r" rtl="0">
              <a:spcBef>
                <a:spcPts val="600"/>
              </a:spcBef>
              <a:buClr>
                <a:schemeClr val="dk1"/>
              </a:buClr>
              <a:buSzPct val="91666"/>
              <a:buFontTx/>
              <a:buChar char="-"/>
            </a:pPr>
            <a:r>
              <a:rPr lang="en-GB" sz="1200" i="1" dirty="0" smtClean="0">
                <a:solidFill>
                  <a:srgbClr val="181818"/>
                </a:solidFill>
                <a:latin typeface="Helvetica Neue"/>
                <a:ea typeface="Helvetica Neue"/>
                <a:cs typeface="Helvetica Neue"/>
                <a:sym typeface="Helvetica Neue"/>
              </a:rPr>
              <a:t>Founder and CEO of </a:t>
            </a:r>
            <a:r>
              <a:rPr lang="en-GB" sz="1200" i="1" dirty="0" err="1" smtClean="0">
                <a:solidFill>
                  <a:srgbClr val="181818"/>
                </a:solidFill>
                <a:latin typeface="Helvetica Neue"/>
                <a:ea typeface="Helvetica Neue"/>
                <a:cs typeface="Helvetica Neue"/>
                <a:sym typeface="Helvetica Neue"/>
              </a:rPr>
              <a:t>GirlsWhoCode</a:t>
            </a:r>
            <a:endParaRPr lang="en-GB" sz="1200" i="1" dirty="0" smtClean="0">
              <a:solidFill>
                <a:srgbClr val="181818"/>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ctrTitle" idx="4294967295"/>
          </p:nvPr>
        </p:nvSpPr>
        <p:spPr>
          <a:xfrm>
            <a:off x="685800" y="190799"/>
            <a:ext cx="7772400" cy="894900"/>
          </a:xfrm>
          <a:prstGeom prst="rect">
            <a:avLst/>
          </a:prstGeom>
        </p:spPr>
        <p:txBody>
          <a:bodyPr lIns="91425" tIns="91425" rIns="91425" bIns="91425" anchor="t" anchorCtr="0">
            <a:noAutofit/>
          </a:bodyPr>
          <a:lstStyle/>
          <a:p>
            <a:pPr lvl="0" algn="l" rtl="0">
              <a:spcBef>
                <a:spcPts val="0"/>
              </a:spcBef>
              <a:buNone/>
            </a:pPr>
            <a:r>
              <a:rPr lang="en-GB" sz="7200" dirty="0" smtClean="0">
                <a:solidFill>
                  <a:srgbClr val="88398A"/>
                </a:solidFill>
              </a:rPr>
              <a:t>2018</a:t>
            </a:r>
            <a:endParaRPr lang="en" sz="7200" dirty="0">
              <a:solidFill>
                <a:srgbClr val="88398A"/>
              </a:solidFill>
            </a:endParaRPr>
          </a:p>
        </p:txBody>
      </p:sp>
      <p:sp>
        <p:nvSpPr>
          <p:cNvPr id="184" name="Shape 184"/>
          <p:cNvSpPr txBox="1">
            <a:spLocks noGrp="1"/>
          </p:cNvSpPr>
          <p:nvPr>
            <p:ph type="subTitle" idx="4294967295"/>
          </p:nvPr>
        </p:nvSpPr>
        <p:spPr>
          <a:xfrm>
            <a:off x="1371600" y="1341876"/>
            <a:ext cx="7772400" cy="3410124"/>
          </a:xfrm>
          <a:prstGeom prst="rect">
            <a:avLst/>
          </a:prstGeom>
        </p:spPr>
        <p:txBody>
          <a:bodyPr lIns="91425" tIns="91425" rIns="91425" bIns="91425" anchor="t" anchorCtr="0">
            <a:noAutofit/>
          </a:bodyPr>
          <a:lstStyle/>
          <a:p>
            <a:pPr lvl="0" algn="l" rtl="0">
              <a:spcBef>
                <a:spcPts val="0"/>
              </a:spcBef>
              <a:buNone/>
            </a:pPr>
            <a:r>
              <a:rPr lang="en-GB" sz="2400" i="1" dirty="0" smtClean="0">
                <a:solidFill>
                  <a:srgbClr val="942092"/>
                </a:solidFill>
              </a:rPr>
              <a:t>Bi-monthly meet-ups</a:t>
            </a:r>
            <a:endParaRPr lang="en-GB" sz="2400" i="1" dirty="0" smtClean="0"/>
          </a:p>
          <a:p>
            <a:pPr lvl="0" algn="l" rtl="0">
              <a:spcBef>
                <a:spcPts val="0"/>
              </a:spcBef>
              <a:buNone/>
            </a:pPr>
            <a:r>
              <a:rPr lang="en-GB" sz="2400" i="1" dirty="0"/>
              <a:t>	</a:t>
            </a:r>
            <a:r>
              <a:rPr lang="en-GB" sz="1200" i="1" dirty="0" smtClean="0"/>
              <a:t>1</a:t>
            </a:r>
            <a:r>
              <a:rPr lang="en-GB" sz="1200" i="1" baseline="30000" dirty="0" smtClean="0"/>
              <a:t>st</a:t>
            </a:r>
            <a:r>
              <a:rPr lang="en-GB" sz="1200" i="1" dirty="0" smtClean="0"/>
              <a:t> Meet-up : </a:t>
            </a:r>
            <a:r>
              <a:rPr lang="en-GB" sz="1200" i="1" dirty="0" err="1" smtClean="0"/>
              <a:t>RStudio</a:t>
            </a:r>
            <a:r>
              <a:rPr lang="en-GB" sz="1200" i="1" dirty="0" smtClean="0"/>
              <a:t> and </a:t>
            </a:r>
            <a:r>
              <a:rPr lang="en-GB" sz="1200" i="1" dirty="0" err="1" smtClean="0"/>
              <a:t>Github</a:t>
            </a:r>
            <a:r>
              <a:rPr lang="en-GB" sz="1200" i="1" dirty="0" smtClean="0"/>
              <a:t> 101</a:t>
            </a:r>
          </a:p>
          <a:p>
            <a:pPr lvl="0" algn="l" rtl="0">
              <a:spcBef>
                <a:spcPts val="0"/>
              </a:spcBef>
              <a:buNone/>
            </a:pPr>
            <a:r>
              <a:rPr lang="en-GB" sz="2400" i="1" dirty="0" smtClean="0">
                <a:solidFill>
                  <a:srgbClr val="942092"/>
                </a:solidFill>
              </a:rPr>
              <a:t>In person and twitter led book club</a:t>
            </a:r>
          </a:p>
          <a:p>
            <a:pPr lvl="0" algn="l" rtl="0">
              <a:spcBef>
                <a:spcPts val="0"/>
              </a:spcBef>
              <a:buNone/>
            </a:pPr>
            <a:r>
              <a:rPr lang="en-GB" sz="2000" i="1" dirty="0"/>
              <a:t>	</a:t>
            </a:r>
            <a:r>
              <a:rPr lang="en-GB" sz="1200" i="1" dirty="0" smtClean="0"/>
              <a:t>1</a:t>
            </a:r>
            <a:r>
              <a:rPr lang="en-GB" sz="1200" i="1" baseline="30000" dirty="0" smtClean="0"/>
              <a:t>st</a:t>
            </a:r>
            <a:r>
              <a:rPr lang="en-GB" sz="1200" i="1" dirty="0" smtClean="0"/>
              <a:t> Book : Inferior by Angela Saini</a:t>
            </a:r>
          </a:p>
          <a:p>
            <a:pPr lvl="0" algn="l" rtl="0">
              <a:spcBef>
                <a:spcPts val="0"/>
              </a:spcBef>
              <a:buNone/>
            </a:pPr>
            <a:endParaRPr lang="en" sz="2000" dirty="0"/>
          </a:p>
        </p:txBody>
      </p:sp>
      <p:sp>
        <p:nvSpPr>
          <p:cNvPr id="185" name="Shape 185"/>
          <p:cNvSpPr txBox="1">
            <a:spLocks noGrp="1"/>
          </p:cNvSpPr>
          <p:nvPr>
            <p:ph type="ctrTitle" idx="4294967295"/>
          </p:nvPr>
        </p:nvSpPr>
        <p:spPr>
          <a:xfrm>
            <a:off x="865800" y="3957876"/>
            <a:ext cx="7772400" cy="894899"/>
          </a:xfrm>
          <a:prstGeom prst="rect">
            <a:avLst/>
          </a:prstGeom>
        </p:spPr>
        <p:txBody>
          <a:bodyPr lIns="91425" tIns="91425" rIns="91425" bIns="91425" anchor="t" anchorCtr="0">
            <a:noAutofit/>
          </a:bodyPr>
          <a:lstStyle/>
          <a:p>
            <a:pPr lvl="0" algn="l" rtl="0">
              <a:spcBef>
                <a:spcPts val="0"/>
              </a:spcBef>
              <a:buNone/>
            </a:pPr>
            <a:r>
              <a:rPr lang="en-GB" sz="4800" dirty="0" smtClean="0">
                <a:solidFill>
                  <a:srgbClr val="88398A"/>
                </a:solidFill>
              </a:rPr>
              <a:t/>
            </a:r>
            <a:br>
              <a:rPr lang="en-GB" sz="4800" dirty="0" smtClean="0">
                <a:solidFill>
                  <a:srgbClr val="88398A"/>
                </a:solidFill>
              </a:rPr>
            </a:br>
            <a:endParaRPr lang="en" sz="4800" dirty="0">
              <a:solidFill>
                <a:srgbClr val="88398A"/>
              </a:solidFill>
            </a:endParaRPr>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382683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ctrTitle" idx="4294967295"/>
          </p:nvPr>
        </p:nvSpPr>
        <p:spPr>
          <a:xfrm>
            <a:off x="838206" y="914825"/>
            <a:ext cx="8069400" cy="1159800"/>
          </a:xfrm>
          <a:prstGeom prst="rect">
            <a:avLst/>
          </a:prstGeom>
        </p:spPr>
        <p:txBody>
          <a:bodyPr lIns="91425" tIns="91425" rIns="91425" bIns="91425" anchor="t" anchorCtr="0">
            <a:noAutofit/>
          </a:bodyPr>
          <a:lstStyle/>
          <a:p>
            <a:pPr lvl="0" rtl="0">
              <a:spcBef>
                <a:spcPts val="0"/>
              </a:spcBef>
              <a:buNone/>
            </a:pPr>
            <a:r>
              <a:rPr lang="en-GB" sz="9600" dirty="0" smtClean="0">
                <a:solidFill>
                  <a:srgbClr val="88398A"/>
                </a:solidFill>
              </a:rPr>
              <a:t>Smart Metering</a:t>
            </a:r>
            <a:endParaRPr lang="en" sz="9600" dirty="0">
              <a:solidFill>
                <a:srgbClr val="88398A"/>
              </a:solidFill>
            </a:endParaRPr>
          </a:p>
        </p:txBody>
      </p:sp>
      <p:grpSp>
        <p:nvGrpSpPr>
          <p:cNvPr id="117" name="Shape 117"/>
          <p:cNvGrpSpPr/>
          <p:nvPr/>
        </p:nvGrpSpPr>
        <p:grpSpPr>
          <a:xfrm rot="2700000">
            <a:off x="6485595" y="678125"/>
            <a:ext cx="711026" cy="710986"/>
            <a:chOff x="576250" y="4319400"/>
            <a:chExt cx="442075" cy="442050"/>
          </a:xfrm>
        </p:grpSpPr>
        <p:sp>
          <p:nvSpPr>
            <p:cNvPr id="118" name="Shape 118"/>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9" name="Shape 119"/>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0" name="Shape 120"/>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1" name="Shape 121"/>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ctrTitle" idx="4294967295"/>
          </p:nvPr>
        </p:nvSpPr>
        <p:spPr>
          <a:xfrm>
            <a:off x="685800" y="190799"/>
            <a:ext cx="7772400" cy="894900"/>
          </a:xfrm>
          <a:prstGeom prst="rect">
            <a:avLst/>
          </a:prstGeom>
        </p:spPr>
        <p:txBody>
          <a:bodyPr lIns="91425" tIns="91425" rIns="91425" bIns="91425" anchor="t" anchorCtr="0">
            <a:noAutofit/>
          </a:bodyPr>
          <a:lstStyle/>
          <a:p>
            <a:pPr lvl="0" algn="l" rtl="0">
              <a:spcBef>
                <a:spcPts val="0"/>
              </a:spcBef>
              <a:buNone/>
            </a:pPr>
            <a:r>
              <a:rPr lang="en-GB" sz="7200" dirty="0" smtClean="0">
                <a:solidFill>
                  <a:srgbClr val="942092"/>
                </a:solidFill>
              </a:rPr>
              <a:t>292,855,095</a:t>
            </a:r>
            <a:r>
              <a:rPr lang="en-GB" sz="7200" dirty="0" smtClean="0">
                <a:solidFill>
                  <a:srgbClr val="88398A"/>
                </a:solidFill>
              </a:rPr>
              <a:t> </a:t>
            </a:r>
            <a:endParaRPr lang="en" sz="7200" dirty="0">
              <a:solidFill>
                <a:srgbClr val="88398A"/>
              </a:solidFill>
            </a:endParaRPr>
          </a:p>
        </p:txBody>
      </p:sp>
      <p:sp>
        <p:nvSpPr>
          <p:cNvPr id="182" name="Shape 182"/>
          <p:cNvSpPr txBox="1">
            <a:spLocks noGrp="1"/>
          </p:cNvSpPr>
          <p:nvPr>
            <p:ph type="subTitle" idx="4294967295"/>
          </p:nvPr>
        </p:nvSpPr>
        <p:spPr>
          <a:xfrm>
            <a:off x="685800" y="1023108"/>
            <a:ext cx="7772400" cy="463200"/>
          </a:xfrm>
          <a:prstGeom prst="rect">
            <a:avLst/>
          </a:prstGeom>
        </p:spPr>
        <p:txBody>
          <a:bodyPr lIns="91425" tIns="91425" rIns="91425" bIns="91425" anchor="t" anchorCtr="0">
            <a:noAutofit/>
          </a:bodyPr>
          <a:lstStyle/>
          <a:p>
            <a:pPr lvl="0" algn="l" rtl="0">
              <a:spcBef>
                <a:spcPts val="0"/>
              </a:spcBef>
              <a:buNone/>
            </a:pPr>
            <a:r>
              <a:rPr lang="en" sz="2400" dirty="0"/>
              <a:t>That’s </a:t>
            </a:r>
            <a:r>
              <a:rPr lang="en-GB" sz="2400" dirty="0" smtClean="0"/>
              <a:t>more data than I’ve ever seen in my life</a:t>
            </a:r>
            <a:endParaRPr lang="en" sz="2400" dirty="0"/>
          </a:p>
        </p:txBody>
      </p:sp>
      <p:sp>
        <p:nvSpPr>
          <p:cNvPr id="185" name="Shape 185"/>
          <p:cNvSpPr txBox="1">
            <a:spLocks noGrp="1"/>
          </p:cNvSpPr>
          <p:nvPr>
            <p:ph type="ctrTitle" idx="4294967295"/>
          </p:nvPr>
        </p:nvSpPr>
        <p:spPr>
          <a:xfrm>
            <a:off x="685800" y="1733849"/>
            <a:ext cx="7772400" cy="894899"/>
          </a:xfrm>
          <a:prstGeom prst="rect">
            <a:avLst/>
          </a:prstGeom>
        </p:spPr>
        <p:txBody>
          <a:bodyPr lIns="91425" tIns="91425" rIns="91425" bIns="91425" anchor="t" anchorCtr="0">
            <a:noAutofit/>
          </a:bodyPr>
          <a:lstStyle/>
          <a:p>
            <a:pPr lvl="0" algn="l" rtl="0">
              <a:spcBef>
                <a:spcPts val="0"/>
              </a:spcBef>
              <a:buNone/>
            </a:pPr>
            <a:r>
              <a:rPr lang="en-GB" sz="7200" dirty="0" smtClean="0">
                <a:solidFill>
                  <a:srgbClr val="88398A"/>
                </a:solidFill>
              </a:rPr>
              <a:t>6,141,494</a:t>
            </a:r>
            <a:r>
              <a:rPr lang="en-GB" sz="4800" dirty="0" smtClean="0">
                <a:solidFill>
                  <a:srgbClr val="88398A"/>
                </a:solidFill>
              </a:rPr>
              <a:t/>
            </a:r>
            <a:br>
              <a:rPr lang="en-GB" sz="4800" dirty="0" smtClean="0">
                <a:solidFill>
                  <a:srgbClr val="88398A"/>
                </a:solidFill>
              </a:rPr>
            </a:br>
            <a:endParaRPr lang="en" sz="4800" dirty="0">
              <a:solidFill>
                <a:srgbClr val="88398A"/>
              </a:solidFill>
            </a:endParaRPr>
          </a:p>
        </p:txBody>
      </p:sp>
      <p:sp>
        <p:nvSpPr>
          <p:cNvPr id="186" name="Shape 186"/>
          <p:cNvSpPr txBox="1">
            <a:spLocks noGrp="1"/>
          </p:cNvSpPr>
          <p:nvPr>
            <p:ph type="subTitle" idx="4294967295"/>
          </p:nvPr>
        </p:nvSpPr>
        <p:spPr>
          <a:xfrm>
            <a:off x="685800" y="2573358"/>
            <a:ext cx="7772400" cy="463200"/>
          </a:xfrm>
          <a:prstGeom prst="rect">
            <a:avLst/>
          </a:prstGeom>
        </p:spPr>
        <p:txBody>
          <a:bodyPr lIns="91425" tIns="91425" rIns="91425" bIns="91425" anchor="t" anchorCtr="0">
            <a:noAutofit/>
          </a:bodyPr>
          <a:lstStyle/>
          <a:p>
            <a:pPr lvl="0" algn="l" rtl="0">
              <a:spcBef>
                <a:spcPts val="0"/>
              </a:spcBef>
              <a:buNone/>
            </a:pPr>
            <a:r>
              <a:rPr lang="en-GB" sz="2400" dirty="0" smtClean="0"/>
              <a:t>That’s still loads </a:t>
            </a:r>
            <a:endParaRPr lang="en" sz="2400" dirty="0"/>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dirty="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3" name="Shape 143"/>
          <p:cNvSpPr txBox="1">
            <a:spLocks noGrp="1"/>
          </p:cNvSpPr>
          <p:nvPr>
            <p:ph type="body" idx="4294967295"/>
          </p:nvPr>
        </p:nvSpPr>
        <p:spPr>
          <a:xfrm>
            <a:off x="5036925" y="1722625"/>
            <a:ext cx="2482800" cy="3203100"/>
          </a:xfrm>
          <a:prstGeom prst="rect">
            <a:avLst/>
          </a:prstGeom>
        </p:spPr>
        <p:txBody>
          <a:bodyPr lIns="91425" tIns="91425" rIns="91425" bIns="91425" anchor="t" anchorCtr="0">
            <a:noAutofit/>
          </a:bodyPr>
          <a:lstStyle/>
          <a:p>
            <a:pPr lvl="0" rtl="0">
              <a:spcBef>
                <a:spcPts val="0"/>
              </a:spcBef>
              <a:buNone/>
            </a:pPr>
            <a:r>
              <a:rPr lang="en" dirty="0">
                <a:solidFill>
                  <a:schemeClr val="dk1"/>
                </a:solidFill>
              </a:rPr>
              <a:t>Nice image!</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7149"/>
          <a:stretch/>
        </p:blipFill>
        <p:spPr>
          <a:xfrm>
            <a:off x="60567" y="509551"/>
            <a:ext cx="7750224" cy="3897974"/>
          </a:xfrm>
          <a:prstGeom prst="rect">
            <a:avLst/>
          </a:prstGeom>
        </p:spPr>
      </p:pic>
      <p:sp>
        <p:nvSpPr>
          <p:cNvPr id="2" name="Title 1"/>
          <p:cNvSpPr>
            <a:spLocks noGrp="1"/>
          </p:cNvSpPr>
          <p:nvPr>
            <p:ph type="title"/>
          </p:nvPr>
        </p:nvSpPr>
        <p:spPr/>
        <p:txBody>
          <a:bodyPr/>
          <a:lstStyle/>
          <a:p>
            <a:r>
              <a:rPr lang="en-US" dirty="0" smtClean="0"/>
              <a:t>Half hourly consumption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844425" y="422500"/>
            <a:ext cx="3226800" cy="857400"/>
          </a:xfrm>
          <a:prstGeom prst="rect">
            <a:avLst/>
          </a:prstGeom>
        </p:spPr>
        <p:txBody>
          <a:bodyPr lIns="91425" tIns="91425" rIns="91425" bIns="91425" anchor="t" anchorCtr="0">
            <a:noAutofit/>
          </a:bodyPr>
          <a:lstStyle/>
          <a:p>
            <a:pPr lvl="0" rtl="0">
              <a:spcBef>
                <a:spcPts val="0"/>
              </a:spcBef>
              <a:buNone/>
            </a:pPr>
            <a:r>
              <a:rPr lang="en-GB" dirty="0" smtClean="0"/>
              <a:t>Spatial analysis </a:t>
            </a:r>
            <a:endParaRPr lang="e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6644" y="64800"/>
            <a:ext cx="3334364" cy="5078700"/>
          </a:xfrm>
          <a:prstGeom prst="rect">
            <a:avLst/>
          </a:prstGeom>
        </p:spPr>
      </p:pic>
      <p:sp>
        <p:nvSpPr>
          <p:cNvPr id="15" name="Shape 126"/>
          <p:cNvSpPr txBox="1">
            <a:spLocks/>
          </p:cNvSpPr>
          <p:nvPr/>
        </p:nvSpPr>
        <p:spPr>
          <a:xfrm>
            <a:off x="692025" y="1584700"/>
            <a:ext cx="3407100" cy="32190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GB" dirty="0" smtClean="0"/>
              <a:t>LISA analysis</a:t>
            </a:r>
          </a:p>
          <a:p>
            <a:endParaRPr lang="en-GB" dirty="0" smtClean="0"/>
          </a:p>
          <a:p>
            <a:endParaRPr lang="e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Ladi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TotalTime>
  <Words>1434</Words>
  <Application>Microsoft Macintosh PowerPoint</Application>
  <PresentationFormat>On-screen Show (16:9)</PresentationFormat>
  <Paragraphs>71</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Courier</vt:lpstr>
      <vt:lpstr>Helvetica Neue</vt:lpstr>
      <vt:lpstr>Mangal</vt:lpstr>
      <vt:lpstr>Titillium Web</vt:lpstr>
      <vt:lpstr>R-Ladies Template</vt:lpstr>
      <vt:lpstr>Clustering in R to evaluate domestic energy usage</vt:lpstr>
      <vt:lpstr>Hello!</vt:lpstr>
      <vt:lpstr>R-Ladies Liverpool</vt:lpstr>
      <vt:lpstr>PowerPoint Presentation</vt:lpstr>
      <vt:lpstr>2018</vt:lpstr>
      <vt:lpstr>Smart Metering</vt:lpstr>
      <vt:lpstr>292,855,095 </vt:lpstr>
      <vt:lpstr>Half hourly consumption</vt:lpstr>
      <vt:lpstr>Spatial analysis </vt:lpstr>
      <vt:lpstr>Clustering Absolute values</vt:lpstr>
      <vt:lpstr>Clustering standardised values</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R to evaluate Smart Meter energy usage</dc:title>
  <cp:lastModifiedBy>Talbot, Ellen</cp:lastModifiedBy>
  <cp:revision>27</cp:revision>
  <cp:lastPrinted>2018-02-06T13:21:01Z</cp:lastPrinted>
  <dcterms:modified xsi:type="dcterms:W3CDTF">2018-02-06T19:29:54Z</dcterms:modified>
</cp:coreProperties>
</file>