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A8FA5-009F-4020-920B-7C936C3618DB}" type="datetimeFigureOut">
              <a:rPr lang="en-US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47E04-977C-4CB7-9D76-27908EDC72C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3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47E04-977C-4CB7-9D76-27908EDC72C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ihadturhan/20-questions-to-learn-chrome-developer-tools-basic-level-d16d7dcd108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nti-code.com/devtools-cheatsheet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mantic-ui.com/" TargetMode="External"/><Relationship Id="rId3" Type="http://schemas.openxmlformats.org/officeDocument/2006/relationships/hyperlink" Target="mailto:pureux@gmail.com" TargetMode="External"/><Relationship Id="rId7" Type="http://schemas.openxmlformats.org/officeDocument/2006/relationships/hyperlink" Target="https://github.com/sgf-web-devs/SGF-Web-Devs/May1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gfdotnet.org" TargetMode="External"/><Relationship Id="rId5" Type="http://schemas.openxmlformats.org/officeDocument/2006/relationships/hyperlink" Target="http://www.meetup.com/sgf-web-devs" TargetMode="External"/><Relationship Id="rId4" Type="http://schemas.openxmlformats.org/officeDocument/2006/relationships/hyperlink" Target="http://www.twitter.com/pureux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01/present/styl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0389/browser-caching-of-css-fi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osixcode.com/notes/view/simple-cache-busting-for-css-and-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the-30-css-selectors-you-must-memorize--net-1604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selectors/#specific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ecificity.keegan.st/" TargetMode="External"/><Relationship Id="rId4" Type="http://schemas.openxmlformats.org/officeDocument/2006/relationships/hyperlink" Target="https://developer.mozilla.org/en-US/docs/Web/CSS/Specific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cats=CS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lorzilla.com/gradient-editor/" TargetMode="External"/><Relationship Id="rId4" Type="http://schemas.openxmlformats.org/officeDocument/2006/relationships/hyperlink" Target="http://stackoverflow.com/questions/6156639/x-ua-compatible-is-set-to-ie-edge-but-it-still-doesnt-stop-compatibility-mod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_mode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relyfitz.com/screencast/html-training/css/positio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A8D08D"/>
                </a:solidFill>
              </a:rPr>
              <a:t>Troubleshooting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SGF Web Dev Meetup</a:t>
            </a:r>
          </a:p>
          <a:p>
            <a:r>
              <a:rPr lang="en-US"/>
              <a:t>May 2015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8D08D"/>
                </a:solidFill>
              </a:rPr>
              <a:t>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Toggle element state</a:t>
            </a:r>
          </a:p>
          <a:p>
            <a:r>
              <a:rPr lang="en-US" dirty="0">
                <a:latin typeface="Calibri" charset="0"/>
              </a:rPr>
              <a:t>Toggle styles</a:t>
            </a:r>
          </a:p>
          <a:p>
            <a:r>
              <a:rPr lang="en-US" dirty="0">
                <a:latin typeface="Calibri" charset="0"/>
              </a:rPr>
              <a:t>Add inline styles</a:t>
            </a:r>
          </a:p>
          <a:p>
            <a:r>
              <a:rPr lang="en-US" dirty="0">
                <a:latin typeface="Calibri" charset="0"/>
              </a:rPr>
              <a:t>Edit as HTML (add &lt;style</a:t>
            </a:r>
            <a:r>
              <a:rPr lang="en-US" dirty="0" smtClean="0">
                <a:latin typeface="Calibri" charset="0"/>
              </a:rPr>
              <a:t>&gt;)</a:t>
            </a:r>
          </a:p>
          <a:p>
            <a:r>
              <a:rPr lang="en-US" dirty="0" smtClean="0">
                <a:latin typeface="Calibri" charset="0"/>
              </a:rPr>
              <a:t>Color picker</a:t>
            </a:r>
          </a:p>
          <a:p>
            <a:pPr marL="0" indent="0">
              <a:buNone/>
            </a:pP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alibri" charset="0"/>
                <a:hlinkClick r:id="rId3"/>
              </a:rPr>
              <a:t>https</a:t>
            </a:r>
            <a:r>
              <a:rPr lang="en-US" sz="1400" dirty="0">
                <a:latin typeface="Calibri" charset="0"/>
                <a:hlinkClick r:id="rId3"/>
              </a:rPr>
              <a:t>://medium.com/@</a:t>
            </a:r>
            <a:r>
              <a:rPr lang="en-US" sz="1400" dirty="0" smtClean="0">
                <a:latin typeface="Calibri" charset="0"/>
                <a:hlinkClick r:id="rId3"/>
              </a:rPr>
              <a:t>cihadturhan/20-questions-to-learn-chrome-developer-tools-basic-level-d16d7dcd108c</a:t>
            </a:r>
            <a:r>
              <a:rPr lang="en-US" sz="1400" dirty="0" smtClean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alibri" charset="0"/>
                <a:hlinkClick r:id="rId4"/>
              </a:rPr>
              <a:t>http://anti-code.com/devtools-cheatsheet</a:t>
            </a:r>
            <a:r>
              <a:rPr lang="en-US" sz="1400" dirty="0" smtClean="0">
                <a:latin typeface="Calibri" charset="0"/>
                <a:hlinkClick r:id="rId4"/>
              </a:rPr>
              <a:t>/</a:t>
            </a:r>
            <a:r>
              <a:rPr lang="en-US" sz="1400" dirty="0" smtClean="0">
                <a:latin typeface="Calibri" charset="0"/>
              </a:rPr>
              <a:t> </a:t>
            </a:r>
            <a:endParaRPr lang="en-US" sz="1400" dirty="0">
              <a:latin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Pretty Print code formatting 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Emulate Mobile Device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charset="0"/>
              </a:rPr>
              <a:t>Choose device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charset="0"/>
              </a:rPr>
              <a:t>Portrait vs. Landscape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charset="0"/>
              </a:rPr>
              <a:t>Network throttling </a:t>
            </a:r>
          </a:p>
          <a:p>
            <a:pPr lvl="1"/>
            <a:r>
              <a:rPr lang="en-US" dirty="0">
                <a:latin typeface="Calibri" charset="0"/>
              </a:rPr>
              <a:t>Touch</a:t>
            </a:r>
          </a:p>
          <a:p>
            <a:pPr lvl="1"/>
            <a:r>
              <a:rPr lang="en-US" dirty="0">
                <a:latin typeface="Calibri" charset="0"/>
              </a:rPr>
              <a:t>Geolocation</a:t>
            </a:r>
          </a:p>
          <a:p>
            <a:r>
              <a:rPr lang="en-US" dirty="0">
                <a:latin typeface="Calibri" charset="0"/>
              </a:rPr>
              <a:t>Emulate Print</a:t>
            </a:r>
          </a:p>
        </p:txBody>
      </p:sp>
    </p:spTree>
    <p:extLst>
      <p:ext uri="{BB962C8B-B14F-4D97-AF65-F5344CB8AC3E}">
        <p14:creationId xmlns:p14="http://schemas.microsoft.com/office/powerpoint/2010/main" val="343710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8D08D"/>
                </a:solidFill>
              </a:rPr>
              <a:t>Tim Franklin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Email  </a:t>
            </a:r>
            <a:r>
              <a:rPr lang="en-US" dirty="0">
                <a:hlinkClick r:id="rId3"/>
              </a:rPr>
              <a:t>pureux@gmail.com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 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pureux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 Dev Meetup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meetup.com/</a:t>
            </a:r>
            <a:r>
              <a:rPr lang="en-US" dirty="0" err="1" smtClean="0">
                <a:hlinkClick r:id="rId5"/>
              </a:rPr>
              <a:t>sgf</a:t>
            </a:r>
            <a:r>
              <a:rPr lang="en-US" dirty="0" smtClean="0">
                <a:hlinkClick r:id="rId5"/>
              </a:rPr>
              <a:t>-web-</a:t>
            </a:r>
            <a:r>
              <a:rPr lang="en-US" dirty="0" err="1" smtClean="0">
                <a:hlinkClick r:id="rId5"/>
              </a:rPr>
              <a:t>devs</a:t>
            </a:r>
            <a:endParaRPr lang="en-US" dirty="0">
              <a:hlinkClick r:id="rId5"/>
            </a:endParaRPr>
          </a:p>
          <a:p>
            <a:pPr marL="0" indent="0">
              <a:buNone/>
            </a:pPr>
            <a:r>
              <a:rPr lang="en-US" dirty="0"/>
              <a:t>1st Wed/mo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DNUG </a:t>
            </a:r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sgfdotnet.org</a:t>
            </a:r>
            <a:endParaRPr lang="en-US" dirty="0">
              <a:hlinkClick r:id="rId6"/>
            </a:endParaRPr>
          </a:p>
          <a:p>
            <a:pPr marL="0" indent="0">
              <a:buNone/>
            </a:pPr>
            <a:r>
              <a:rPr lang="en-US" dirty="0"/>
              <a:t>4th Tue/mo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Presentation Files (GitHub)</a:t>
            </a: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github.com/sgf-web-devs/SGF-Web-Devs/May15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Semantic UI</a:t>
            </a:r>
          </a:p>
          <a:p>
            <a:pPr marL="0" indent="0">
              <a:buNone/>
            </a:pPr>
            <a:r>
              <a:rPr lang="en-US" dirty="0" smtClean="0">
                <a:hlinkClick r:id="rId8"/>
              </a:rPr>
              <a:t>semantic-ui.com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4001294"/>
            <a:ext cx="1790700" cy="20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7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8D08D"/>
                </a:solidFill>
              </a:rPr>
              <a:t>Tim Franklin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User Experience Architect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FFFF"/>
                </a:solidFill>
                <a:latin typeface="Calibri"/>
              </a:rPr>
              <a:t>-&gt; Ambassador </a:t>
            </a:r>
            <a:r>
              <a:rPr lang="en-US" sz="1800" i="1" dirty="0">
                <a:solidFill>
                  <a:srgbClr val="FFFFFF"/>
                </a:solidFill>
                <a:latin typeface="Calibri"/>
              </a:rPr>
              <a:t>of Surprise and Delight</a:t>
            </a:r>
            <a:endParaRPr lang="en-US" dirty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Old Town IT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Supreme Chancellor of DNUG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BS in CIS, MO State 2005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GWD, IMS (HealthTronics),</a:t>
            </a:r>
          </a:p>
          <a:p>
            <a:pPr marL="0" indent="0">
              <a:buNone/>
            </a:pPr>
            <a:r>
              <a:rPr lang="en-US"/>
              <a:t>ABF, Jack Henry, OTI</a:t>
            </a:r>
          </a:p>
        </p:txBody>
      </p:sp>
    </p:spTree>
    <p:extLst>
      <p:ext uri="{BB962C8B-B14F-4D97-AF65-F5344CB8AC3E}">
        <p14:creationId xmlns:p14="http://schemas.microsoft.com/office/powerpoint/2010/main" val="112284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 Question</a:t>
            </a:r>
            <a:r>
              <a:rPr lang="en-US">
                <a:solidFill>
                  <a:srgbClr val="F2F2F2"/>
                </a:solidFill>
              </a:rPr>
              <a:t>s</a:t>
            </a:r>
            <a:r>
              <a:rPr lang="en-US">
                <a:solidFill>
                  <a:srgbClr val="D8D8D8"/>
                </a:solidFill>
              </a:rPr>
              <a:t>s</a:t>
            </a:r>
            <a:r>
              <a:rPr lang="en-US">
                <a:solidFill>
                  <a:srgbClr val="BFBFBF"/>
                </a:solidFill>
              </a:rPr>
              <a:t>s</a:t>
            </a:r>
            <a:r>
              <a:rPr lang="en-US">
                <a:solidFill>
                  <a:srgbClr val="A5A5A5"/>
                </a:solidFill>
              </a:rPr>
              <a:t>s</a:t>
            </a:r>
            <a:r>
              <a:rPr lang="en-US">
                <a:solidFill>
                  <a:srgbClr val="7F7F7F"/>
                </a:solidFill>
              </a:rPr>
              <a:t>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A8D08D"/>
                </a:solidFill>
                <a:latin typeface="+mj-lt"/>
              </a:rPr>
              <a:t>S</a:t>
            </a:r>
            <a:r>
              <a:rPr lang="en-US" dirty="0">
                <a:solidFill>
                  <a:srgbClr val="A8D08D"/>
                </a:solidFill>
                <a:latin typeface="Calibri Light"/>
              </a:rPr>
              <a:t>UMMON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800" dirty="0"/>
              <a:t>Is the CSS even being </a:t>
            </a:r>
            <a:r>
              <a:rPr lang="en-US" sz="1800" b="1" i="1" dirty="0"/>
              <a:t>summoned</a:t>
            </a:r>
            <a:r>
              <a:rPr lang="en-US" sz="1800" b="1" dirty="0"/>
              <a:t> </a:t>
            </a:r>
            <a:r>
              <a:rPr lang="en-US" sz="1800" dirty="0"/>
              <a:t>by the page?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A8D08D"/>
                </a:solidFill>
                <a:latin typeface="+mj-lt"/>
              </a:rPr>
              <a:t>S</a:t>
            </a:r>
            <a:r>
              <a:rPr lang="en-US" dirty="0">
                <a:solidFill>
                  <a:srgbClr val="A8D08D"/>
                </a:solidFill>
                <a:latin typeface="Calibri Light"/>
              </a:rPr>
              <a:t>TALE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800" dirty="0"/>
              <a:t>Is the CSS </a:t>
            </a:r>
            <a:r>
              <a:rPr lang="en-US" sz="1800" b="1" i="1" dirty="0"/>
              <a:t>stale</a:t>
            </a:r>
            <a:r>
              <a:rPr lang="en-US" sz="1800" dirty="0"/>
              <a:t> because of file caching?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A8D08D"/>
                </a:solidFill>
                <a:latin typeface="+mj-lt"/>
              </a:rPr>
              <a:t>S</a:t>
            </a:r>
            <a:r>
              <a:rPr lang="en-US" dirty="0">
                <a:solidFill>
                  <a:srgbClr val="A8D08D"/>
                </a:solidFill>
                <a:latin typeface="Calibri Light"/>
              </a:rPr>
              <a:t>ELECTOR</a:t>
            </a:r>
            <a:r>
              <a:rPr lang="en-US" dirty="0"/>
              <a:t> </a:t>
            </a:r>
            <a:r>
              <a:rPr lang="en-US" sz="1800" dirty="0"/>
              <a:t>Does the </a:t>
            </a:r>
            <a:r>
              <a:rPr lang="en-US" sz="1800" b="1" i="1" dirty="0"/>
              <a:t>selector</a:t>
            </a:r>
            <a:r>
              <a:rPr lang="en-US" sz="1800" dirty="0"/>
              <a:t> match the element?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A8D08D"/>
                </a:solidFill>
                <a:latin typeface="+mj-lt"/>
              </a:rPr>
              <a:t>S</a:t>
            </a:r>
            <a:r>
              <a:rPr lang="en-US" dirty="0">
                <a:solidFill>
                  <a:srgbClr val="A8D08D"/>
                </a:solidFill>
                <a:latin typeface="Calibri Light"/>
              </a:rPr>
              <a:t>PECIFICITY</a:t>
            </a:r>
            <a:r>
              <a:rPr lang="en-US" dirty="0"/>
              <a:t> </a:t>
            </a:r>
            <a:r>
              <a:rPr lang="en-US" sz="1800" dirty="0"/>
              <a:t>Is a more </a:t>
            </a:r>
            <a:r>
              <a:rPr lang="en-US" sz="1800" b="1" i="1" dirty="0"/>
              <a:t>specific</a:t>
            </a:r>
            <a:r>
              <a:rPr lang="en-US" sz="1800" b="1" dirty="0"/>
              <a:t> </a:t>
            </a:r>
            <a:r>
              <a:rPr lang="en-US" sz="1800" dirty="0"/>
              <a:t>selector overriding the property?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A8D08D"/>
                </a:solidFill>
                <a:latin typeface="+mj-lt"/>
              </a:rPr>
              <a:t>S</a:t>
            </a:r>
            <a:r>
              <a:rPr lang="en-US" dirty="0">
                <a:solidFill>
                  <a:srgbClr val="A8D08D"/>
                </a:solidFill>
                <a:latin typeface="Calibri Light"/>
              </a:rPr>
              <a:t>UPPORT</a:t>
            </a:r>
            <a:r>
              <a:rPr lang="en-US" dirty="0"/>
              <a:t> </a:t>
            </a:r>
            <a:r>
              <a:rPr lang="en-US" sz="1800" dirty="0"/>
              <a:t>Is the property </a:t>
            </a:r>
            <a:r>
              <a:rPr lang="en-US" sz="1800" b="1" i="1" dirty="0"/>
              <a:t>supported</a:t>
            </a:r>
            <a:r>
              <a:rPr lang="en-US" sz="1800" dirty="0"/>
              <a:t> by the browser</a:t>
            </a:r>
            <a:r>
              <a:rPr lang="en-US" sz="1800" b="1" dirty="0"/>
              <a:t> </a:t>
            </a:r>
            <a:r>
              <a:rPr lang="en-US" sz="1800" dirty="0"/>
              <a:t>[version/doc mode]?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A8D08D"/>
                </a:solidFill>
                <a:latin typeface="+mj-lt"/>
              </a:rPr>
              <a:t>S</a:t>
            </a:r>
            <a:r>
              <a:rPr lang="en-US" dirty="0">
                <a:solidFill>
                  <a:srgbClr val="A8D08D"/>
                </a:solidFill>
                <a:latin typeface="Calibri Light"/>
              </a:rPr>
              <a:t>ATISFY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Does </a:t>
            </a:r>
            <a:r>
              <a:rPr lang="en-US" sz="1800" dirty="0"/>
              <a:t>the property </a:t>
            </a:r>
            <a:r>
              <a:rPr lang="en-US" sz="1800" b="1" i="1" dirty="0"/>
              <a:t>satisfy</a:t>
            </a:r>
            <a:r>
              <a:rPr lang="en-US" sz="1800" dirty="0"/>
              <a:t> the need independently?</a:t>
            </a:r>
          </a:p>
        </p:txBody>
      </p:sp>
    </p:spTree>
    <p:extLst>
      <p:ext uri="{BB962C8B-B14F-4D97-AF65-F5344CB8AC3E}">
        <p14:creationId xmlns:p14="http://schemas.microsoft.com/office/powerpoint/2010/main" val="249049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D965"/>
                </a:solidFill>
              </a:rPr>
              <a:t>[1:6]</a:t>
            </a:r>
            <a:r>
              <a:rPr lang="en-US" dirty="0"/>
              <a:t>  </a:t>
            </a:r>
            <a:r>
              <a:rPr lang="en-US" dirty="0">
                <a:solidFill>
                  <a:srgbClr val="A8D08D"/>
                </a:solidFill>
              </a:rPr>
              <a:t>SUMMON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Is the CSS even being </a:t>
            </a:r>
            <a:r>
              <a:rPr lang="en-US" b="1" i="1" dirty="0">
                <a:solidFill>
                  <a:srgbClr val="FFFFFF"/>
                </a:solidFill>
                <a:latin typeface="Calibri"/>
              </a:rPr>
              <a:t>summoned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by the page?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Network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Filter by type</a:t>
            </a:r>
          </a:p>
          <a:p>
            <a:pPr lvl="1"/>
            <a:r>
              <a:rPr lang="en-US" i="1" dirty="0">
                <a:solidFill>
                  <a:srgbClr val="FFFFFF"/>
                </a:solidFill>
                <a:latin typeface="Calibri"/>
              </a:rPr>
              <a:t>@import also invokes a request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Drawer -&gt; 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>Search</a:t>
            </a:r>
          </a:p>
          <a:p>
            <a:r>
              <a:rPr lang="en-US" dirty="0" smtClean="0">
                <a:solidFill>
                  <a:srgbClr val="FFFFFF"/>
                </a:solidFill>
                <a:latin typeface="Calibri"/>
              </a:rPr>
              <a:t>&lt;link&gt;, @import, &lt;style&gt;, style=“”</a:t>
            </a:r>
          </a:p>
          <a:p>
            <a:pPr marL="0" indent="0">
              <a:buNone/>
            </a:pPr>
            <a:endParaRPr lang="en-US" sz="1400" dirty="0" smtClean="0">
              <a:solidFill>
                <a:srgbClr val="FFFFFF"/>
              </a:solidFill>
              <a:hlinkClick r:id="rId3"/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  <a:hlinkClick r:id="rId3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FFFF"/>
                </a:solidFill>
                <a:hlinkClick r:id="rId3"/>
              </a:rPr>
              <a:t>http</a:t>
            </a:r>
            <a:r>
              <a:rPr lang="en-US" sz="1400" dirty="0">
                <a:solidFill>
                  <a:srgbClr val="FFFFFF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rgbClr val="FFFFFF"/>
                </a:solidFill>
                <a:hlinkClick r:id="rId3"/>
              </a:rPr>
              <a:t>www.w3.org/TR/html401/present/styles.html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44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D965"/>
                </a:solidFill>
              </a:rPr>
              <a:t>[2:6]</a:t>
            </a:r>
            <a:r>
              <a:rPr lang="en-US" dirty="0"/>
              <a:t>  </a:t>
            </a:r>
            <a:r>
              <a:rPr lang="en-US" dirty="0">
                <a:solidFill>
                  <a:srgbClr val="A8D08D"/>
                </a:solidFill>
              </a:rPr>
              <a:t>STALE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Is the CSS </a:t>
            </a:r>
            <a:r>
              <a:rPr lang="en-US" b="1" i="1" dirty="0">
                <a:solidFill>
                  <a:srgbClr val="FFFFFF"/>
                </a:solidFill>
                <a:latin typeface="Calibri"/>
              </a:rPr>
              <a:t>stale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because of file caching?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Network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200 vs. 304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Empty Cache and Hard Reload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Clear Cache 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>extension</a:t>
            </a:r>
          </a:p>
          <a:p>
            <a:r>
              <a:rPr lang="en-US" dirty="0" smtClean="0">
                <a:solidFill>
                  <a:srgbClr val="FFFFFF"/>
                </a:solidFill>
                <a:latin typeface="Calibri"/>
              </a:rPr>
              <a:t>Simple cache busting</a:t>
            </a:r>
          </a:p>
          <a:p>
            <a:pPr marL="0" indent="0">
              <a:buNone/>
            </a:pPr>
            <a:endParaRPr lang="en-US" sz="1400" dirty="0" smtClean="0">
              <a:solidFill>
                <a:srgbClr val="FFFFFF"/>
              </a:solidFill>
              <a:hlinkClick r:id="rId3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FFFF"/>
                </a:solidFill>
                <a:hlinkClick r:id="rId3"/>
              </a:rPr>
              <a:t>http</a:t>
            </a:r>
            <a:r>
              <a:rPr lang="en-US" sz="1400" dirty="0">
                <a:solidFill>
                  <a:srgbClr val="FFFFFF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rgbClr val="FFFFFF"/>
                </a:solidFill>
                <a:hlinkClick r:id="rId3"/>
              </a:rPr>
              <a:t>stackoverflow.com/questions/460389/browser-caching-of-css-files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  <a:hlinkClick r:id="rId4"/>
              </a:rPr>
              <a:t>http://</a:t>
            </a:r>
            <a:r>
              <a:rPr lang="en-US" sz="1400" dirty="0" smtClean="0">
                <a:solidFill>
                  <a:srgbClr val="FFFFFF"/>
                </a:solidFill>
                <a:hlinkClick r:id="rId4"/>
              </a:rPr>
              <a:t>twosixcode.com/notes/view/simple-cache-busting-for-css-and-js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26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D965"/>
                </a:solidFill>
              </a:rPr>
              <a:t>[3:6]</a:t>
            </a:r>
            <a:r>
              <a:rPr lang="en-US" dirty="0"/>
              <a:t>  </a:t>
            </a:r>
            <a:r>
              <a:rPr lang="en-US" dirty="0">
                <a:solidFill>
                  <a:srgbClr val="A8D08D"/>
                </a:solidFill>
              </a:rPr>
              <a:t>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Does the </a:t>
            </a:r>
            <a:r>
              <a:rPr lang="en-US" b="1" i="1" dirty="0">
                <a:solidFill>
                  <a:srgbClr val="FFFFFF"/>
                </a:solidFill>
                <a:latin typeface="Calibri"/>
              </a:rPr>
              <a:t>selector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match the element?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alibri"/>
              </a:rPr>
              <a:t>Elements 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-&gt; Styles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Elements -&gt; Computed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Expand property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Elements -&gt; DOM Navigator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  <a:hlinkClick r:id="rId3"/>
              </a:rPr>
              <a:t>http://www.w3.org/TR/CSS21/selector.html%23attribute-selectors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FFFF"/>
                </a:solidFill>
                <a:hlinkClick r:id="rId3"/>
              </a:rPr>
              <a:t>http</a:t>
            </a:r>
            <a:r>
              <a:rPr lang="en-US" sz="1400" dirty="0">
                <a:solidFill>
                  <a:srgbClr val="FFFFFF"/>
                </a:solidFill>
                <a:hlinkClick r:id="rId3"/>
              </a:rPr>
              <a:t>://code.tutsplus.com/tutorials/the-30-css-selectors-you-must-memorize--</a:t>
            </a:r>
            <a:r>
              <a:rPr lang="en-US" sz="1400" dirty="0" smtClean="0">
                <a:solidFill>
                  <a:srgbClr val="FFFFFF"/>
                </a:solidFill>
                <a:hlinkClick r:id="rId3"/>
              </a:rPr>
              <a:t>net-16048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28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D965"/>
                </a:solidFill>
              </a:rPr>
              <a:t>[4:6]</a:t>
            </a:r>
            <a:r>
              <a:rPr lang="en-US" dirty="0"/>
              <a:t>  </a:t>
            </a:r>
            <a:r>
              <a:rPr lang="en-US" dirty="0">
                <a:solidFill>
                  <a:srgbClr val="A8D08D"/>
                </a:solidFill>
              </a:rPr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Is a more </a:t>
            </a:r>
            <a:r>
              <a:rPr lang="en-US" b="1" i="1" dirty="0">
                <a:solidFill>
                  <a:srgbClr val="FFFFFF"/>
                </a:solidFill>
                <a:latin typeface="Calibri"/>
              </a:rPr>
              <a:t>specific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selector overriding the property?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Struck-through vs. active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!important (!bad)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@media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When equal specificity, then load 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>order</a:t>
            </a:r>
          </a:p>
          <a:p>
            <a:pPr marL="0" indent="0">
              <a:buNone/>
            </a:pPr>
            <a:endParaRPr lang="en-US" sz="1800" dirty="0" smtClean="0">
              <a:solidFill>
                <a:srgbClr val="5B9BD5"/>
              </a:solidFill>
              <a:latin typeface="Calibri" charset="0"/>
              <a:hlinkClick r:id="rId3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3"/>
              </a:rPr>
              <a:t>http</a:t>
            </a:r>
            <a:r>
              <a:rPr lang="en-US" sz="1400" dirty="0">
                <a:solidFill>
                  <a:srgbClr val="5B9BD5"/>
                </a:solidFill>
                <a:latin typeface="Calibri" charset="0"/>
                <a:hlinkClick r:id="rId3"/>
              </a:rPr>
              <a:t>://www.w3.org/TR/css3-selectors/#specificity</a:t>
            </a:r>
            <a:r>
              <a:rPr lang="en-US" sz="1400" dirty="0">
                <a:solidFill>
                  <a:srgbClr val="5B9BD5"/>
                </a:solidFill>
                <a:latin typeface="Calibri" charset="0"/>
              </a:rPr>
              <a:t> </a:t>
            </a:r>
            <a:endParaRPr lang="en-US" sz="1400" dirty="0" smtClean="0">
              <a:solidFill>
                <a:srgbClr val="5B9BD5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4"/>
              </a:rPr>
              <a:t>https</a:t>
            </a:r>
            <a:r>
              <a:rPr lang="en-US" sz="1400" dirty="0">
                <a:solidFill>
                  <a:srgbClr val="5B9BD5"/>
                </a:solidFill>
                <a:latin typeface="Calibri" charset="0"/>
                <a:hlinkClick r:id="rId4"/>
              </a:rPr>
              <a:t>://</a:t>
            </a: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4"/>
              </a:rPr>
              <a:t>developer.mozilla.org/en-US/docs/Web/CSS/Specificity</a:t>
            </a:r>
            <a:endParaRPr lang="en-US" sz="1400" dirty="0">
              <a:solidFill>
                <a:srgbClr val="5B9BD5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5"/>
              </a:rPr>
              <a:t>http</a:t>
            </a:r>
            <a:r>
              <a:rPr lang="en-US" sz="1400" dirty="0">
                <a:solidFill>
                  <a:srgbClr val="5B9BD5"/>
                </a:solidFill>
                <a:latin typeface="Calibri" charset="0"/>
                <a:hlinkClick r:id="rId5"/>
              </a:rPr>
              <a:t>://specificity.keegan.st/ </a:t>
            </a:r>
          </a:p>
        </p:txBody>
      </p:sp>
    </p:spTree>
    <p:extLst>
      <p:ext uri="{BB962C8B-B14F-4D97-AF65-F5344CB8AC3E}">
        <p14:creationId xmlns:p14="http://schemas.microsoft.com/office/powerpoint/2010/main" val="215518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D965"/>
                </a:solidFill>
              </a:rPr>
              <a:t>[5:6]</a:t>
            </a:r>
            <a:r>
              <a:rPr lang="en-US" dirty="0"/>
              <a:t>  </a:t>
            </a:r>
            <a:r>
              <a:rPr lang="en-US" dirty="0">
                <a:solidFill>
                  <a:srgbClr val="A8D08D"/>
                </a:solidFill>
              </a:rPr>
              <a:t>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Is the property </a:t>
            </a:r>
            <a:r>
              <a:rPr lang="en-US" b="1" i="1" dirty="0">
                <a:solidFill>
                  <a:srgbClr val="FFFFFF"/>
                </a:solidFill>
                <a:latin typeface="Calibri"/>
              </a:rPr>
              <a:t>supported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by the browser [version/doc mode]?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Vendor prefixes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Internet Explorer X-UA-Compatible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alibri"/>
              </a:rPr>
              <a:t>Polyfills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alibri"/>
              </a:rPr>
              <a:t>Modernizr</a:t>
            </a:r>
            <a:endParaRPr lang="en-US" dirty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3"/>
              </a:rPr>
              <a:t>http</a:t>
            </a:r>
            <a:r>
              <a:rPr lang="en-US" sz="1400" dirty="0">
                <a:solidFill>
                  <a:srgbClr val="5B9BD5"/>
                </a:solidFill>
                <a:latin typeface="Calibri" charset="0"/>
                <a:hlinkClick r:id="rId3"/>
              </a:rPr>
              <a:t>://caniuse.com/#</a:t>
            </a: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3"/>
              </a:rPr>
              <a:t>cats=CSS</a:t>
            </a:r>
            <a:r>
              <a:rPr lang="en-US" sz="1400" dirty="0" smtClean="0">
                <a:solidFill>
                  <a:srgbClr val="5B9BD5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4"/>
              </a:rPr>
              <a:t>http</a:t>
            </a:r>
            <a:r>
              <a:rPr lang="en-US" sz="1400" dirty="0">
                <a:solidFill>
                  <a:srgbClr val="5B9BD5"/>
                </a:solidFill>
                <a:latin typeface="Calibri" charset="0"/>
                <a:hlinkClick r:id="rId4"/>
              </a:rPr>
              <a:t>://</a:t>
            </a: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4"/>
              </a:rPr>
              <a:t>stackoverflow.com/questions/6156639/x-ua-compatible-is-set-to-ie-edge-but-it-still-doesnt-stop-compatibility-mode/</a:t>
            </a:r>
            <a:endParaRPr lang="en-US" sz="1400" dirty="0" smtClean="0">
              <a:solidFill>
                <a:srgbClr val="5B9BD5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B9BD5"/>
                </a:solidFill>
                <a:latin typeface="Calibri" charset="0"/>
                <a:hlinkClick r:id="rId5"/>
              </a:rPr>
              <a:t>http://www.colorzilla.com/gradient-editor</a:t>
            </a:r>
            <a:r>
              <a:rPr lang="en-US" sz="1400" dirty="0" smtClean="0">
                <a:solidFill>
                  <a:srgbClr val="5B9BD5"/>
                </a:solidFill>
                <a:latin typeface="Calibri" charset="0"/>
                <a:hlinkClick r:id="rId5"/>
              </a:rPr>
              <a:t>/</a:t>
            </a:r>
            <a:r>
              <a:rPr lang="en-US" sz="1400" dirty="0" smtClean="0">
                <a:solidFill>
                  <a:srgbClr val="5B9BD5"/>
                </a:solidFill>
                <a:latin typeface="Calibri" charset="0"/>
              </a:rPr>
              <a:t> </a:t>
            </a:r>
            <a:endParaRPr lang="en-US" sz="1400" dirty="0" smtClean="0">
              <a:solidFill>
                <a:srgbClr val="5B9BD5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7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D965"/>
                </a:solidFill>
              </a:rPr>
              <a:t>[6:6]</a:t>
            </a:r>
            <a:r>
              <a:rPr lang="en-US" dirty="0"/>
              <a:t>  </a:t>
            </a:r>
            <a:r>
              <a:rPr lang="en-US" dirty="0">
                <a:solidFill>
                  <a:srgbClr val="A8D08D"/>
                </a:solidFill>
              </a:rPr>
              <a:t>SATISFY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Does the property </a:t>
            </a:r>
            <a:r>
              <a:rPr lang="en-US" b="1" i="1" dirty="0">
                <a:solidFill>
                  <a:srgbClr val="FFFFFF"/>
                </a:solidFill>
                <a:latin typeface="Calibri"/>
              </a:rPr>
              <a:t>satisfy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the need independently?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alibri"/>
              </a:rPr>
              <a:t>Size (Box Model)</a:t>
            </a:r>
            <a:endParaRPr lang="en-US" dirty="0">
              <a:solidFill>
                <a:srgbClr val="FFFFFF"/>
              </a:solidFill>
              <a:latin typeface="Calibri"/>
            </a:endParaRPr>
          </a:p>
          <a:p>
            <a:pPr lvl="1"/>
            <a:r>
              <a:rPr lang="en-US" sz="1800" dirty="0" smtClean="0">
                <a:solidFill>
                  <a:srgbClr val="FFFFFF"/>
                </a:solidFill>
                <a:latin typeface="Calibri"/>
              </a:rPr>
              <a:t>Width, height, max-*, min-*, </a:t>
            </a:r>
            <a:r>
              <a:rPr lang="en-US" sz="1800" dirty="0">
                <a:solidFill>
                  <a:srgbClr val="FFFFFF"/>
                </a:solidFill>
                <a:latin typeface="Calibri"/>
              </a:rPr>
              <a:t>margin, padding, border, </a:t>
            </a:r>
            <a:r>
              <a:rPr lang="en-US" sz="1800" dirty="0" smtClean="0">
                <a:solidFill>
                  <a:srgbClr val="FFFFFF"/>
                </a:solidFill>
                <a:latin typeface="Calibri"/>
              </a:rPr>
              <a:t>line-height</a:t>
            </a:r>
            <a:endParaRPr lang="en-US" sz="1800" dirty="0">
              <a:solidFill>
                <a:srgbClr val="FFFFFF"/>
              </a:solidFill>
              <a:latin typeface="Calibri"/>
            </a:endParaRP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/>
              </a:rPr>
              <a:t>Box-sizing, overflow</a:t>
            </a:r>
          </a:p>
          <a:p>
            <a:r>
              <a:rPr lang="en-US" dirty="0" smtClean="0">
                <a:solidFill>
                  <a:srgbClr val="FFFFFF"/>
                </a:solidFill>
                <a:latin typeface="Calibri"/>
              </a:rPr>
              <a:t>Layout (Positioning)</a:t>
            </a:r>
            <a:endParaRPr lang="en-US" dirty="0">
              <a:solidFill>
                <a:srgbClr val="FFFFFF"/>
              </a:solidFill>
              <a:latin typeface="Calibri"/>
            </a:endParaRP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*-align, position, top/left/right/bottom, z-index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  <a:latin typeface="Calibri" charset="0"/>
              </a:rPr>
              <a:t>Float/clear</a:t>
            </a:r>
          </a:p>
          <a:p>
            <a:pPr marL="0" indent="0">
              <a:buNone/>
            </a:pPr>
            <a:endParaRPr lang="en-US" sz="1400" dirty="0" smtClean="0">
              <a:solidFill>
                <a:srgbClr val="FFFFFF"/>
              </a:solidFill>
              <a:latin typeface="Calibri" charset="0"/>
              <a:hlinkClick r:id="rId3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FFFF"/>
                </a:solidFill>
                <a:latin typeface="Calibri" charset="0"/>
                <a:hlinkClick r:id="rId3"/>
              </a:rPr>
              <a:t>https</a:t>
            </a:r>
            <a:r>
              <a:rPr lang="en-US" sz="1400" dirty="0">
                <a:solidFill>
                  <a:srgbClr val="FFFFFF"/>
                </a:solidFill>
                <a:latin typeface="Calibri" charset="0"/>
                <a:hlinkClick r:id="rId3"/>
              </a:rPr>
              <a:t>://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  <a:hlinkClick r:id="rId3"/>
              </a:rPr>
              <a:t>developer.mozilla.org/en-US/docs/Web/CSS/box_model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  <a:latin typeface="Calibri" charset="0"/>
                <a:hlinkClick r:id="rId4"/>
              </a:rPr>
              <a:t>http://www.barelyfitz.com/screencast/html-training/css/positioning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  <a:hlinkClick r:id="rId4"/>
              </a:rPr>
              <a:t>/</a:t>
            </a:r>
            <a:r>
              <a:rPr lang="en-US" sz="1400" dirty="0" smtClean="0">
                <a:solidFill>
                  <a:srgbClr val="FFFFFF"/>
                </a:solidFill>
                <a:latin typeface="Calibri" charset="0"/>
              </a:rPr>
              <a:t> </a:t>
            </a:r>
            <a:endParaRPr lang="en-US" sz="1400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2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1120</TotalTime>
  <Words>441</Words>
  <Application>Microsoft Office PowerPoint</Application>
  <PresentationFormat>Widescreen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Troubleshooting CSS</vt:lpstr>
      <vt:lpstr>Tim Franklin</vt:lpstr>
      <vt:lpstr>6 Questionssssss</vt:lpstr>
      <vt:lpstr>[1:6]  SUMMON</vt:lpstr>
      <vt:lpstr>[2:6]  STALE</vt:lpstr>
      <vt:lpstr>[3:6]  SELECTOR</vt:lpstr>
      <vt:lpstr>[4:6]  SPECIFICITY</vt:lpstr>
      <vt:lpstr>[5:6]  SUPPORT</vt:lpstr>
      <vt:lpstr>[6:6]  SATISFY</vt:lpstr>
      <vt:lpstr>Additional Features</vt:lpstr>
      <vt:lpstr>Tim Franklin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Franklin</dc:creator>
  <cp:lastModifiedBy>Tim Franklin</cp:lastModifiedBy>
  <cp:revision>14</cp:revision>
  <dcterms:created xsi:type="dcterms:W3CDTF">2013-07-15T20:26:25Z</dcterms:created>
  <dcterms:modified xsi:type="dcterms:W3CDTF">2015-05-06T15:54:11Z</dcterms:modified>
</cp:coreProperties>
</file>