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7" r:id="rId2"/>
    <p:sldId id="257" r:id="rId3"/>
    <p:sldId id="256" r:id="rId4"/>
    <p:sldId id="268" r:id="rId5"/>
    <p:sldId id="269" r:id="rId6"/>
    <p:sldId id="272" r:id="rId7"/>
    <p:sldId id="275" r:id="rId8"/>
    <p:sldId id="273" r:id="rId9"/>
    <p:sldId id="271" r:id="rId10"/>
    <p:sldId id="274" r:id="rId11"/>
    <p:sldId id="276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A8FA5-009F-4020-920B-7C936C3618DB}" type="datetimeFigureOut">
              <a:rPr lang="en-US"/>
              <a:t>6/23/2015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47E04-977C-4CB7-9D76-27908EDC72C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7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67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35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4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8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0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1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58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theozarksmakerfaire.com/" TargetMode="External"/><Relationship Id="rId3" Type="http://schemas.openxmlformats.org/officeDocument/2006/relationships/hyperlink" Target="http://meetup.com/sgfdotnet" TargetMode="External"/><Relationship Id="rId7" Type="http://schemas.openxmlformats.org/officeDocument/2006/relationships/hyperlink" Target="http://www.matasgf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eetup.com/sgf-web-devs" TargetMode="External"/><Relationship Id="rId5" Type="http://schemas.openxmlformats.org/officeDocument/2006/relationships/hyperlink" Target="http://www.meetup.com/sgfdotnet/events/222463453/" TargetMode="External"/><Relationship Id="rId4" Type="http://schemas.openxmlformats.org/officeDocument/2006/relationships/hyperlink" Target="http://classicrockcoffee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js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js.net/getting-started/tutorial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github.io/react/" TargetMode="External"/><Relationship Id="rId3" Type="http://schemas.openxmlformats.org/officeDocument/2006/relationships/hyperlink" Target="mailto:pureux@gmail.com" TargetMode="External"/><Relationship Id="rId7" Type="http://schemas.openxmlformats.org/officeDocument/2006/relationships/hyperlink" Target="http://www.meetup.com/sgf-web-dev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sgfdotnet.org" TargetMode="External"/><Relationship Id="rId5" Type="http://schemas.openxmlformats.org/officeDocument/2006/relationships/hyperlink" Target="http://www.meetup.com/sgfdotnet" TargetMode="External"/><Relationship Id="rId10" Type="http://schemas.openxmlformats.org/officeDocument/2006/relationships/hyperlink" Target="https://facebook.github.io/react/blog/2014/01/02/react-chrome-developer-tools.html" TargetMode="External"/><Relationship Id="rId4" Type="http://schemas.openxmlformats.org/officeDocument/2006/relationships/hyperlink" Target="http://www.twitter.com/pureux" TargetMode="External"/><Relationship Id="rId9" Type="http://schemas.openxmlformats.org/officeDocument/2006/relationships/hyperlink" Target="http://www.reactjs.ne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github.io/reac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jsx-compil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github.io/react/docs/jsx-gotcha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github.io/react/docs/component-spec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connext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8D08D"/>
                </a:solidFill>
              </a:rPr>
              <a:t>Tonight: React JS</a:t>
            </a:r>
            <a:endParaRPr lang="en-US" dirty="0">
              <a:solidFill>
                <a:srgbClr val="A8D08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New DNUG Meetup Site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FFFF"/>
                </a:solidFill>
              </a:rPr>
              <a:t>Deprecating Google Group!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rgbClr val="FFFFFF"/>
                </a:solidFill>
                <a:hlinkClick r:id="rId3"/>
              </a:rPr>
              <a:t>meetup.com/</a:t>
            </a:r>
            <a:r>
              <a:rPr lang="en-US" sz="1800" i="1" dirty="0" err="1" smtClean="0">
                <a:solidFill>
                  <a:srgbClr val="FFFFFF"/>
                </a:solidFill>
                <a:hlinkClick r:id="rId3"/>
              </a:rPr>
              <a:t>sgfdotnet</a:t>
            </a:r>
            <a:endParaRPr lang="en-US" sz="1800" i="1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i="1" dirty="0">
              <a:solidFill>
                <a:srgbClr val="FFFFFF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Possible New Meeting Location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rgbClr val="FFFFFF"/>
                </a:solidFill>
                <a:latin typeface="Calibri"/>
              </a:rPr>
              <a:t>Classic Rock Coffee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rgbClr val="FFFFFF"/>
                </a:solidFill>
                <a:hlinkClick r:id="rId4"/>
              </a:rPr>
              <a:t>classicrockcoffee.com</a:t>
            </a:r>
            <a:endParaRPr lang="en-US" sz="1800" i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i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Next Month: Power Query/BI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FFFFFF"/>
                </a:solidFill>
              </a:rPr>
              <a:t>Tue, July 28 6pm Library Center</a:t>
            </a:r>
            <a:endParaRPr lang="en-US" sz="1800" i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FFFFFF"/>
                </a:solidFill>
                <a:hlinkClick r:id="rId5"/>
              </a:rPr>
              <a:t>meetup.com/</a:t>
            </a:r>
            <a:r>
              <a:rPr lang="en-US" sz="1800" i="1" dirty="0" err="1" smtClean="0">
                <a:solidFill>
                  <a:srgbClr val="FFFFFF"/>
                </a:solidFill>
                <a:hlinkClick r:id="rId5"/>
              </a:rPr>
              <a:t>sgfdotnet</a:t>
            </a:r>
            <a:r>
              <a:rPr lang="en-US" sz="1800" i="1" dirty="0" smtClean="0">
                <a:solidFill>
                  <a:srgbClr val="FFFFFF"/>
                </a:solidFill>
                <a:hlinkClick r:id="rId5"/>
              </a:rPr>
              <a:t>/events/222463453</a:t>
            </a:r>
            <a:endParaRPr lang="en-US" sz="1800" i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SGF Web </a:t>
            </a:r>
            <a:r>
              <a:rPr lang="en-US" dirty="0" err="1" smtClean="0"/>
              <a:t>Devs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 smtClean="0"/>
              <a:t>Sails.js</a:t>
            </a:r>
          </a:p>
          <a:p>
            <a:pPr marL="0" indent="0">
              <a:buNone/>
            </a:pPr>
            <a:r>
              <a:rPr lang="en-US" sz="1800" i="1" dirty="0" smtClean="0"/>
              <a:t>Wed July 1st 6pm Patton Alley Pub</a:t>
            </a:r>
          </a:p>
          <a:p>
            <a:pPr marL="0" indent="0">
              <a:buNone/>
            </a:pPr>
            <a:r>
              <a:rPr lang="en-US" sz="1800" i="1" dirty="0" smtClean="0">
                <a:hlinkClick r:id="rId6"/>
              </a:rPr>
              <a:t>meetup.com/</a:t>
            </a:r>
            <a:r>
              <a:rPr lang="en-US" sz="1800" i="1" dirty="0" err="1" smtClean="0">
                <a:hlinkClick r:id="rId6"/>
              </a:rPr>
              <a:t>sgf</a:t>
            </a:r>
            <a:r>
              <a:rPr lang="en-US" sz="1800" i="1" dirty="0" smtClean="0">
                <a:hlinkClick r:id="rId6"/>
              </a:rPr>
              <a:t>-web-</a:t>
            </a:r>
            <a:r>
              <a:rPr lang="en-US" sz="1800" i="1" dirty="0" err="1" smtClean="0">
                <a:hlinkClick r:id="rId6"/>
              </a:rPr>
              <a:t>devs</a:t>
            </a:r>
            <a:endParaRPr lang="en-US" sz="1800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MATA - Getting Off the Runway</a:t>
            </a:r>
          </a:p>
          <a:p>
            <a:pPr marL="0" indent="0">
              <a:buNone/>
            </a:pPr>
            <a:r>
              <a:rPr lang="en-US" sz="1800" i="1" dirty="0" smtClean="0"/>
              <a:t>Thu </a:t>
            </a:r>
            <a:r>
              <a:rPr lang="en-US" sz="1800" i="1" dirty="0"/>
              <a:t>July </a:t>
            </a:r>
            <a:r>
              <a:rPr lang="en-US" sz="1800" i="1" dirty="0" smtClean="0"/>
              <a:t>16th 4pm </a:t>
            </a:r>
            <a:r>
              <a:rPr lang="en-US" sz="1800" i="1" dirty="0" err="1" smtClean="0"/>
              <a:t>eFactory</a:t>
            </a:r>
            <a:endParaRPr lang="en-US" sz="1800" i="1" dirty="0"/>
          </a:p>
          <a:p>
            <a:pPr marL="0" indent="0">
              <a:buNone/>
            </a:pPr>
            <a:r>
              <a:rPr lang="en-US" sz="1800" i="1" dirty="0" smtClean="0">
                <a:hlinkClick r:id="rId7"/>
              </a:rPr>
              <a:t>matasgf.com</a:t>
            </a:r>
            <a:endParaRPr lang="en-US" sz="1800" i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Mini Maker Faire &amp; </a:t>
            </a:r>
            <a:r>
              <a:rPr lang="en-US" dirty="0" err="1" smtClean="0"/>
              <a:t>Innov</a:t>
            </a:r>
            <a:r>
              <a:rPr lang="en-US" dirty="0" smtClean="0"/>
              <a:t>. Expo</a:t>
            </a:r>
            <a:endParaRPr lang="en-US" dirty="0"/>
          </a:p>
          <a:p>
            <a:pPr marL="0" indent="0">
              <a:buNone/>
            </a:pPr>
            <a:r>
              <a:rPr lang="en-US" sz="1800" i="1" dirty="0" smtClean="0"/>
              <a:t>Sat Aug 29th 10am-6pm Springfield Expo Center</a:t>
            </a:r>
            <a:endParaRPr lang="en-US" sz="1800" i="1" dirty="0"/>
          </a:p>
          <a:p>
            <a:pPr marL="0" indent="0">
              <a:buNone/>
            </a:pPr>
            <a:r>
              <a:rPr lang="en-US" sz="1800" i="1" dirty="0" smtClean="0">
                <a:hlinkClick r:id="rId8"/>
              </a:rPr>
              <a:t>theozarksmakerfaire.com</a:t>
            </a:r>
            <a:endParaRPr lang="en-US" sz="1800" i="1" dirty="0"/>
          </a:p>
          <a:p>
            <a:pPr marL="0" indent="0">
              <a:buNone/>
            </a:pP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50794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8D08D"/>
                </a:solidFill>
              </a:rPr>
              <a:t>What is ReactJS.NET?</a:t>
            </a:r>
            <a:endParaRPr lang="en-US" dirty="0">
              <a:solidFill>
                <a:srgbClr val="A8D08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smtClean="0"/>
              <a:t>Installable library (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Makes using React eas</a:t>
            </a:r>
            <a:r>
              <a:rPr lang="en-US" dirty="0" smtClean="0"/>
              <a:t>y with .NET</a:t>
            </a:r>
            <a:endParaRPr lang="en-US" dirty="0"/>
          </a:p>
          <a:p>
            <a:r>
              <a:rPr lang="en-US" dirty="0" smtClean="0">
                <a:latin typeface="Calibri" charset="0"/>
              </a:rPr>
              <a:t>ASP.NET MVC, but also </a:t>
            </a:r>
            <a:r>
              <a:rPr lang="en-US" dirty="0" err="1" smtClean="0">
                <a:latin typeface="Calibri" charset="0"/>
              </a:rPr>
              <a:t>WebForms</a:t>
            </a:r>
            <a:r>
              <a:rPr lang="en-US" dirty="0" smtClean="0">
                <a:latin typeface="Calibri" charset="0"/>
              </a:rPr>
              <a:t> and others</a:t>
            </a:r>
          </a:p>
          <a:p>
            <a:r>
              <a:rPr lang="en-US" dirty="0">
                <a:latin typeface="Calibri" charset="0"/>
              </a:rPr>
              <a:t>Plays </a:t>
            </a:r>
            <a:r>
              <a:rPr lang="en-US" dirty="0" smtClean="0">
                <a:latin typeface="Calibri" charset="0"/>
              </a:rPr>
              <a:t>well with</a:t>
            </a:r>
            <a:r>
              <a:rPr lang="en-US" dirty="0">
                <a:latin typeface="Calibri" charset="0"/>
              </a:rPr>
              <a:t>:</a:t>
            </a:r>
          </a:p>
          <a:p>
            <a:pPr lvl="1"/>
            <a:r>
              <a:rPr lang="en-US" dirty="0">
                <a:latin typeface="Calibri" charset="0"/>
              </a:rPr>
              <a:t>ASP.NET Optimization Framework</a:t>
            </a:r>
          </a:p>
          <a:p>
            <a:pPr lvl="1"/>
            <a:r>
              <a:rPr lang="en-US" dirty="0" err="1" smtClean="0">
                <a:latin typeface="Calibri" charset="0"/>
              </a:rPr>
              <a:t>Webpack</a:t>
            </a:r>
            <a:r>
              <a:rPr lang="en-US" dirty="0" smtClean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MSBuild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err="1">
                <a:latin typeface="Calibri" charset="0"/>
              </a:rPr>
              <a:t>npm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Flow, Cassette</a:t>
            </a:r>
            <a:endParaRPr lang="en-US" dirty="0" smtClean="0">
              <a:latin typeface="Calibri" charset="0"/>
            </a:endParaRPr>
          </a:p>
          <a:p>
            <a:pPr marL="0" indent="0">
              <a:buNone/>
            </a:pPr>
            <a:endParaRPr lang="en-US" sz="1500" dirty="0" smtClean="0">
              <a:latin typeface="Calibri" charset="0"/>
              <a:hlinkClick r:id="rId3"/>
            </a:endParaRPr>
          </a:p>
          <a:p>
            <a:pPr marL="0" indent="0">
              <a:buNone/>
            </a:pPr>
            <a:r>
              <a:rPr lang="en-US" sz="1500" dirty="0" smtClean="0">
                <a:latin typeface="Calibri" charset="0"/>
                <a:hlinkClick r:id="rId3"/>
              </a:rPr>
              <a:t>reactjs.net</a:t>
            </a:r>
            <a:endParaRPr lang="en-US" sz="1500" dirty="0" smtClean="0">
              <a:latin typeface="Calibr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smtClean="0">
                <a:latin typeface="Calibri" charset="0"/>
              </a:rPr>
              <a:t>Bundling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minification</a:t>
            </a: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integration</a:t>
            </a:r>
          </a:p>
          <a:p>
            <a:r>
              <a:rPr lang="en-US" dirty="0" smtClean="0">
                <a:latin typeface="Calibri" charset="0"/>
              </a:rPr>
              <a:t>JSX to JavaScript compilation</a:t>
            </a:r>
          </a:p>
          <a:p>
            <a:pPr lvl="1"/>
            <a:r>
              <a:rPr lang="en-US" dirty="0" smtClean="0">
                <a:latin typeface="Calibri" charset="0"/>
              </a:rPr>
              <a:t>on-the-fly or precompiled</a:t>
            </a:r>
          </a:p>
          <a:p>
            <a:r>
              <a:rPr lang="en-US" dirty="0">
                <a:latin typeface="Calibri" charset="0"/>
              </a:rPr>
              <a:t>Server-side component </a:t>
            </a:r>
            <a:r>
              <a:rPr lang="en-US" dirty="0" smtClean="0">
                <a:latin typeface="Calibri" charset="0"/>
              </a:rPr>
              <a:t>rendering</a:t>
            </a:r>
          </a:p>
          <a:p>
            <a:pPr lvl="1"/>
            <a:r>
              <a:rPr lang="en-US" dirty="0" smtClean="0">
                <a:latin typeface="Calibri" charset="0"/>
              </a:rPr>
              <a:t>for </a:t>
            </a:r>
            <a:r>
              <a:rPr lang="en-US" dirty="0">
                <a:latin typeface="Calibri" charset="0"/>
              </a:rPr>
              <a:t>initial </a:t>
            </a:r>
            <a:r>
              <a:rPr lang="en-US" dirty="0" smtClean="0">
                <a:latin typeface="Calibri" charset="0"/>
              </a:rPr>
              <a:t>load</a:t>
            </a:r>
            <a:endParaRPr lang="en-US" dirty="0">
              <a:latin typeface="Calibri" charset="0"/>
            </a:endParaRPr>
          </a:p>
          <a:p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0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8D08D"/>
                </a:solidFill>
              </a:rPr>
              <a:t>JSX and Visual Studio (pre-2015)</a:t>
            </a:r>
            <a:endParaRPr lang="en-US" dirty="0">
              <a:solidFill>
                <a:srgbClr val="A8D08D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89785"/>
            <a:ext cx="5181600" cy="3623018"/>
          </a:xfrm>
          <a:ln w="38100">
            <a:solidFill>
              <a:schemeClr val="tx1"/>
            </a:solidFill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367"/>
            <a:ext cx="5181600" cy="3629854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503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8D08D"/>
                </a:solidFill>
              </a:rPr>
              <a:t>Code Demo</a:t>
            </a:r>
            <a:endParaRPr lang="en-US" dirty="0">
              <a:solidFill>
                <a:srgbClr val="A8D08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ASP.NET MVC 4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" charset="0"/>
              </a:rPr>
              <a:t>Create MVC controller &amp; view</a:t>
            </a:r>
          </a:p>
          <a:p>
            <a:pPr marL="0" indent="0">
              <a:buNone/>
            </a:pPr>
            <a:endParaRPr lang="en-US" sz="1900" dirty="0" smtClean="0">
              <a:solidFill>
                <a:schemeClr val="accent4">
                  <a:lumMod val="60000"/>
                  <a:lumOff val="40000"/>
                </a:schemeClr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charset="0"/>
              </a:rPr>
              <a:t>Part II</a:t>
            </a:r>
            <a:endParaRPr lang="en-US" sz="1900" dirty="0">
              <a:solidFill>
                <a:schemeClr val="accent4">
                  <a:lumMod val="60000"/>
                  <a:lumOff val="40000"/>
                </a:schemeClr>
              </a:solidFill>
              <a:latin typeface="Calibri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>
                <a:latin typeface="Calibri" charset="0"/>
              </a:rPr>
              <a:t>Create first JSX and component</a:t>
            </a:r>
            <a:endParaRPr lang="en-US" dirty="0">
              <a:latin typeface="Calibri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>
                <a:latin typeface="Calibri" charset="0"/>
              </a:rPr>
              <a:t>Compose [more] components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alibri" charset="0"/>
              </a:rPr>
              <a:t>Good practice to put in separate JSX’s</a:t>
            </a:r>
            <a:endParaRPr lang="en-US" dirty="0" smtClean="0">
              <a:latin typeface="Calibri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>
                <a:latin typeface="Calibri" charset="0"/>
              </a:rPr>
              <a:t>Utilize component properties</a:t>
            </a:r>
            <a:endParaRPr lang="en-US" dirty="0" smtClean="0">
              <a:latin typeface="Calibri" charset="0"/>
            </a:endParaRPr>
          </a:p>
          <a:p>
            <a:pPr marL="0" indent="0">
              <a:buNone/>
            </a:pPr>
            <a:endParaRPr lang="en-US" sz="1400" dirty="0" smtClean="0">
              <a:latin typeface="Calibri" charset="0"/>
              <a:hlinkClick r:id="rId3"/>
            </a:endParaRPr>
          </a:p>
          <a:p>
            <a:pPr marL="0" indent="0">
              <a:buNone/>
            </a:pPr>
            <a:r>
              <a:rPr lang="en-US" sz="1500" dirty="0" smtClean="0">
                <a:latin typeface="Calibri" charset="0"/>
                <a:hlinkClick r:id="rId3"/>
              </a:rPr>
              <a:t>reactjs.net/getting-started/tutorial.html</a:t>
            </a:r>
            <a:endParaRPr lang="en-US" sz="1500" dirty="0">
              <a:latin typeface="Calibr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charset="0"/>
              </a:rPr>
              <a:t>Part III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Populate comments from server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alibri" charset="0"/>
              </a:rPr>
              <a:t>First use fake JSON array on client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alibri" charset="0"/>
              </a:rPr>
              <a:t>Then get data from server via controller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alibri" charset="0"/>
              </a:rPr>
              <a:t>Utilize component state</a:t>
            </a:r>
            <a:endParaRPr lang="en-US" dirty="0">
              <a:solidFill>
                <a:schemeClr val="tx1">
                  <a:lumMod val="65000"/>
                </a:schemeClr>
              </a:solidFill>
              <a:latin typeface="Calibri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Add new comments</a:t>
            </a:r>
          </a:p>
          <a:p>
            <a:pPr marL="0" indent="0">
              <a:buNone/>
            </a:pPr>
            <a:endParaRPr lang="en-US" sz="1900" dirty="0" smtClean="0">
              <a:solidFill>
                <a:schemeClr val="accent4">
                  <a:lumMod val="60000"/>
                  <a:lumOff val="40000"/>
                </a:schemeClr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charset="0"/>
              </a:rPr>
              <a:t>Part IV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Bundle and minify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alibri" charset="0"/>
              </a:rPr>
              <a:t>Install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  <a:latin typeface="Calibri" charset="0"/>
              </a:rPr>
              <a:t>NuGet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alibri" charset="0"/>
              </a:rPr>
              <a:t> package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alibri" charset="0"/>
              </a:rPr>
              <a:t>Add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  <a:latin typeface="Calibri" charset="0"/>
              </a:rPr>
              <a:t>BundleConfig</a:t>
            </a:r>
            <a:endParaRPr lang="en-US" dirty="0" smtClean="0">
              <a:solidFill>
                <a:schemeClr val="tx1">
                  <a:lumMod val="65000"/>
                </a:schemeClr>
              </a:solidFill>
              <a:latin typeface="Calibri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alibri" charset="0"/>
              </a:rPr>
              <a:t>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alibri" charset="0"/>
              </a:rPr>
              <a:t>egister in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  <a:latin typeface="Calibri" charset="0"/>
              </a:rPr>
              <a:t>Global.asax</a:t>
            </a:r>
            <a:endParaRPr lang="en-US" dirty="0" smtClean="0">
              <a:solidFill>
                <a:schemeClr val="tx1">
                  <a:lumMod val="65000"/>
                </a:schemeClr>
              </a:solidFill>
              <a:latin typeface="Calibri" charset="0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Server-side [initial] rendering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0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8D08D"/>
                </a:solidFill>
              </a:rPr>
              <a:t>Tim Franklin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Email  </a:t>
            </a:r>
            <a:r>
              <a:rPr lang="en-US" sz="1900" dirty="0">
                <a:hlinkClick r:id="rId3"/>
              </a:rPr>
              <a:t>pureux@gmail.com</a:t>
            </a:r>
            <a:endParaRPr lang="en-US" sz="1900" dirty="0"/>
          </a:p>
          <a:p>
            <a:pPr marL="0" indent="0">
              <a:buNone/>
            </a:pPr>
            <a:r>
              <a:rPr lang="en-US" dirty="0"/>
              <a:t>Twitter  </a:t>
            </a:r>
            <a:r>
              <a:rPr lang="en-US" sz="1900" dirty="0">
                <a:hlinkClick r:id="rId4"/>
              </a:rPr>
              <a:t>@</a:t>
            </a:r>
            <a:r>
              <a:rPr lang="en-US" sz="1900" dirty="0" err="1" smtClean="0">
                <a:hlinkClick r:id="rId4"/>
              </a:rPr>
              <a:t>pureux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DNUG </a:t>
            </a:r>
          </a:p>
          <a:p>
            <a:pPr marL="0" indent="0">
              <a:buNone/>
            </a:pPr>
            <a:r>
              <a:rPr lang="en-US" sz="1900" dirty="0" smtClean="0">
                <a:hlinkClick r:id="rId5"/>
              </a:rPr>
              <a:t>meetup.com/</a:t>
            </a:r>
            <a:r>
              <a:rPr lang="en-US" sz="1900" dirty="0" err="1" smtClean="0">
                <a:hlinkClick r:id="rId5"/>
              </a:rPr>
              <a:t>sgfdotnet</a:t>
            </a:r>
            <a:endParaRPr lang="en-US" sz="1900" dirty="0">
              <a:hlinkClick r:id="rId6"/>
            </a:endParaRPr>
          </a:p>
          <a:p>
            <a:pPr marL="0" indent="0">
              <a:buNone/>
            </a:pPr>
            <a:r>
              <a:rPr lang="en-US" sz="1900" dirty="0"/>
              <a:t>4th Tue/mo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 Dev Meetup</a:t>
            </a:r>
          </a:p>
          <a:p>
            <a:pPr marL="0" indent="0">
              <a:buNone/>
            </a:pPr>
            <a:r>
              <a:rPr lang="en-US" sz="1900" dirty="0" smtClean="0">
                <a:hlinkClick r:id="rId7"/>
              </a:rPr>
              <a:t>meetup.com/</a:t>
            </a:r>
            <a:r>
              <a:rPr lang="en-US" sz="1900" dirty="0" err="1" smtClean="0">
                <a:hlinkClick r:id="rId7"/>
              </a:rPr>
              <a:t>sgf</a:t>
            </a:r>
            <a:r>
              <a:rPr lang="en-US" sz="1900" dirty="0" smtClean="0">
                <a:hlinkClick r:id="rId7"/>
              </a:rPr>
              <a:t>-web-</a:t>
            </a:r>
            <a:r>
              <a:rPr lang="en-US" sz="1900" dirty="0" err="1" smtClean="0">
                <a:hlinkClick r:id="rId7"/>
              </a:rPr>
              <a:t>devs</a:t>
            </a:r>
            <a:endParaRPr lang="en-US" sz="1900" dirty="0">
              <a:hlinkClick r:id="rId7"/>
            </a:endParaRPr>
          </a:p>
          <a:p>
            <a:pPr marL="0" indent="0">
              <a:buNone/>
            </a:pPr>
            <a:r>
              <a:rPr lang="en-US" sz="1900" dirty="0"/>
              <a:t>1st </a:t>
            </a:r>
            <a:r>
              <a:rPr lang="en-US" sz="1900" dirty="0" smtClean="0"/>
              <a:t>Wed/mo</a:t>
            </a:r>
            <a:endParaRPr lang="en-US" sz="19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React</a:t>
            </a:r>
          </a:p>
          <a:p>
            <a:pPr marL="0" indent="0">
              <a:buNone/>
            </a:pPr>
            <a:r>
              <a:rPr lang="en-US" sz="1900" dirty="0" smtClean="0">
                <a:hlinkClick r:id="rId8"/>
              </a:rPr>
              <a:t>facebook.github.io/react</a:t>
            </a:r>
            <a:endParaRPr lang="en-US" sz="19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React JS.NET</a:t>
            </a:r>
          </a:p>
          <a:p>
            <a:pPr marL="0" indent="0">
              <a:buNone/>
            </a:pPr>
            <a:r>
              <a:rPr lang="en-US" sz="1900" dirty="0" smtClean="0">
                <a:hlinkClick r:id="rId9"/>
              </a:rPr>
              <a:t>reactjs.net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React </a:t>
            </a:r>
            <a:r>
              <a:rPr lang="en-US" dirty="0" smtClean="0"/>
              <a:t>[Chrome] Developer Tools</a:t>
            </a:r>
            <a:endParaRPr lang="en-US" dirty="0"/>
          </a:p>
          <a:p>
            <a:pPr marL="0" indent="0">
              <a:buNone/>
            </a:pPr>
            <a:r>
              <a:rPr lang="en-US" sz="1900" dirty="0" smtClean="0">
                <a:hlinkClick r:id="rId10"/>
              </a:rPr>
              <a:t>facebook.github.io/react/blog/2014/01/02/react-chrome-developer-tools.html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7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A8D08D"/>
                </a:solidFill>
              </a:rPr>
              <a:t>Tim Franklin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User Experience Architect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rgbClr val="FFFFFF"/>
                </a:solidFill>
                <a:latin typeface="Calibri"/>
              </a:rPr>
              <a:t>-&gt; Ambassador </a:t>
            </a:r>
            <a:r>
              <a:rPr lang="en-US" sz="1800" i="1" dirty="0">
                <a:solidFill>
                  <a:srgbClr val="FFFFFF"/>
                </a:solidFill>
                <a:latin typeface="Calibri"/>
              </a:rPr>
              <a:t>of Surprise and Delight</a:t>
            </a:r>
            <a:endParaRPr lang="en-US" dirty="0">
              <a:solidFill>
                <a:srgbClr val="FFFFFF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Old Town IT</a:t>
            </a: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Supreme Chancellor of DNUG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BS in CIS, MO State 2005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GWD, IMS (HealthTronics),</a:t>
            </a:r>
          </a:p>
          <a:p>
            <a:pPr marL="0" indent="0">
              <a:buNone/>
            </a:pPr>
            <a:r>
              <a:rPr lang="en-US"/>
              <a:t>ABF, Jack Henry, OTI</a:t>
            </a:r>
          </a:p>
        </p:txBody>
      </p:sp>
    </p:spTree>
    <p:extLst>
      <p:ext uri="{BB962C8B-B14F-4D97-AF65-F5344CB8AC3E}">
        <p14:creationId xmlns:p14="http://schemas.microsoft.com/office/powerpoint/2010/main" val="112284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8D08D"/>
                </a:solidFill>
              </a:rPr>
              <a:t>React JS</a:t>
            </a:r>
            <a:endParaRPr lang="en-US" dirty="0">
              <a:solidFill>
                <a:srgbClr val="A8D08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Springfield .NET Users Group</a:t>
            </a:r>
            <a:endParaRPr lang="en-US" dirty="0"/>
          </a:p>
          <a:p>
            <a:r>
              <a:rPr lang="en-US" dirty="0" smtClean="0"/>
              <a:t>June </a:t>
            </a:r>
            <a:r>
              <a:rPr lang="en-US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8D08D"/>
                </a:solidFill>
              </a:rPr>
              <a:t>What is React JS?</a:t>
            </a:r>
            <a:endParaRPr lang="en-US" dirty="0">
              <a:solidFill>
                <a:srgbClr val="A8D08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 smtClean="0"/>
              <a:t>JavaScript library for building UI</a:t>
            </a:r>
            <a:endParaRPr lang="en-US" dirty="0"/>
          </a:p>
          <a:p>
            <a:r>
              <a:rPr lang="en-US" dirty="0" smtClean="0">
                <a:latin typeface="Calibri" charset="0"/>
              </a:rPr>
              <a:t>Just the V in MVC</a:t>
            </a:r>
          </a:p>
          <a:p>
            <a:pPr lvl="1"/>
            <a:r>
              <a:rPr lang="en-US" dirty="0" smtClean="0">
                <a:latin typeface="Calibri" charset="0"/>
              </a:rPr>
              <a:t>No built-in routing, models, etc.</a:t>
            </a:r>
          </a:p>
          <a:p>
            <a:pPr lvl="1"/>
            <a:r>
              <a:rPr lang="en-US" dirty="0" smtClean="0">
                <a:latin typeface="Calibri" charset="0"/>
              </a:rPr>
              <a:t>Plays nice with others as needed</a:t>
            </a:r>
          </a:p>
          <a:p>
            <a:r>
              <a:rPr lang="en-US" dirty="0" smtClean="0">
                <a:latin typeface="Calibri" charset="0"/>
              </a:rPr>
              <a:t>Declarative</a:t>
            </a:r>
          </a:p>
          <a:p>
            <a:pPr lvl="1"/>
            <a:r>
              <a:rPr lang="en-US" dirty="0" smtClean="0">
                <a:latin typeface="Calibri" charset="0"/>
              </a:rPr>
              <a:t>‘reacts’ when data changes, refreshes components</a:t>
            </a:r>
          </a:p>
          <a:p>
            <a:r>
              <a:rPr lang="en-US" dirty="0" smtClean="0">
                <a:latin typeface="Calibri" charset="0"/>
              </a:rPr>
              <a:t>Encapsulated components</a:t>
            </a:r>
          </a:p>
          <a:p>
            <a:pPr lvl="1"/>
            <a:r>
              <a:rPr lang="en-US" dirty="0" smtClean="0">
                <a:latin typeface="Calibri" charset="0"/>
              </a:rPr>
              <a:t>Easy to reuse, relevant code together</a:t>
            </a:r>
          </a:p>
          <a:p>
            <a:r>
              <a:rPr lang="en-US" dirty="0" smtClean="0">
                <a:latin typeface="Calibri" charset="0"/>
              </a:rPr>
              <a:t>Virtual DOM</a:t>
            </a:r>
          </a:p>
          <a:p>
            <a:r>
              <a:rPr lang="en-US" dirty="0" smtClean="0">
                <a:latin typeface="Calibri" charset="0"/>
              </a:rPr>
              <a:t>JSX (optional)</a:t>
            </a:r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 smtClean="0">
              <a:latin typeface="Calibri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alibri" charset="0"/>
                <a:hlinkClick r:id="rId3"/>
              </a:rPr>
              <a:t>facebook.github.io/react</a:t>
            </a:r>
            <a:endParaRPr lang="en-US" sz="1600" dirty="0" smtClean="0">
              <a:latin typeface="Calibr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Built/used by Facebook, Instagram</a:t>
            </a:r>
          </a:p>
          <a:p>
            <a:endParaRPr lang="en-US" dirty="0">
              <a:solidFill>
                <a:srgbClr val="FFFFFF"/>
              </a:solidFill>
              <a:latin typeface="Calibri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Out of scope:</a:t>
            </a:r>
            <a:endParaRPr lang="en-US" dirty="0">
              <a:solidFill>
                <a:srgbClr val="FFFFFF"/>
              </a:solidFill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Flux (optional)</a:t>
            </a:r>
          </a:p>
          <a:p>
            <a:pPr lvl="1"/>
            <a:r>
              <a:rPr lang="en-US" dirty="0" smtClean="0">
                <a:latin typeface="Calibri" charset="0"/>
              </a:rPr>
              <a:t>React Native (mobile app dev)</a:t>
            </a:r>
          </a:p>
          <a:p>
            <a:endParaRPr lang="en-US" dirty="0" smtClean="0">
              <a:latin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5" y="4319992"/>
            <a:ext cx="2724150" cy="10001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592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8D08D"/>
                </a:solidFill>
              </a:rPr>
              <a:t>Example React Component</a:t>
            </a:r>
            <a:endParaRPr lang="en-US" dirty="0">
              <a:solidFill>
                <a:srgbClr val="A8D08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HelloMessage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React.createClass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render: function()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Hello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{this.props.name}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React.render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HelloMessage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name="John" /&gt;,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("content")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Hello John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FFFFFF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0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8D08D"/>
                </a:solidFill>
              </a:rPr>
              <a:t>JSX: Before and After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(JSX is optional, but helpful)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HelloMessage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React.createClass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render: function()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Hello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{this.props.name}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React.render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HelloMessage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name="John" /&gt;,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("content")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smtClean="0">
                <a:solidFill>
                  <a:srgbClr val="FFFFFF"/>
                </a:solidFill>
                <a:cs typeface="Consolas" panose="020B0609020204030204" pitchFamily="49" charset="0"/>
                <a:hlinkClick r:id="rId3"/>
              </a:rPr>
              <a:t>facebook.github.io/react/jsx-compiler.html</a:t>
            </a:r>
            <a:endParaRPr lang="en-US" sz="2900" dirty="0">
              <a:solidFill>
                <a:srgbClr val="FFFFFF"/>
              </a:solidFill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HelloMessage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React.createClass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HelloMessage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render: function()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React.createElement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("div", null,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", </a:t>
            </a:r>
            <a:endParaRPr lang="en-US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this.props.name)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React.render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React.createElement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HelloMessage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{name: "John"}),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("content")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FFFFFF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8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8D08D"/>
                </a:solidFill>
              </a:rPr>
              <a:t>JSX Gotchas</a:t>
            </a:r>
            <a:endParaRPr lang="en-US" dirty="0">
              <a:solidFill>
                <a:srgbClr val="A8D08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HTML Entities</a:t>
            </a:r>
          </a:p>
          <a:p>
            <a:pPr lvl="1"/>
            <a:r>
              <a:rPr lang="en-US" dirty="0" smtClean="0"/>
              <a:t>&amp;amp; double escaped</a:t>
            </a:r>
          </a:p>
          <a:p>
            <a:pPr lvl="1"/>
            <a:r>
              <a:rPr lang="en-US" dirty="0" smtClean="0"/>
              <a:t>Use Unicode number,</a:t>
            </a:r>
            <a:r>
              <a:rPr lang="en-US" dirty="0" smtClean="0"/>
              <a:t> arrays, or </a:t>
            </a:r>
            <a:r>
              <a:rPr lang="en-US" dirty="0" err="1" smtClean="0"/>
              <a:t>dangerouslySetInnerHTML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Custom HTML Attributes</a:t>
            </a:r>
          </a:p>
          <a:p>
            <a:pPr lvl="1"/>
            <a:r>
              <a:rPr lang="en-US" dirty="0" smtClean="0"/>
              <a:t>Won’t render unless begins with data-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latin typeface="Calibri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alibri" charset="0"/>
                <a:hlinkClick r:id="rId3"/>
              </a:rPr>
              <a:t>facebook.github.io/react/docs/jsx-gotchas.html</a:t>
            </a:r>
            <a:endParaRPr lang="en-US" sz="1400" dirty="0" smtClean="0">
              <a:latin typeface="Calibr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latin typeface="Calibri" charset="0"/>
              </a:rPr>
              <a:t>CSS Classes</a:t>
            </a:r>
          </a:p>
          <a:p>
            <a:pPr lvl="1"/>
            <a:r>
              <a:rPr lang="en-US" dirty="0" err="1" smtClean="0">
                <a:latin typeface="Calibri" charset="0"/>
              </a:rPr>
              <a:t>className</a:t>
            </a:r>
            <a:r>
              <a:rPr lang="en-US" dirty="0" smtClean="0">
                <a:latin typeface="Calibri" charset="0"/>
              </a:rPr>
              <a:t>= instead of class=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Inline Styles</a:t>
            </a:r>
          </a:p>
          <a:p>
            <a:pPr lvl="1"/>
            <a:r>
              <a:rPr lang="en-US" dirty="0" smtClean="0">
                <a:latin typeface="Calibri" charset="0"/>
              </a:rPr>
              <a:t>style={{marginTop:4px,fontSize:1em}}</a:t>
            </a:r>
          </a:p>
        </p:txBody>
      </p:sp>
    </p:spTree>
    <p:extLst>
      <p:ext uri="{BB962C8B-B14F-4D97-AF65-F5344CB8AC3E}">
        <p14:creationId xmlns:p14="http://schemas.microsoft.com/office/powerpoint/2010/main" val="133964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8D08D"/>
                </a:solidFill>
              </a:rPr>
              <a:t>React Interactions</a:t>
            </a:r>
            <a:endParaRPr lang="en-US" dirty="0">
              <a:solidFill>
                <a:srgbClr val="A8D08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smtClean="0"/>
              <a:t>Props (immutable)</a:t>
            </a:r>
          </a:p>
          <a:p>
            <a:pPr lvl="1"/>
            <a:r>
              <a:rPr lang="en-US" dirty="0" smtClean="0"/>
              <a:t>Data, callback functions, etc.</a:t>
            </a:r>
          </a:p>
          <a:p>
            <a:pPr lvl="1"/>
            <a:r>
              <a:rPr lang="en-US" dirty="0" smtClean="0"/>
              <a:t>Receiving new re-renders</a:t>
            </a:r>
            <a:endParaRPr lang="en-US" dirty="0" smtClean="0"/>
          </a:p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Managed within component</a:t>
            </a:r>
          </a:p>
          <a:p>
            <a:pPr lvl="1"/>
            <a:r>
              <a:rPr lang="en-US" dirty="0" smtClean="0"/>
              <a:t>Setting re-renders</a:t>
            </a:r>
          </a:p>
          <a:p>
            <a:r>
              <a:rPr lang="en-US" dirty="0" smtClean="0"/>
              <a:t>Custom functions</a:t>
            </a:r>
          </a:p>
          <a:p>
            <a:r>
              <a:rPr lang="en-US" dirty="0" smtClean="0"/>
              <a:t>Prop types</a:t>
            </a:r>
          </a:p>
          <a:p>
            <a:r>
              <a:rPr lang="en-US" dirty="0" err="1" smtClean="0"/>
              <a:t>Mixins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latin typeface="Calibri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alibri" charset="0"/>
                <a:hlinkClick r:id="rId3"/>
              </a:rPr>
              <a:t>facebook.github.io/react/docs/component-specs.html</a:t>
            </a:r>
            <a:endParaRPr lang="en-US" sz="1500" dirty="0" smtClean="0">
              <a:latin typeface="Calibr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alibri" charset="0"/>
              </a:rPr>
              <a:t>Component Lifecycle</a:t>
            </a:r>
          </a:p>
          <a:p>
            <a:pPr lvl="1"/>
            <a:r>
              <a:rPr lang="en-US" dirty="0" err="1" smtClean="0">
                <a:latin typeface="Calibri" charset="0"/>
              </a:rPr>
              <a:t>getInitialState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dirty="0" err="1" smtClean="0">
                <a:latin typeface="Calibri" charset="0"/>
              </a:rPr>
              <a:t>getDefaultProps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dirty="0" err="1" smtClean="0">
                <a:latin typeface="Calibri" charset="0"/>
              </a:rPr>
              <a:t>componentWillMount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(render)</a:t>
            </a:r>
          </a:p>
          <a:p>
            <a:pPr lvl="1"/>
            <a:r>
              <a:rPr lang="en-US" dirty="0" err="1" smtClean="0">
                <a:latin typeface="Calibri" charset="0"/>
              </a:rPr>
              <a:t>componentDidMount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dirty="0" err="1" smtClean="0">
                <a:latin typeface="Calibri" charset="0"/>
              </a:rPr>
              <a:t>componentWillReceiveProps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dirty="0" err="1" smtClean="0">
                <a:latin typeface="Calibri" charset="0"/>
              </a:rPr>
              <a:t>shouldComponentUpdate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dirty="0" err="1" smtClean="0">
                <a:latin typeface="Calibri" charset="0"/>
              </a:rPr>
              <a:t>componentWillUpdate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dirty="0" err="1" smtClean="0">
                <a:latin typeface="Calibri" charset="0"/>
              </a:rPr>
              <a:t>componentDidUpdate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dirty="0" err="1" smtClean="0">
                <a:latin typeface="Calibri" charset="0"/>
              </a:rPr>
              <a:t>componentWillUnmount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6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8D08D"/>
                </a:solidFill>
              </a:rPr>
              <a:t>React Example: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Connext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Admin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 smtClean="0"/>
              <a:t>React</a:t>
            </a:r>
          </a:p>
          <a:p>
            <a:r>
              <a:rPr lang="en-US" dirty="0" smtClean="0"/>
              <a:t>jQuery, AJAX, </a:t>
            </a:r>
            <a:r>
              <a:rPr lang="en-US" dirty="0" smtClean="0"/>
              <a:t>JSON (models)</a:t>
            </a:r>
          </a:p>
          <a:p>
            <a:r>
              <a:rPr lang="en-US" dirty="0" smtClean="0"/>
              <a:t>Backbone (routing only), </a:t>
            </a:r>
            <a:r>
              <a:rPr lang="en-US" dirty="0" smtClean="0"/>
              <a:t>Require JS</a:t>
            </a:r>
            <a:endParaRPr lang="en-US" dirty="0" smtClean="0"/>
          </a:p>
          <a:p>
            <a:r>
              <a:rPr lang="en-US" dirty="0" smtClean="0"/>
              <a:t>HTML5, CSS3, etc.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Python API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document database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en-US" dirty="0" smtClean="0">
                <a:latin typeface="Calibri" charset="0"/>
              </a:rPr>
              <a:t>IDE</a:t>
            </a:r>
          </a:p>
          <a:p>
            <a:r>
              <a:rPr lang="en-US" dirty="0" smtClean="0">
                <a:latin typeface="Calibri" charset="0"/>
              </a:rPr>
              <a:t>Grunt, Node, Solr, Jetty, Flask, etc.</a:t>
            </a:r>
            <a:endParaRPr lang="en-US" dirty="0" smtClean="0">
              <a:latin typeface="Calibri" charset="0"/>
            </a:endParaRPr>
          </a:p>
          <a:p>
            <a:pPr marL="0" indent="0">
              <a:buNone/>
            </a:pPr>
            <a:endParaRPr lang="en-US" dirty="0" smtClean="0">
              <a:latin typeface="Calibri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alibri" charset="0"/>
                <a:hlinkClick r:id="rId3"/>
              </a:rPr>
              <a:t>admin.connext.io</a:t>
            </a:r>
            <a:endParaRPr lang="en-US" sz="1600" dirty="0" smtClean="0">
              <a:latin typeface="Calibri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2033"/>
            <a:ext cx="5180953" cy="3438095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510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1353</TotalTime>
  <Words>720</Words>
  <Application>Microsoft Office PowerPoint</Application>
  <PresentationFormat>Widescreen</PresentationFormat>
  <Paragraphs>237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Tonight: React JS</vt:lpstr>
      <vt:lpstr>Tim Franklin</vt:lpstr>
      <vt:lpstr>React JS</vt:lpstr>
      <vt:lpstr>What is React JS?</vt:lpstr>
      <vt:lpstr>Example React Component</vt:lpstr>
      <vt:lpstr>JSX: Before and After  (JSX is optional, but helpful)</vt:lpstr>
      <vt:lpstr>JSX Gotchas</vt:lpstr>
      <vt:lpstr>React Interactions</vt:lpstr>
      <vt:lpstr>React Example: Connext Admin</vt:lpstr>
      <vt:lpstr>What is ReactJS.NET?</vt:lpstr>
      <vt:lpstr>JSX and Visual Studio (pre-2015)</vt:lpstr>
      <vt:lpstr>Code Demo</vt:lpstr>
      <vt:lpstr>Tim Franklin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Franklin</dc:creator>
  <cp:lastModifiedBy>Tim Franklin</cp:lastModifiedBy>
  <cp:revision>44</cp:revision>
  <dcterms:created xsi:type="dcterms:W3CDTF">2013-07-15T20:26:25Z</dcterms:created>
  <dcterms:modified xsi:type="dcterms:W3CDTF">2015-06-23T21:58:21Z</dcterms:modified>
</cp:coreProperties>
</file>