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9" r:id="rId7"/>
    <p:sldId id="260" r:id="rId8"/>
    <p:sldId id="280" r:id="rId9"/>
    <p:sldId id="262" r:id="rId10"/>
    <p:sldId id="264" r:id="rId11"/>
    <p:sldId id="281" r:id="rId12"/>
    <p:sldId id="265" r:id="rId13"/>
    <p:sldId id="272" r:id="rId14"/>
    <p:sldId id="273" r:id="rId15"/>
    <p:sldId id="274" r:id="rId16"/>
    <p:sldId id="275" r:id="rId17"/>
    <p:sldId id="276" r:id="rId18"/>
    <p:sldId id="271" r:id="rId19"/>
    <p:sldId id="282" r:id="rId20"/>
    <p:sldId id="266" r:id="rId21"/>
    <p:sldId id="279"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20" d="100"/>
          <a:sy n="120" d="100"/>
        </p:scale>
        <p:origin x="12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8B0FC-D8D8-44C3-B794-F32FA479BCE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0BAC03B-161D-4CD6-B377-5BA917C5AE1E}">
      <dgm:prSet phldrT="[Text]"/>
      <dgm:spPr>
        <a:ln>
          <a:noFill/>
        </a:ln>
      </dgm:spPr>
      <dgm:t>
        <a:bodyPr/>
        <a:lstStyle/>
        <a:p>
          <a:r>
            <a:rPr lang="en-US" dirty="0" smtClean="0"/>
            <a:t>Windows Store Apps</a:t>
          </a:r>
          <a:endParaRPr lang="en-US" dirty="0"/>
        </a:p>
      </dgm:t>
    </dgm:pt>
    <dgm:pt modelId="{C6BFFEC6-452C-4466-975C-CFBD5E977D77}" type="parTrans" cxnId="{DCC8A4C2-14BF-46B3-9637-104302BD2B80}">
      <dgm:prSet/>
      <dgm:spPr/>
      <dgm:t>
        <a:bodyPr/>
        <a:lstStyle/>
        <a:p>
          <a:endParaRPr lang="en-US"/>
        </a:p>
      </dgm:t>
    </dgm:pt>
    <dgm:pt modelId="{C1EA59C7-67EC-4CEC-B4B4-70C1D4A6E2BB}" type="sibTrans" cxnId="{DCC8A4C2-14BF-46B3-9637-104302BD2B80}">
      <dgm:prSet/>
      <dgm:spPr/>
      <dgm:t>
        <a:bodyPr/>
        <a:lstStyle/>
        <a:p>
          <a:endParaRPr lang="en-US"/>
        </a:p>
      </dgm:t>
    </dgm:pt>
    <dgm:pt modelId="{A3B01E3C-C1E7-4705-8080-93A45E3BBF04}">
      <dgm:prSet phldrT="[Text]"/>
      <dgm:spPr>
        <a:ln>
          <a:noFill/>
        </a:ln>
      </dgm:spPr>
      <dgm:t>
        <a:bodyPr/>
        <a:lstStyle/>
        <a:p>
          <a:r>
            <a:rPr lang="en-US" dirty="0" smtClean="0"/>
            <a:t>Web Applications</a:t>
          </a:r>
          <a:endParaRPr lang="en-US" dirty="0"/>
        </a:p>
      </dgm:t>
    </dgm:pt>
    <dgm:pt modelId="{238866FB-2AD4-4AA1-BB5B-CEE853517EDB}" type="parTrans" cxnId="{DA7F41C3-2235-431F-AF6B-301B743E8A0D}">
      <dgm:prSet/>
      <dgm:spPr/>
      <dgm:t>
        <a:bodyPr/>
        <a:lstStyle/>
        <a:p>
          <a:endParaRPr lang="en-US"/>
        </a:p>
      </dgm:t>
    </dgm:pt>
    <dgm:pt modelId="{099CC870-C01A-4B53-8D50-6401984A53AC}" type="sibTrans" cxnId="{DA7F41C3-2235-431F-AF6B-301B743E8A0D}">
      <dgm:prSet/>
      <dgm:spPr/>
      <dgm:t>
        <a:bodyPr/>
        <a:lstStyle/>
        <a:p>
          <a:endParaRPr lang="en-US"/>
        </a:p>
      </dgm:t>
    </dgm:pt>
    <dgm:pt modelId="{64DFA6B4-D4CA-42D0-857A-46C15B16802D}">
      <dgm:prSet phldrT="[Text]"/>
      <dgm:spPr>
        <a:ln>
          <a:noFill/>
        </a:ln>
      </dgm:spPr>
      <dgm:t>
        <a:bodyPr/>
        <a:lstStyle/>
        <a:p>
          <a:r>
            <a:rPr lang="en-US" dirty="0" smtClean="0"/>
            <a:t>SharePoint Applications</a:t>
          </a:r>
          <a:endParaRPr lang="en-US" dirty="0"/>
        </a:p>
      </dgm:t>
    </dgm:pt>
    <dgm:pt modelId="{212C7CB8-1F83-442B-A284-667138073134}" type="parTrans" cxnId="{EC1AA1D0-A01D-4837-B5AC-4F61A42F800A}">
      <dgm:prSet/>
      <dgm:spPr/>
      <dgm:t>
        <a:bodyPr/>
        <a:lstStyle/>
        <a:p>
          <a:endParaRPr lang="en-US"/>
        </a:p>
      </dgm:t>
    </dgm:pt>
    <dgm:pt modelId="{8A34CFD4-97C8-4226-AA61-B47170FDA14F}" type="sibTrans" cxnId="{EC1AA1D0-A01D-4837-B5AC-4F61A42F800A}">
      <dgm:prSet/>
      <dgm:spPr/>
      <dgm:t>
        <a:bodyPr/>
        <a:lstStyle/>
        <a:p>
          <a:endParaRPr lang="en-US"/>
        </a:p>
      </dgm:t>
    </dgm:pt>
    <dgm:pt modelId="{924A803E-655C-4EDB-9C85-E53891C27BFB}">
      <dgm:prSet phldrT="[Text]"/>
      <dgm:spPr>
        <a:ln>
          <a:noFill/>
        </a:ln>
      </dgm:spPr>
      <dgm:t>
        <a:bodyPr/>
        <a:lstStyle/>
        <a:p>
          <a:r>
            <a:rPr lang="en-US" dirty="0" smtClean="0"/>
            <a:t>Azure Solutions Architect</a:t>
          </a:r>
          <a:endParaRPr lang="en-US" dirty="0"/>
        </a:p>
      </dgm:t>
    </dgm:pt>
    <dgm:pt modelId="{D8C50D2C-C92E-411E-8D89-C7FF3724F6E4}" type="parTrans" cxnId="{F0D99524-691F-4379-A648-AE51AB5515CB}">
      <dgm:prSet/>
      <dgm:spPr/>
      <dgm:t>
        <a:bodyPr/>
        <a:lstStyle/>
        <a:p>
          <a:endParaRPr lang="en-US"/>
        </a:p>
      </dgm:t>
    </dgm:pt>
    <dgm:pt modelId="{4D43A5BD-06D6-40B4-9543-90933064F91F}" type="sibTrans" cxnId="{F0D99524-691F-4379-A648-AE51AB5515CB}">
      <dgm:prSet/>
      <dgm:spPr/>
      <dgm:t>
        <a:bodyPr/>
        <a:lstStyle/>
        <a:p>
          <a:endParaRPr lang="en-US"/>
        </a:p>
      </dgm:t>
    </dgm:pt>
    <dgm:pt modelId="{915F7A6E-2A2B-484B-B6BF-8F134765DC0B}">
      <dgm:prSet phldrT="[Text]"/>
      <dgm:spPr>
        <a:ln>
          <a:noFill/>
        </a:ln>
      </dgm:spPr>
      <dgm:t>
        <a:bodyPr/>
        <a:lstStyle/>
        <a:p>
          <a:r>
            <a:rPr lang="en-US" dirty="0" smtClean="0"/>
            <a:t>Application Lifecycle Management</a:t>
          </a:r>
          <a:endParaRPr lang="en-US" dirty="0"/>
        </a:p>
      </dgm:t>
    </dgm:pt>
    <dgm:pt modelId="{559B3923-8C8F-4341-BDB2-CD016687AB0D}" type="parTrans" cxnId="{80AC4B2C-BF06-4B80-8F30-4591F928F0DD}">
      <dgm:prSet/>
      <dgm:spPr/>
      <dgm:t>
        <a:bodyPr/>
        <a:lstStyle/>
        <a:p>
          <a:endParaRPr lang="en-US"/>
        </a:p>
      </dgm:t>
    </dgm:pt>
    <dgm:pt modelId="{349836DB-239C-48FA-808E-A407C6458442}" type="sibTrans" cxnId="{80AC4B2C-BF06-4B80-8F30-4591F928F0DD}">
      <dgm:prSet/>
      <dgm:spPr/>
      <dgm:t>
        <a:bodyPr/>
        <a:lstStyle/>
        <a:p>
          <a:endParaRPr lang="en-US"/>
        </a:p>
      </dgm:t>
    </dgm:pt>
    <dgm:pt modelId="{8A2172CE-6232-4A94-BE47-048BE4C4B6BF}">
      <dgm:prSet phldrT="[Text]"/>
      <dgm:spPr>
        <a:ln>
          <a:noFill/>
        </a:ln>
      </dgm:spPr>
      <dgm:t>
        <a:bodyPr/>
        <a:lstStyle/>
        <a:p>
          <a:r>
            <a:rPr lang="en-US" dirty="0" smtClean="0"/>
            <a:t>Universal Windows Platform</a:t>
          </a:r>
          <a:endParaRPr lang="en-US" dirty="0"/>
        </a:p>
      </dgm:t>
    </dgm:pt>
    <dgm:pt modelId="{98078F78-1D3B-4596-AAD3-5EED122B687A}" type="parTrans" cxnId="{7EF71624-E407-4735-80F4-E5B3B755E77A}">
      <dgm:prSet/>
      <dgm:spPr/>
      <dgm:t>
        <a:bodyPr/>
        <a:lstStyle/>
        <a:p>
          <a:endParaRPr lang="en-US"/>
        </a:p>
      </dgm:t>
    </dgm:pt>
    <dgm:pt modelId="{9DA1EC78-549E-48B6-A02D-AF9D32BFC8CF}" type="sibTrans" cxnId="{7EF71624-E407-4735-80F4-E5B3B755E77A}">
      <dgm:prSet/>
      <dgm:spPr/>
      <dgm:t>
        <a:bodyPr/>
        <a:lstStyle/>
        <a:p>
          <a:endParaRPr lang="en-US"/>
        </a:p>
      </dgm:t>
    </dgm:pt>
    <dgm:pt modelId="{6050E37C-C59E-4AA7-99C0-2E43A80C88B7}" type="pres">
      <dgm:prSet presAssocID="{2638B0FC-D8D8-44C3-B794-F32FA479BCE8}" presName="diagram" presStyleCnt="0">
        <dgm:presLayoutVars>
          <dgm:dir/>
          <dgm:resizeHandles val="exact"/>
        </dgm:presLayoutVars>
      </dgm:prSet>
      <dgm:spPr/>
      <dgm:t>
        <a:bodyPr/>
        <a:lstStyle/>
        <a:p>
          <a:endParaRPr lang="en-US"/>
        </a:p>
      </dgm:t>
    </dgm:pt>
    <dgm:pt modelId="{878C4E43-6576-4DA3-83E4-BBD5586C74AD}" type="pres">
      <dgm:prSet presAssocID="{10BAC03B-161D-4CD6-B377-5BA917C5AE1E}" presName="node" presStyleLbl="node1" presStyleIdx="0" presStyleCnt="6">
        <dgm:presLayoutVars>
          <dgm:bulletEnabled val="1"/>
        </dgm:presLayoutVars>
      </dgm:prSet>
      <dgm:spPr/>
      <dgm:t>
        <a:bodyPr/>
        <a:lstStyle/>
        <a:p>
          <a:endParaRPr lang="en-US"/>
        </a:p>
      </dgm:t>
    </dgm:pt>
    <dgm:pt modelId="{801E4EA2-8285-4E9B-B9FB-A704358B2AD8}" type="pres">
      <dgm:prSet presAssocID="{C1EA59C7-67EC-4CEC-B4B4-70C1D4A6E2BB}" presName="sibTrans" presStyleCnt="0"/>
      <dgm:spPr/>
    </dgm:pt>
    <dgm:pt modelId="{4EFFDF02-7455-49E5-91F5-CE0CCBFC15CB}" type="pres">
      <dgm:prSet presAssocID="{A3B01E3C-C1E7-4705-8080-93A45E3BBF04}" presName="node" presStyleLbl="node1" presStyleIdx="1" presStyleCnt="6">
        <dgm:presLayoutVars>
          <dgm:bulletEnabled val="1"/>
        </dgm:presLayoutVars>
      </dgm:prSet>
      <dgm:spPr/>
      <dgm:t>
        <a:bodyPr/>
        <a:lstStyle/>
        <a:p>
          <a:endParaRPr lang="en-US"/>
        </a:p>
      </dgm:t>
    </dgm:pt>
    <dgm:pt modelId="{575C81E4-AB5A-4E40-83AB-016FC0A55082}" type="pres">
      <dgm:prSet presAssocID="{099CC870-C01A-4B53-8D50-6401984A53AC}" presName="sibTrans" presStyleCnt="0"/>
      <dgm:spPr/>
    </dgm:pt>
    <dgm:pt modelId="{15F914EB-C7E5-4E04-8DC7-F1E41D0E303F}" type="pres">
      <dgm:prSet presAssocID="{64DFA6B4-D4CA-42D0-857A-46C15B16802D}" presName="node" presStyleLbl="node1" presStyleIdx="2" presStyleCnt="6">
        <dgm:presLayoutVars>
          <dgm:bulletEnabled val="1"/>
        </dgm:presLayoutVars>
      </dgm:prSet>
      <dgm:spPr/>
      <dgm:t>
        <a:bodyPr/>
        <a:lstStyle/>
        <a:p>
          <a:endParaRPr lang="en-US"/>
        </a:p>
      </dgm:t>
    </dgm:pt>
    <dgm:pt modelId="{93801FB3-0585-466E-859F-040974949BE5}" type="pres">
      <dgm:prSet presAssocID="{8A34CFD4-97C8-4226-AA61-B47170FDA14F}" presName="sibTrans" presStyleCnt="0"/>
      <dgm:spPr/>
    </dgm:pt>
    <dgm:pt modelId="{B7900CBA-7EDA-440D-B145-8C193FF6AC11}" type="pres">
      <dgm:prSet presAssocID="{924A803E-655C-4EDB-9C85-E53891C27BFB}" presName="node" presStyleLbl="node1" presStyleIdx="3" presStyleCnt="6" custLinFactNeighborX="424">
        <dgm:presLayoutVars>
          <dgm:bulletEnabled val="1"/>
        </dgm:presLayoutVars>
      </dgm:prSet>
      <dgm:spPr/>
      <dgm:t>
        <a:bodyPr/>
        <a:lstStyle/>
        <a:p>
          <a:endParaRPr lang="en-US"/>
        </a:p>
      </dgm:t>
    </dgm:pt>
    <dgm:pt modelId="{57967280-71D2-4E25-9FE1-71FD6DDFA84D}" type="pres">
      <dgm:prSet presAssocID="{4D43A5BD-06D6-40B4-9543-90933064F91F}" presName="sibTrans" presStyleCnt="0"/>
      <dgm:spPr/>
    </dgm:pt>
    <dgm:pt modelId="{920FC158-0AB1-4030-898A-71C793820525}" type="pres">
      <dgm:prSet presAssocID="{915F7A6E-2A2B-484B-B6BF-8F134765DC0B}" presName="node" presStyleLbl="node1" presStyleIdx="4" presStyleCnt="6">
        <dgm:presLayoutVars>
          <dgm:bulletEnabled val="1"/>
        </dgm:presLayoutVars>
      </dgm:prSet>
      <dgm:spPr/>
      <dgm:t>
        <a:bodyPr/>
        <a:lstStyle/>
        <a:p>
          <a:endParaRPr lang="en-US"/>
        </a:p>
      </dgm:t>
    </dgm:pt>
    <dgm:pt modelId="{CEA1F627-C683-4FEA-8976-3877BF50D6D5}" type="pres">
      <dgm:prSet presAssocID="{349836DB-239C-48FA-808E-A407C6458442}" presName="sibTrans" presStyleCnt="0"/>
      <dgm:spPr/>
    </dgm:pt>
    <dgm:pt modelId="{2BD337EE-0984-4395-8273-234A36DD8DD7}" type="pres">
      <dgm:prSet presAssocID="{8A2172CE-6232-4A94-BE47-048BE4C4B6BF}" presName="node" presStyleLbl="node1" presStyleIdx="5" presStyleCnt="6">
        <dgm:presLayoutVars>
          <dgm:bulletEnabled val="1"/>
        </dgm:presLayoutVars>
      </dgm:prSet>
      <dgm:spPr/>
      <dgm:t>
        <a:bodyPr/>
        <a:lstStyle/>
        <a:p>
          <a:endParaRPr lang="en-US"/>
        </a:p>
      </dgm:t>
    </dgm:pt>
  </dgm:ptLst>
  <dgm:cxnLst>
    <dgm:cxn modelId="{D6E0333D-1FD2-49A4-9AE1-6EF61C9689B3}" type="presOf" srcId="{10BAC03B-161D-4CD6-B377-5BA917C5AE1E}" destId="{878C4E43-6576-4DA3-83E4-BBD5586C74AD}" srcOrd="0" destOrd="0" presId="urn:microsoft.com/office/officeart/2005/8/layout/default"/>
    <dgm:cxn modelId="{D7F59507-8D9F-4C73-B244-0995613DB939}" type="presOf" srcId="{A3B01E3C-C1E7-4705-8080-93A45E3BBF04}" destId="{4EFFDF02-7455-49E5-91F5-CE0CCBFC15CB}" srcOrd="0" destOrd="0" presId="urn:microsoft.com/office/officeart/2005/8/layout/default"/>
    <dgm:cxn modelId="{9EEB1370-F353-4EDE-B0B1-EDC3DB0C0A1B}" type="presOf" srcId="{915F7A6E-2A2B-484B-B6BF-8F134765DC0B}" destId="{920FC158-0AB1-4030-898A-71C793820525}" srcOrd="0" destOrd="0" presId="urn:microsoft.com/office/officeart/2005/8/layout/default"/>
    <dgm:cxn modelId="{F0D99524-691F-4379-A648-AE51AB5515CB}" srcId="{2638B0FC-D8D8-44C3-B794-F32FA479BCE8}" destId="{924A803E-655C-4EDB-9C85-E53891C27BFB}" srcOrd="3" destOrd="0" parTransId="{D8C50D2C-C92E-411E-8D89-C7FF3724F6E4}" sibTransId="{4D43A5BD-06D6-40B4-9543-90933064F91F}"/>
    <dgm:cxn modelId="{80AC4B2C-BF06-4B80-8F30-4591F928F0DD}" srcId="{2638B0FC-D8D8-44C3-B794-F32FA479BCE8}" destId="{915F7A6E-2A2B-484B-B6BF-8F134765DC0B}" srcOrd="4" destOrd="0" parTransId="{559B3923-8C8F-4341-BDB2-CD016687AB0D}" sibTransId="{349836DB-239C-48FA-808E-A407C6458442}"/>
    <dgm:cxn modelId="{F9339C47-9A93-49AE-A24A-9EE863285067}" type="presOf" srcId="{64DFA6B4-D4CA-42D0-857A-46C15B16802D}" destId="{15F914EB-C7E5-4E04-8DC7-F1E41D0E303F}" srcOrd="0" destOrd="0" presId="urn:microsoft.com/office/officeart/2005/8/layout/default"/>
    <dgm:cxn modelId="{7EF71624-E407-4735-80F4-E5B3B755E77A}" srcId="{2638B0FC-D8D8-44C3-B794-F32FA479BCE8}" destId="{8A2172CE-6232-4A94-BE47-048BE4C4B6BF}" srcOrd="5" destOrd="0" parTransId="{98078F78-1D3B-4596-AAD3-5EED122B687A}" sibTransId="{9DA1EC78-549E-48B6-A02D-AF9D32BFC8CF}"/>
    <dgm:cxn modelId="{DA7F41C3-2235-431F-AF6B-301B743E8A0D}" srcId="{2638B0FC-D8D8-44C3-B794-F32FA479BCE8}" destId="{A3B01E3C-C1E7-4705-8080-93A45E3BBF04}" srcOrd="1" destOrd="0" parTransId="{238866FB-2AD4-4AA1-BB5B-CEE853517EDB}" sibTransId="{099CC870-C01A-4B53-8D50-6401984A53AC}"/>
    <dgm:cxn modelId="{DCC8A4C2-14BF-46B3-9637-104302BD2B80}" srcId="{2638B0FC-D8D8-44C3-B794-F32FA479BCE8}" destId="{10BAC03B-161D-4CD6-B377-5BA917C5AE1E}" srcOrd="0" destOrd="0" parTransId="{C6BFFEC6-452C-4466-975C-CFBD5E977D77}" sibTransId="{C1EA59C7-67EC-4CEC-B4B4-70C1D4A6E2BB}"/>
    <dgm:cxn modelId="{EC1AA1D0-A01D-4837-B5AC-4F61A42F800A}" srcId="{2638B0FC-D8D8-44C3-B794-F32FA479BCE8}" destId="{64DFA6B4-D4CA-42D0-857A-46C15B16802D}" srcOrd="2" destOrd="0" parTransId="{212C7CB8-1F83-442B-A284-667138073134}" sibTransId="{8A34CFD4-97C8-4226-AA61-B47170FDA14F}"/>
    <dgm:cxn modelId="{2A5A25FD-3447-4A19-80B6-988E690AC371}" type="presOf" srcId="{8A2172CE-6232-4A94-BE47-048BE4C4B6BF}" destId="{2BD337EE-0984-4395-8273-234A36DD8DD7}" srcOrd="0" destOrd="0" presId="urn:microsoft.com/office/officeart/2005/8/layout/default"/>
    <dgm:cxn modelId="{53FCEDB6-C297-4B50-8190-E54B215D77D6}" type="presOf" srcId="{924A803E-655C-4EDB-9C85-E53891C27BFB}" destId="{B7900CBA-7EDA-440D-B145-8C193FF6AC11}" srcOrd="0" destOrd="0" presId="urn:microsoft.com/office/officeart/2005/8/layout/default"/>
    <dgm:cxn modelId="{2A482D31-94F2-4D4C-A61F-FA9403E0050B}" type="presOf" srcId="{2638B0FC-D8D8-44C3-B794-F32FA479BCE8}" destId="{6050E37C-C59E-4AA7-99C0-2E43A80C88B7}" srcOrd="0" destOrd="0" presId="urn:microsoft.com/office/officeart/2005/8/layout/default"/>
    <dgm:cxn modelId="{630764E0-20A5-4031-B3D1-0FAB02C5521E}" type="presParOf" srcId="{6050E37C-C59E-4AA7-99C0-2E43A80C88B7}" destId="{878C4E43-6576-4DA3-83E4-BBD5586C74AD}" srcOrd="0" destOrd="0" presId="urn:microsoft.com/office/officeart/2005/8/layout/default"/>
    <dgm:cxn modelId="{50D02640-1537-4F09-B602-75DA6DCD0308}" type="presParOf" srcId="{6050E37C-C59E-4AA7-99C0-2E43A80C88B7}" destId="{801E4EA2-8285-4E9B-B9FB-A704358B2AD8}" srcOrd="1" destOrd="0" presId="urn:microsoft.com/office/officeart/2005/8/layout/default"/>
    <dgm:cxn modelId="{437DAEB5-4AAB-4F11-851B-F4DA4428A222}" type="presParOf" srcId="{6050E37C-C59E-4AA7-99C0-2E43A80C88B7}" destId="{4EFFDF02-7455-49E5-91F5-CE0CCBFC15CB}" srcOrd="2" destOrd="0" presId="urn:microsoft.com/office/officeart/2005/8/layout/default"/>
    <dgm:cxn modelId="{BE0D84D7-4D9F-4865-95CF-E8D2DA18C118}" type="presParOf" srcId="{6050E37C-C59E-4AA7-99C0-2E43A80C88B7}" destId="{575C81E4-AB5A-4E40-83AB-016FC0A55082}" srcOrd="3" destOrd="0" presId="urn:microsoft.com/office/officeart/2005/8/layout/default"/>
    <dgm:cxn modelId="{268B7A6F-DA82-40FB-A400-6A72D20EC0C5}" type="presParOf" srcId="{6050E37C-C59E-4AA7-99C0-2E43A80C88B7}" destId="{15F914EB-C7E5-4E04-8DC7-F1E41D0E303F}" srcOrd="4" destOrd="0" presId="urn:microsoft.com/office/officeart/2005/8/layout/default"/>
    <dgm:cxn modelId="{BF648902-43CA-4F36-B6AF-0AB64411B611}" type="presParOf" srcId="{6050E37C-C59E-4AA7-99C0-2E43A80C88B7}" destId="{93801FB3-0585-466E-859F-040974949BE5}" srcOrd="5" destOrd="0" presId="urn:microsoft.com/office/officeart/2005/8/layout/default"/>
    <dgm:cxn modelId="{51DA95AD-E582-4B1D-B331-3C80A178EE4D}" type="presParOf" srcId="{6050E37C-C59E-4AA7-99C0-2E43A80C88B7}" destId="{B7900CBA-7EDA-440D-B145-8C193FF6AC11}" srcOrd="6" destOrd="0" presId="urn:microsoft.com/office/officeart/2005/8/layout/default"/>
    <dgm:cxn modelId="{F0A10878-9C8E-4BCD-8BD2-65AFC1E07C02}" type="presParOf" srcId="{6050E37C-C59E-4AA7-99C0-2E43A80C88B7}" destId="{57967280-71D2-4E25-9FE1-71FD6DDFA84D}" srcOrd="7" destOrd="0" presId="urn:microsoft.com/office/officeart/2005/8/layout/default"/>
    <dgm:cxn modelId="{3EB446C0-6C98-4446-A234-A9F793575206}" type="presParOf" srcId="{6050E37C-C59E-4AA7-99C0-2E43A80C88B7}" destId="{920FC158-0AB1-4030-898A-71C793820525}" srcOrd="8" destOrd="0" presId="urn:microsoft.com/office/officeart/2005/8/layout/default"/>
    <dgm:cxn modelId="{99809914-2636-4BEB-BD6A-1F8BA7325A78}" type="presParOf" srcId="{6050E37C-C59E-4AA7-99C0-2E43A80C88B7}" destId="{CEA1F627-C683-4FEA-8976-3877BF50D6D5}" srcOrd="9" destOrd="0" presId="urn:microsoft.com/office/officeart/2005/8/layout/default"/>
    <dgm:cxn modelId="{5FDE534B-9263-4DDA-8EDE-A1F05A4F3A7E}" type="presParOf" srcId="{6050E37C-C59E-4AA7-99C0-2E43A80C88B7}" destId="{2BD337EE-0984-4395-8273-234A36DD8DD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C4E43-6576-4DA3-83E4-BBD5586C74AD}">
      <dsp:nvSpPr>
        <dsp:cNvPr id="0" name=""/>
        <dsp:cNvSpPr/>
      </dsp:nvSpPr>
      <dsp:spPr>
        <a:xfrm>
          <a:off x="0" y="334333"/>
          <a:ext cx="2539999" cy="1524000"/>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Windows Store Apps</a:t>
          </a:r>
          <a:endParaRPr lang="en-US" sz="3000" kern="1200" dirty="0"/>
        </a:p>
      </dsp:txBody>
      <dsp:txXfrm>
        <a:off x="0" y="334333"/>
        <a:ext cx="2539999" cy="1524000"/>
      </dsp:txXfrm>
    </dsp:sp>
    <dsp:sp modelId="{4EFFDF02-7455-49E5-91F5-CE0CCBFC15CB}">
      <dsp:nvSpPr>
        <dsp:cNvPr id="0" name=""/>
        <dsp:cNvSpPr/>
      </dsp:nvSpPr>
      <dsp:spPr>
        <a:xfrm>
          <a:off x="2794000" y="334333"/>
          <a:ext cx="2539999" cy="1524000"/>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Web Applications</a:t>
          </a:r>
          <a:endParaRPr lang="en-US" sz="3000" kern="1200" dirty="0"/>
        </a:p>
      </dsp:txBody>
      <dsp:txXfrm>
        <a:off x="2794000" y="334333"/>
        <a:ext cx="2539999" cy="1524000"/>
      </dsp:txXfrm>
    </dsp:sp>
    <dsp:sp modelId="{15F914EB-C7E5-4E04-8DC7-F1E41D0E303F}">
      <dsp:nvSpPr>
        <dsp:cNvPr id="0" name=""/>
        <dsp:cNvSpPr/>
      </dsp:nvSpPr>
      <dsp:spPr>
        <a:xfrm>
          <a:off x="5587999" y="334333"/>
          <a:ext cx="2539999" cy="1524000"/>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SharePoint Applications</a:t>
          </a:r>
          <a:endParaRPr lang="en-US" sz="3000" kern="1200" dirty="0"/>
        </a:p>
      </dsp:txBody>
      <dsp:txXfrm>
        <a:off x="5587999" y="334333"/>
        <a:ext cx="2539999" cy="1524000"/>
      </dsp:txXfrm>
    </dsp:sp>
    <dsp:sp modelId="{B7900CBA-7EDA-440D-B145-8C193FF6AC11}">
      <dsp:nvSpPr>
        <dsp:cNvPr id="0" name=""/>
        <dsp:cNvSpPr/>
      </dsp:nvSpPr>
      <dsp:spPr>
        <a:xfrm>
          <a:off x="10769" y="2112334"/>
          <a:ext cx="2539999" cy="1524000"/>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Azure Solutions Architect</a:t>
          </a:r>
          <a:endParaRPr lang="en-US" sz="3000" kern="1200" dirty="0"/>
        </a:p>
      </dsp:txBody>
      <dsp:txXfrm>
        <a:off x="10769" y="2112334"/>
        <a:ext cx="2539999" cy="1524000"/>
      </dsp:txXfrm>
    </dsp:sp>
    <dsp:sp modelId="{920FC158-0AB1-4030-898A-71C793820525}">
      <dsp:nvSpPr>
        <dsp:cNvPr id="0" name=""/>
        <dsp:cNvSpPr/>
      </dsp:nvSpPr>
      <dsp:spPr>
        <a:xfrm>
          <a:off x="2794000" y="2112334"/>
          <a:ext cx="2539999" cy="1524000"/>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Application Lifecycle Management</a:t>
          </a:r>
          <a:endParaRPr lang="en-US" sz="3000" kern="1200" dirty="0"/>
        </a:p>
      </dsp:txBody>
      <dsp:txXfrm>
        <a:off x="2794000" y="2112334"/>
        <a:ext cx="2539999" cy="1524000"/>
      </dsp:txXfrm>
    </dsp:sp>
    <dsp:sp modelId="{2BD337EE-0984-4395-8273-234A36DD8DD7}">
      <dsp:nvSpPr>
        <dsp:cNvPr id="0" name=""/>
        <dsp:cNvSpPr/>
      </dsp:nvSpPr>
      <dsp:spPr>
        <a:xfrm>
          <a:off x="5587999" y="2112334"/>
          <a:ext cx="2539999" cy="1524000"/>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Universal Windows Platform</a:t>
          </a:r>
          <a:endParaRPr lang="en-US" sz="3000" kern="1200" dirty="0"/>
        </a:p>
      </dsp:txBody>
      <dsp:txXfrm>
        <a:off x="5587999" y="2112334"/>
        <a:ext cx="2539999" cy="1524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7F89F3-9EC6-4C0A-AC25-4D58237D0683}"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2164062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F89F3-9EC6-4C0A-AC25-4D58237D0683}"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57331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F89F3-9EC6-4C0A-AC25-4D58237D0683}"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285198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F89F3-9EC6-4C0A-AC25-4D58237D0683}"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63581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7F89F3-9EC6-4C0A-AC25-4D58237D0683}"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6232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7F89F3-9EC6-4C0A-AC25-4D58237D0683}"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320011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7F89F3-9EC6-4C0A-AC25-4D58237D0683}" type="datetimeFigureOut">
              <a:rPr lang="en-US" smtClean="0"/>
              <a:t>5/27/2016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105212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7F89F3-9EC6-4C0A-AC25-4D58237D0683}" type="datetimeFigureOut">
              <a:rPr lang="en-US" smtClean="0"/>
              <a:t>5/27/2016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358864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F89F3-9EC6-4C0A-AC25-4D58237D0683}" type="datetimeFigureOut">
              <a:rPr lang="en-US" smtClean="0"/>
              <a:t>5/27/2016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304112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F89F3-9EC6-4C0A-AC25-4D58237D0683}"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416278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F89F3-9EC6-4C0A-AC25-4D58237D0683}"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217BD-86B2-4028-8905-D9DF2C39F559}" type="slidenum">
              <a:rPr lang="en-US" smtClean="0"/>
              <a:t>‹#›</a:t>
            </a:fld>
            <a:endParaRPr lang="en-US"/>
          </a:p>
        </p:txBody>
      </p:sp>
    </p:spTree>
    <p:extLst>
      <p:ext uri="{BB962C8B-B14F-4D97-AF65-F5344CB8AC3E}">
        <p14:creationId xmlns:p14="http://schemas.microsoft.com/office/powerpoint/2010/main" val="270930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F89F3-9EC6-4C0A-AC25-4D58237D0683}" type="datetimeFigureOut">
              <a:rPr lang="en-US" smtClean="0"/>
              <a:t>5/27/2016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217BD-86B2-4028-8905-D9DF2C39F559}" type="slidenum">
              <a:rPr lang="en-US" smtClean="0"/>
              <a:t>‹#›</a:t>
            </a:fld>
            <a:endParaRPr lang="en-US"/>
          </a:p>
        </p:txBody>
      </p:sp>
    </p:spTree>
    <p:extLst>
      <p:ext uri="{BB962C8B-B14F-4D97-AF65-F5344CB8AC3E}">
        <p14:creationId xmlns:p14="http://schemas.microsoft.com/office/powerpoint/2010/main" val="692976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microsoft.com/en-us/learning/certification-exam-policies.aspx#faqbasics-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ranscend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tgmedia.pearsoncmg.com/images/9780735676824/samplepages/9780735676824.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luralsight.com/blog/software-development/asp-net-mvc-microsoft-exam-70-48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orntolearn.mslearn.net/certification/"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icrosoft.com/en-us/learning/microsoft-certified-professional.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ringfield.otc.edu/maps-and-direc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icrosoft.com/en-us/learning/certification-exams.aspx#types" TargetMode="External"/><Relationship Id="rId2" Type="http://schemas.openxmlformats.org/officeDocument/2006/relationships/hyperlink" Target="https://www.microsoft.com/en-us/learning/certification-exam-policies.aspx#faqscoring-1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microsoft.com/en-us/learning/certification-exam-policies.aspx#policies-2" TargetMode="External"/><Relationship Id="rId2" Type="http://schemas.openxmlformats.org/officeDocument/2006/relationships/hyperlink" Target="https://www.microsoft.com/en-us/learning/offers.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artner.microsoft.com/en-us/membership/application-development-competency" TargetMode="External"/><Relationship Id="rId2" Type="http://schemas.openxmlformats.org/officeDocument/2006/relationships/hyperlink" Target="https://partner.microsoft.com/en-US/membership/competenc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Rockwell" panose="02060603020205020403" pitchFamily="18" charset="0"/>
              </a:rPr>
              <a:t>Microsoft Certifications </a:t>
            </a:r>
            <a:br>
              <a:rPr lang="en-US" dirty="0" smtClean="0">
                <a:latin typeface="Rockwell" panose="02060603020205020403" pitchFamily="18" charset="0"/>
              </a:rPr>
            </a:br>
            <a:r>
              <a:rPr lang="en-US" dirty="0" smtClean="0">
                <a:latin typeface="Rockwell" panose="02060603020205020403" pitchFamily="18" charset="0"/>
              </a:rPr>
              <a:t>for Developers</a:t>
            </a:r>
            <a:endParaRPr lang="en-US" dirty="0"/>
          </a:p>
        </p:txBody>
      </p:sp>
      <p:sp>
        <p:nvSpPr>
          <p:cNvPr id="3" name="Subtitle 2"/>
          <p:cNvSpPr>
            <a:spLocks noGrp="1"/>
          </p:cNvSpPr>
          <p:nvPr>
            <p:ph type="subTitle" idx="1"/>
          </p:nvPr>
        </p:nvSpPr>
        <p:spPr/>
        <p:txBody>
          <a:bodyPr/>
          <a:lstStyle/>
          <a:p>
            <a:r>
              <a:rPr lang="en-US" dirty="0" smtClean="0">
                <a:latin typeface="Segoe UI Light" panose="020B0502040204020203" pitchFamily="34" charset="0"/>
                <a:cs typeface="Segoe UI Light" panose="020B0502040204020203" pitchFamily="34" charset="0"/>
              </a:rPr>
              <a:t>Hannah Gavisk</a:t>
            </a:r>
          </a:p>
        </p:txBody>
      </p:sp>
    </p:spTree>
    <p:extLst>
      <p:ext uri="{BB962C8B-B14F-4D97-AF65-F5344CB8AC3E}">
        <p14:creationId xmlns:p14="http://schemas.microsoft.com/office/powerpoint/2010/main" val="384851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Study Strategy</a:t>
            </a:r>
            <a:endParaRPr lang="en-US" dirty="0">
              <a:latin typeface="Rockwell" panose="02060603020205020403" pitchFamily="18" charset="0"/>
            </a:endParaRPr>
          </a:p>
        </p:txBody>
      </p:sp>
      <p:pic>
        <p:nvPicPr>
          <p:cNvPr id="4" name="Picture 3"/>
          <p:cNvPicPr>
            <a:picLocks noChangeAspect="1"/>
          </p:cNvPicPr>
          <p:nvPr/>
        </p:nvPicPr>
        <p:blipFill>
          <a:blip r:embed="rId2"/>
          <a:stretch>
            <a:fillRect/>
          </a:stretch>
        </p:blipFill>
        <p:spPr>
          <a:xfrm>
            <a:off x="3048808" y="2058215"/>
            <a:ext cx="5435441" cy="3885864"/>
          </a:xfrm>
          <a:prstGeom prst="rect">
            <a:avLst/>
          </a:prstGeom>
        </p:spPr>
      </p:pic>
    </p:spTree>
    <p:extLst>
      <p:ext uri="{BB962C8B-B14F-4D97-AF65-F5344CB8AC3E}">
        <p14:creationId xmlns:p14="http://schemas.microsoft.com/office/powerpoint/2010/main" val="426670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Study Strategy</a:t>
            </a:r>
            <a:endParaRPr lang="en-US" dirty="0">
              <a:latin typeface="Rockwell" panose="02060603020205020403" pitchFamily="18" charset="0"/>
            </a:endParaRPr>
          </a:p>
        </p:txBody>
      </p:sp>
      <p:sp>
        <p:nvSpPr>
          <p:cNvPr id="3" name="Content Placeholder 2"/>
          <p:cNvSpPr>
            <a:spLocks noGrp="1"/>
          </p:cNvSpPr>
          <p:nvPr>
            <p:ph idx="1"/>
          </p:nvPr>
        </p:nvSpPr>
        <p:spPr>
          <a:xfrm>
            <a:off x="838200" y="1825624"/>
            <a:ext cx="10515600" cy="4922906"/>
          </a:xfrm>
        </p:spPr>
        <p:txBody>
          <a:bodyPr>
            <a:normAutofit fontScale="92500" lnSpcReduction="20000"/>
          </a:bodyPr>
          <a:lstStyle/>
          <a:p>
            <a:r>
              <a:rPr lang="en-US" dirty="0" smtClean="0"/>
              <a:t>Identify what you need to know</a:t>
            </a:r>
          </a:p>
          <a:p>
            <a:pPr lvl="1"/>
            <a:r>
              <a:rPr lang="en-US" dirty="0" smtClean="0"/>
              <a:t>Prioritize - put the most energy into studying topics that will be on the exam</a:t>
            </a:r>
          </a:p>
          <a:p>
            <a:r>
              <a:rPr lang="en-US" dirty="0" smtClean="0"/>
              <a:t>Use a variety of study materials</a:t>
            </a:r>
          </a:p>
          <a:p>
            <a:pPr lvl="1"/>
            <a:r>
              <a:rPr lang="en-US" dirty="0" smtClean="0"/>
              <a:t>Some materials will cover info left out by others</a:t>
            </a:r>
          </a:p>
          <a:p>
            <a:r>
              <a:rPr lang="en-US" dirty="0" smtClean="0"/>
              <a:t>Get hands-on experience – build stuff!</a:t>
            </a:r>
          </a:p>
          <a:p>
            <a:pPr lvl="1"/>
            <a:r>
              <a:rPr lang="en-US" dirty="0" smtClean="0"/>
              <a:t>Use code examples from exam study guides, MSDN, or </a:t>
            </a:r>
            <a:r>
              <a:rPr lang="en-US" dirty="0" err="1" smtClean="0"/>
              <a:t>Pluralsight</a:t>
            </a:r>
            <a:endParaRPr lang="en-US" dirty="0" smtClean="0"/>
          </a:p>
          <a:p>
            <a:r>
              <a:rPr lang="en-US" dirty="0" smtClean="0"/>
              <a:t>Study with others</a:t>
            </a:r>
          </a:p>
          <a:p>
            <a:pPr lvl="1"/>
            <a:r>
              <a:rPr lang="en-US" dirty="0" smtClean="0"/>
              <a:t>Motivation &amp; encouragement</a:t>
            </a:r>
          </a:p>
          <a:p>
            <a:pPr lvl="1"/>
            <a:r>
              <a:rPr lang="en-US" dirty="0" smtClean="0"/>
              <a:t>Explain concepts to each other</a:t>
            </a:r>
          </a:p>
          <a:p>
            <a:pPr lvl="1"/>
            <a:r>
              <a:rPr lang="en-US" dirty="0" smtClean="0"/>
              <a:t>Can share practice projects</a:t>
            </a:r>
          </a:p>
          <a:p>
            <a:r>
              <a:rPr lang="en-US" dirty="0" smtClean="0"/>
              <a:t>Make time to study</a:t>
            </a:r>
          </a:p>
          <a:p>
            <a:pPr lvl="1"/>
            <a:r>
              <a:rPr lang="en-US" dirty="0" smtClean="0"/>
              <a:t>Block off time to study</a:t>
            </a:r>
          </a:p>
          <a:p>
            <a:pPr lvl="1"/>
            <a:r>
              <a:rPr lang="en-US" dirty="0" smtClean="0"/>
              <a:t>Arrange to be away from distractions</a:t>
            </a:r>
          </a:p>
          <a:p>
            <a:pPr lvl="1"/>
            <a:r>
              <a:rPr lang="en-US" dirty="0" smtClean="0"/>
              <a:t>Identify up-front how much time you plan to spend studying</a:t>
            </a:r>
          </a:p>
        </p:txBody>
      </p:sp>
    </p:spTree>
    <p:extLst>
      <p:ext uri="{BB962C8B-B14F-4D97-AF65-F5344CB8AC3E}">
        <p14:creationId xmlns:p14="http://schemas.microsoft.com/office/powerpoint/2010/main" val="252524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Study Materials</a:t>
            </a:r>
            <a:endParaRPr lang="en-US" dirty="0">
              <a:latin typeface="Rockwell" panose="02060603020205020403" pitchFamily="18" charset="0"/>
            </a:endParaRPr>
          </a:p>
        </p:txBody>
      </p:sp>
      <p:sp>
        <p:nvSpPr>
          <p:cNvPr id="3" name="Content Placeholder 2"/>
          <p:cNvSpPr>
            <a:spLocks noGrp="1"/>
          </p:cNvSpPr>
          <p:nvPr>
            <p:ph idx="1"/>
          </p:nvPr>
        </p:nvSpPr>
        <p:spPr/>
        <p:txBody>
          <a:bodyPr>
            <a:normAutofit lnSpcReduction="10000"/>
          </a:bodyPr>
          <a:lstStyle/>
          <a:p>
            <a:r>
              <a:rPr lang="en-US" dirty="0" smtClean="0"/>
              <a:t>Practice exam</a:t>
            </a:r>
          </a:p>
          <a:p>
            <a:r>
              <a:rPr lang="en-US" dirty="0" smtClean="0"/>
              <a:t>Study guide/book</a:t>
            </a:r>
          </a:p>
          <a:p>
            <a:r>
              <a:rPr lang="en-US" dirty="0" err="1" smtClean="0"/>
              <a:t>Pluralsight</a:t>
            </a:r>
            <a:endParaRPr lang="en-US" dirty="0" smtClean="0"/>
          </a:p>
          <a:p>
            <a:r>
              <a:rPr lang="en-US" dirty="0"/>
              <a:t>Microsoft Virtual </a:t>
            </a:r>
            <a:r>
              <a:rPr lang="en-US" dirty="0" smtClean="0"/>
              <a:t>Academy</a:t>
            </a:r>
          </a:p>
          <a:p>
            <a:endParaRPr lang="en-US" dirty="0" smtClean="0"/>
          </a:p>
          <a:p>
            <a:pPr marL="0" indent="0">
              <a:buNone/>
            </a:pPr>
            <a:r>
              <a:rPr lang="en-US" dirty="0" smtClean="0"/>
              <a:t>“All </a:t>
            </a:r>
            <a:r>
              <a:rPr lang="en-US" dirty="0"/>
              <a:t>learning materials related to exams, including Microsoft training and Microsoft Press resources, are developed independently of exam content, because the exams are intended to assess competence when using the technology, not the effectiveness of training materials or learning. ” </a:t>
            </a:r>
            <a:r>
              <a:rPr lang="en-US" dirty="0" smtClean="0"/>
              <a:t>–</a:t>
            </a:r>
            <a:r>
              <a:rPr lang="en-US" i="1" dirty="0" smtClean="0">
                <a:solidFill>
                  <a:schemeClr val="accent1"/>
                </a:solidFill>
                <a:hlinkClick r:id="rId2"/>
              </a:rPr>
              <a:t>Microsoft Exam FAQ</a:t>
            </a:r>
            <a:endParaRPr lang="en-US" i="1" dirty="0" smtClean="0">
              <a:solidFill>
                <a:schemeClr val="accent1"/>
              </a:solidFill>
            </a:endParaRPr>
          </a:p>
        </p:txBody>
      </p:sp>
    </p:spTree>
    <p:extLst>
      <p:ext uri="{BB962C8B-B14F-4D97-AF65-F5344CB8AC3E}">
        <p14:creationId xmlns:p14="http://schemas.microsoft.com/office/powerpoint/2010/main" val="413850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Practice Exam</a:t>
            </a:r>
            <a:endParaRPr lang="en-US" dirty="0">
              <a:latin typeface="Rockwell" panose="02060603020205020403"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Providers include </a:t>
            </a:r>
            <a:r>
              <a:rPr lang="en-US" dirty="0" err="1" smtClean="0"/>
              <a:t>Transcender</a:t>
            </a:r>
            <a:r>
              <a:rPr lang="en-US" dirty="0" smtClean="0"/>
              <a:t>, </a:t>
            </a:r>
            <a:r>
              <a:rPr lang="en-US" dirty="0" err="1" smtClean="0"/>
              <a:t>MeasureUp</a:t>
            </a:r>
            <a:r>
              <a:rPr lang="en-US" dirty="0" smtClean="0"/>
              <a:t> and others</a:t>
            </a:r>
          </a:p>
          <a:p>
            <a:pPr marL="0" indent="0">
              <a:buNone/>
            </a:pPr>
            <a:r>
              <a:rPr lang="en-US" dirty="0" smtClean="0"/>
              <a:t>The Good</a:t>
            </a:r>
          </a:p>
          <a:p>
            <a:pPr lvl="1"/>
            <a:r>
              <a:rPr lang="en-US" dirty="0" smtClean="0"/>
              <a:t>Tailored to imitate actual exam content &amp; difficulty</a:t>
            </a:r>
          </a:p>
          <a:p>
            <a:pPr lvl="2"/>
            <a:r>
              <a:rPr lang="en-US" dirty="0" smtClean="0"/>
              <a:t>Identify what you need to know</a:t>
            </a:r>
          </a:p>
          <a:p>
            <a:pPr lvl="2"/>
            <a:r>
              <a:rPr lang="en-US" dirty="0" smtClean="0"/>
              <a:t>Gauge readiness, identify trouble areas</a:t>
            </a:r>
            <a:endParaRPr lang="en-US" dirty="0"/>
          </a:p>
          <a:p>
            <a:pPr lvl="1"/>
            <a:r>
              <a:rPr lang="en-US" dirty="0" smtClean="0"/>
              <a:t>SUPER HELPFUL – </a:t>
            </a:r>
            <a:r>
              <a:rPr lang="en-US" dirty="0" err="1" smtClean="0"/>
              <a:t>Transcender</a:t>
            </a:r>
            <a:r>
              <a:rPr lang="en-US" dirty="0" smtClean="0"/>
              <a:t> practice </a:t>
            </a:r>
            <a:r>
              <a:rPr lang="en-US" dirty="0"/>
              <a:t>exams provide </a:t>
            </a:r>
            <a:r>
              <a:rPr lang="en-US" dirty="0" smtClean="0"/>
              <a:t>reference links on each question &amp; act as additional study resource </a:t>
            </a:r>
          </a:p>
          <a:p>
            <a:pPr marL="0" indent="0">
              <a:buNone/>
            </a:pPr>
            <a:r>
              <a:rPr lang="en-US" dirty="0" smtClean="0"/>
              <a:t>The Bad</a:t>
            </a:r>
          </a:p>
          <a:p>
            <a:pPr lvl="1"/>
            <a:r>
              <a:rPr lang="en-US" dirty="0" smtClean="0"/>
              <a:t>Practice </a:t>
            </a:r>
            <a:r>
              <a:rPr lang="en-US" dirty="0"/>
              <a:t>exam format might not closely match actual exam</a:t>
            </a:r>
          </a:p>
          <a:p>
            <a:pPr lvl="2"/>
            <a:r>
              <a:rPr lang="en-US" dirty="0"/>
              <a:t>Interface on practice exam may be more outdated</a:t>
            </a:r>
          </a:p>
          <a:p>
            <a:pPr lvl="2"/>
            <a:r>
              <a:rPr lang="en-US" dirty="0" smtClean="0"/>
              <a:t>Actual </a:t>
            </a:r>
            <a:r>
              <a:rPr lang="en-US" dirty="0"/>
              <a:t>exam may have more </a:t>
            </a:r>
            <a:r>
              <a:rPr lang="en-US" dirty="0" smtClean="0"/>
              <a:t>up-to-date UI, such as drag/drop </a:t>
            </a:r>
            <a:r>
              <a:rPr lang="en-US" dirty="0"/>
              <a:t>interactive </a:t>
            </a:r>
            <a:r>
              <a:rPr lang="en-US" dirty="0" smtClean="0"/>
              <a:t>questions</a:t>
            </a:r>
            <a:endParaRPr lang="en-US" dirty="0"/>
          </a:p>
        </p:txBody>
      </p:sp>
    </p:spTree>
    <p:extLst>
      <p:ext uri="{BB962C8B-B14F-4D97-AF65-F5344CB8AC3E}">
        <p14:creationId xmlns:p14="http://schemas.microsoft.com/office/powerpoint/2010/main" val="352313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Practice Exam</a:t>
            </a:r>
            <a:br>
              <a:rPr lang="en-US" dirty="0" smtClean="0">
                <a:latin typeface="Rockwell" panose="02060603020205020403" pitchFamily="18" charset="0"/>
              </a:rPr>
            </a:br>
            <a:r>
              <a:rPr lang="en-US" dirty="0" err="1" smtClean="0">
                <a:latin typeface="Rockwell" panose="02060603020205020403" pitchFamily="18" charset="0"/>
              </a:rPr>
              <a:t>Transcender</a:t>
            </a:r>
            <a:r>
              <a:rPr lang="en-US" dirty="0" smtClean="0">
                <a:latin typeface="Rockwell" panose="02060603020205020403" pitchFamily="18" charset="0"/>
              </a:rPr>
              <a:t> Question Examples</a:t>
            </a:r>
            <a:endParaRPr lang="en-US" dirty="0">
              <a:latin typeface="Rockwell" panose="02060603020205020403" pitchFamily="18" charset="0"/>
            </a:endParaRPr>
          </a:p>
        </p:txBody>
      </p:sp>
      <p:sp>
        <p:nvSpPr>
          <p:cNvPr id="3" name="Content Placeholder 2"/>
          <p:cNvSpPr>
            <a:spLocks noGrp="1"/>
          </p:cNvSpPr>
          <p:nvPr>
            <p:ph idx="1"/>
          </p:nvPr>
        </p:nvSpPr>
        <p:spPr/>
        <p:txBody>
          <a:bodyPr>
            <a:normAutofit/>
          </a:bodyPr>
          <a:lstStyle/>
          <a:p>
            <a:pPr marL="0" indent="0">
              <a:buNone/>
            </a:pPr>
            <a:r>
              <a:rPr lang="en-US" dirty="0">
                <a:hlinkClick r:id="rId2"/>
              </a:rPr>
              <a:t>https://www.transcender.com</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593069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Study Guides from Microsoft Press</a:t>
            </a:r>
            <a:endParaRPr lang="en-US" dirty="0">
              <a:latin typeface="Rockwell" panose="02060603020205020403" pitchFamily="18" charset="0"/>
            </a:endParaRPr>
          </a:p>
        </p:txBody>
      </p:sp>
      <p:sp>
        <p:nvSpPr>
          <p:cNvPr id="3" name="Content Placeholder 2"/>
          <p:cNvSpPr>
            <a:spLocks noGrp="1"/>
          </p:cNvSpPr>
          <p:nvPr>
            <p:ph idx="1"/>
          </p:nvPr>
        </p:nvSpPr>
        <p:spPr>
          <a:xfrm>
            <a:off x="838200" y="1825625"/>
            <a:ext cx="7749105" cy="4588054"/>
          </a:xfrm>
        </p:spPr>
        <p:txBody>
          <a:bodyPr>
            <a:normAutofit lnSpcReduction="10000"/>
          </a:bodyPr>
          <a:lstStyle/>
          <a:p>
            <a:pPr marL="0" indent="0">
              <a:buNone/>
            </a:pPr>
            <a:r>
              <a:rPr lang="en-US" dirty="0"/>
              <a:t>Microsoft Press Exam Ref books</a:t>
            </a:r>
          </a:p>
          <a:p>
            <a:pPr lvl="1"/>
            <a:r>
              <a:rPr lang="en-US" dirty="0"/>
              <a:t>Available in print &amp; electronic </a:t>
            </a:r>
            <a:r>
              <a:rPr lang="en-US" dirty="0" smtClean="0"/>
              <a:t>formats</a:t>
            </a:r>
          </a:p>
          <a:p>
            <a:pPr marL="0" indent="0">
              <a:buNone/>
            </a:pPr>
            <a:r>
              <a:rPr lang="en-US" dirty="0" smtClean="0"/>
              <a:t>The Good</a:t>
            </a:r>
          </a:p>
          <a:p>
            <a:pPr lvl="1"/>
            <a:r>
              <a:rPr lang="en-US" dirty="0" smtClean="0"/>
              <a:t>Specifically </a:t>
            </a:r>
            <a:r>
              <a:rPr lang="en-US" dirty="0"/>
              <a:t>covers topics that will be on </a:t>
            </a:r>
            <a:r>
              <a:rPr lang="en-US" dirty="0" smtClean="0"/>
              <a:t>exam</a:t>
            </a:r>
          </a:p>
          <a:p>
            <a:pPr lvl="1"/>
            <a:r>
              <a:rPr lang="en-US" dirty="0" smtClean="0"/>
              <a:t>Code </a:t>
            </a:r>
            <a:r>
              <a:rPr lang="en-US" dirty="0"/>
              <a:t>examples are formatted similar to practice &amp; actual exam</a:t>
            </a:r>
          </a:p>
          <a:p>
            <a:pPr lvl="1"/>
            <a:r>
              <a:rPr lang="en-US" dirty="0" smtClean="0"/>
              <a:t>Use examples to build hands-on practice projects</a:t>
            </a:r>
            <a:endParaRPr lang="en-US" dirty="0"/>
          </a:p>
          <a:p>
            <a:pPr marL="0" indent="0">
              <a:buNone/>
            </a:pPr>
            <a:r>
              <a:rPr lang="en-US" dirty="0" smtClean="0"/>
              <a:t>The Bad</a:t>
            </a:r>
            <a:endParaRPr lang="en-US" dirty="0"/>
          </a:p>
          <a:p>
            <a:pPr lvl="1"/>
            <a:r>
              <a:rPr lang="en-US" dirty="0"/>
              <a:t>Dry, boring material</a:t>
            </a:r>
          </a:p>
          <a:p>
            <a:pPr lvl="1"/>
            <a:r>
              <a:rPr lang="en-US" dirty="0"/>
              <a:t>Code examples </a:t>
            </a:r>
            <a:r>
              <a:rPr lang="en-US" dirty="0" smtClean="0"/>
              <a:t>can be strange</a:t>
            </a:r>
          </a:p>
          <a:p>
            <a:pPr lvl="1"/>
            <a:r>
              <a:rPr lang="en-US" dirty="0" smtClean="0"/>
              <a:t>Content is NOT arranged in an instructive way. Not suitable for learning for the first time.</a:t>
            </a:r>
            <a:endParaRPr lang="en-US" dirty="0"/>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8587305" y="1825625"/>
            <a:ext cx="3325183" cy="4079875"/>
          </a:xfrm>
          <a:prstGeom prst="rect">
            <a:avLst/>
          </a:prstGeom>
        </p:spPr>
      </p:pic>
      <p:sp>
        <p:nvSpPr>
          <p:cNvPr id="5" name="TextBox 4"/>
          <p:cNvSpPr txBox="1"/>
          <p:nvPr/>
        </p:nvSpPr>
        <p:spPr>
          <a:xfrm>
            <a:off x="6481896" y="5922895"/>
            <a:ext cx="5430592" cy="646331"/>
          </a:xfrm>
          <a:prstGeom prst="rect">
            <a:avLst/>
          </a:prstGeom>
          <a:noFill/>
        </p:spPr>
        <p:txBody>
          <a:bodyPr wrap="square" rtlCol="0">
            <a:spAutoFit/>
          </a:bodyPr>
          <a:lstStyle/>
          <a:p>
            <a:r>
              <a:rPr lang="en-US" dirty="0">
                <a:hlinkClick r:id="rId3"/>
              </a:rPr>
              <a:t>https://</a:t>
            </a:r>
            <a:r>
              <a:rPr lang="en-US" dirty="0" smtClean="0">
                <a:hlinkClick r:id="rId3"/>
              </a:rPr>
              <a:t>ptgmedia.pearsoncmg.com/images/9780735676824/samplepages/9780735676824.pdf</a:t>
            </a:r>
            <a:r>
              <a:rPr lang="en-US" dirty="0" smtClean="0"/>
              <a:t> </a:t>
            </a:r>
            <a:endParaRPr lang="en-US" dirty="0"/>
          </a:p>
        </p:txBody>
      </p:sp>
    </p:spTree>
    <p:extLst>
      <p:ext uri="{BB962C8B-B14F-4D97-AF65-F5344CB8AC3E}">
        <p14:creationId xmlns:p14="http://schemas.microsoft.com/office/powerpoint/2010/main" val="41662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Rockwell" panose="02060603020205020403" pitchFamily="18" charset="0"/>
              </a:rPr>
              <a:t>Pluralsight</a:t>
            </a:r>
            <a:endParaRPr lang="en-US" dirty="0">
              <a:latin typeface="Rockwell" panose="02060603020205020403" pitchFamily="18" charset="0"/>
            </a:endParaRPr>
          </a:p>
        </p:txBody>
      </p:sp>
      <p:sp>
        <p:nvSpPr>
          <p:cNvPr id="3" name="Content Placeholder 2"/>
          <p:cNvSpPr>
            <a:spLocks noGrp="1"/>
          </p:cNvSpPr>
          <p:nvPr>
            <p:ph idx="1"/>
          </p:nvPr>
        </p:nvSpPr>
        <p:spPr>
          <a:xfrm>
            <a:off x="838200" y="1825624"/>
            <a:ext cx="10515600" cy="4729721"/>
          </a:xfrm>
        </p:spPr>
        <p:txBody>
          <a:bodyPr>
            <a:normAutofit fontScale="92500" lnSpcReduction="20000"/>
          </a:bodyPr>
          <a:lstStyle/>
          <a:p>
            <a:pPr marL="0" indent="0">
              <a:buNone/>
            </a:pPr>
            <a:r>
              <a:rPr lang="en-US" dirty="0"/>
              <a:t>Learning Paths</a:t>
            </a:r>
          </a:p>
          <a:p>
            <a:pPr lvl="1"/>
            <a:r>
              <a:rPr lang="en-US" dirty="0" err="1"/>
              <a:t>Pluralsight</a:t>
            </a:r>
            <a:r>
              <a:rPr lang="en-US" dirty="0"/>
              <a:t> offers “Learning Paths” for most exams</a:t>
            </a:r>
          </a:p>
          <a:p>
            <a:pPr marL="0" indent="0">
              <a:buNone/>
            </a:pPr>
            <a:r>
              <a:rPr lang="en-US" dirty="0"/>
              <a:t>The Good</a:t>
            </a:r>
          </a:p>
          <a:p>
            <a:pPr lvl="1"/>
            <a:r>
              <a:rPr lang="en-US" dirty="0"/>
              <a:t>Best way to get up to speed if you are NOT very familiar with the subject matter</a:t>
            </a:r>
          </a:p>
          <a:p>
            <a:pPr lvl="1"/>
            <a:r>
              <a:rPr lang="en-US" dirty="0"/>
              <a:t>Can download the code for some videos to follow along</a:t>
            </a:r>
          </a:p>
          <a:p>
            <a:pPr marL="0" indent="0">
              <a:buNone/>
            </a:pPr>
            <a:r>
              <a:rPr lang="en-US" dirty="0"/>
              <a:t>The Bad</a:t>
            </a:r>
          </a:p>
          <a:p>
            <a:pPr lvl="1"/>
            <a:r>
              <a:rPr lang="en-US" dirty="0"/>
              <a:t>Usually </a:t>
            </a:r>
            <a:r>
              <a:rPr lang="en-US" dirty="0" smtClean="0"/>
              <a:t>50+ hours </a:t>
            </a:r>
            <a:r>
              <a:rPr lang="en-US" dirty="0"/>
              <a:t>of video</a:t>
            </a:r>
          </a:p>
          <a:p>
            <a:pPr lvl="1"/>
            <a:r>
              <a:rPr lang="en-US" dirty="0"/>
              <a:t>Videos are </a:t>
            </a:r>
            <a:r>
              <a:rPr lang="en-US" dirty="0" smtClean="0"/>
              <a:t>usually NOT created with the exam in mind</a:t>
            </a:r>
            <a:endParaRPr lang="en-US" dirty="0"/>
          </a:p>
          <a:p>
            <a:pPr lvl="2"/>
            <a:r>
              <a:rPr lang="en-US" dirty="0" smtClean="0"/>
              <a:t>Learning path consists of pre-existing </a:t>
            </a:r>
            <a:r>
              <a:rPr lang="en-US" dirty="0"/>
              <a:t>videos that relate to the exam topics</a:t>
            </a:r>
          </a:p>
          <a:p>
            <a:pPr lvl="2"/>
            <a:r>
              <a:rPr lang="en-US" dirty="0"/>
              <a:t>More info than necessary</a:t>
            </a:r>
          </a:p>
          <a:p>
            <a:pPr lvl="2"/>
            <a:r>
              <a:rPr lang="en-US" dirty="0"/>
              <a:t>Examples may not match test format</a:t>
            </a:r>
          </a:p>
          <a:p>
            <a:pPr marL="0" indent="0">
              <a:buNone/>
            </a:pPr>
            <a:r>
              <a:rPr lang="en-US" dirty="0"/>
              <a:t>How to use </a:t>
            </a:r>
            <a:r>
              <a:rPr lang="en-US" dirty="0" err="1"/>
              <a:t>Pluralsight</a:t>
            </a:r>
            <a:r>
              <a:rPr lang="en-US" dirty="0"/>
              <a:t> for studying</a:t>
            </a:r>
          </a:p>
          <a:p>
            <a:pPr lvl="1"/>
            <a:r>
              <a:rPr lang="en-US" dirty="0"/>
              <a:t>Identify specific topics you need to study</a:t>
            </a:r>
          </a:p>
          <a:p>
            <a:pPr lvl="1"/>
            <a:r>
              <a:rPr lang="en-US" dirty="0"/>
              <a:t>Don’t watch the entire video – just the module you </a:t>
            </a:r>
            <a:r>
              <a:rPr lang="en-US" dirty="0" smtClean="0"/>
              <a:t>need</a:t>
            </a:r>
            <a:endParaRPr lang="en-US" dirty="0"/>
          </a:p>
        </p:txBody>
      </p:sp>
      <p:sp>
        <p:nvSpPr>
          <p:cNvPr id="6" name="TextBox 5"/>
          <p:cNvSpPr txBox="1"/>
          <p:nvPr/>
        </p:nvSpPr>
        <p:spPr>
          <a:xfrm>
            <a:off x="838200" y="6297769"/>
            <a:ext cx="11074758" cy="369332"/>
          </a:xfrm>
          <a:prstGeom prst="rect">
            <a:avLst/>
          </a:prstGeom>
          <a:noFill/>
        </p:spPr>
        <p:txBody>
          <a:bodyPr wrap="square" rtlCol="0">
            <a:spAutoFit/>
          </a:bodyPr>
          <a:lstStyle/>
          <a:p>
            <a:r>
              <a:rPr lang="en-US" dirty="0">
                <a:hlinkClick r:id="rId2"/>
              </a:rPr>
              <a:t>https://</a:t>
            </a:r>
            <a:r>
              <a:rPr lang="en-US" dirty="0" smtClean="0">
                <a:hlinkClick r:id="rId2"/>
              </a:rPr>
              <a:t>www.pluralsight.com/blog/software-development/asp-net-mvc-microsoft-exam-70-486</a:t>
            </a:r>
            <a:r>
              <a:rPr lang="en-US" dirty="0" smtClean="0"/>
              <a:t> </a:t>
            </a:r>
            <a:endParaRPr lang="en-US" dirty="0"/>
          </a:p>
        </p:txBody>
      </p:sp>
    </p:spTree>
    <p:extLst>
      <p:ext uri="{BB962C8B-B14F-4D97-AF65-F5344CB8AC3E}">
        <p14:creationId xmlns:p14="http://schemas.microsoft.com/office/powerpoint/2010/main" val="284837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Other Resources</a:t>
            </a:r>
            <a:endParaRPr lang="en-US" dirty="0">
              <a:latin typeface="Rockwell" panose="02060603020205020403" pitchFamily="18" charset="0"/>
            </a:endParaRPr>
          </a:p>
        </p:txBody>
      </p:sp>
      <p:sp>
        <p:nvSpPr>
          <p:cNvPr id="3" name="Content Placeholder 2"/>
          <p:cNvSpPr>
            <a:spLocks noGrp="1"/>
          </p:cNvSpPr>
          <p:nvPr>
            <p:ph idx="1"/>
          </p:nvPr>
        </p:nvSpPr>
        <p:spPr>
          <a:xfrm>
            <a:off x="838199" y="1825625"/>
            <a:ext cx="11100515" cy="4351338"/>
          </a:xfrm>
        </p:spPr>
        <p:txBody>
          <a:bodyPr>
            <a:normAutofit/>
          </a:bodyPr>
          <a:lstStyle/>
          <a:p>
            <a:r>
              <a:rPr lang="en-US" dirty="0" smtClean="0"/>
              <a:t>Microsoft </a:t>
            </a:r>
            <a:r>
              <a:rPr lang="en-US" dirty="0"/>
              <a:t>Virtual Academy </a:t>
            </a:r>
            <a:r>
              <a:rPr lang="en-US" dirty="0" smtClean="0">
                <a:hlinkClick r:id="rId2"/>
              </a:rPr>
              <a:t>https</a:t>
            </a:r>
            <a:r>
              <a:rPr lang="en-US" dirty="0">
                <a:hlinkClick r:id="rId2"/>
              </a:rPr>
              <a:t>://mva.microsoft.com</a:t>
            </a:r>
            <a:r>
              <a:rPr lang="en-US" dirty="0" smtClean="0">
                <a:hlinkClick r:id="rId2"/>
              </a:rPr>
              <a:t>/</a:t>
            </a:r>
            <a:r>
              <a:rPr lang="en-US" dirty="0" smtClean="0"/>
              <a:t> </a:t>
            </a:r>
          </a:p>
          <a:p>
            <a:r>
              <a:rPr lang="en-US" dirty="0"/>
              <a:t>Certification Community </a:t>
            </a:r>
            <a:r>
              <a:rPr lang="en-US" dirty="0">
                <a:hlinkClick r:id="rId3"/>
              </a:rPr>
              <a:t>https://borntolearn.mslearn.net/certification</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41273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PROTIP:</a:t>
            </a:r>
            <a:endParaRPr lang="en-US" dirty="0">
              <a:latin typeface="Rockwell" panose="02060603020205020403" pitchFamily="18" charset="0"/>
            </a:endParaRPr>
          </a:p>
        </p:txBody>
      </p:sp>
      <p:sp>
        <p:nvSpPr>
          <p:cNvPr id="3" name="TextBox 2"/>
          <p:cNvSpPr txBox="1"/>
          <p:nvPr/>
        </p:nvSpPr>
        <p:spPr>
          <a:xfrm>
            <a:off x="2099256" y="2279561"/>
            <a:ext cx="7972023" cy="1043188"/>
          </a:xfrm>
          <a:prstGeom prst="rect">
            <a:avLst/>
          </a:prstGeom>
          <a:noFill/>
        </p:spPr>
        <p:txBody>
          <a:bodyPr wrap="square" rtlCol="0">
            <a:spAutoFit/>
          </a:bodyPr>
          <a:lstStyle/>
          <a:p>
            <a:endParaRPr lang="en-US" dirty="0"/>
          </a:p>
        </p:txBody>
      </p:sp>
      <p:pic>
        <p:nvPicPr>
          <p:cNvPr id="1026" name="Picture 2" descr="http://www.croudview.com/uploads/9778d5d219c5080b9a6a17bef029331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647" y="1896748"/>
            <a:ext cx="6146071" cy="422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568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PROTIP:</a:t>
            </a:r>
            <a:endParaRPr lang="en-US" dirty="0">
              <a:latin typeface="Rockwell" panose="02060603020205020403" pitchFamily="18" charset="0"/>
            </a:endParaRPr>
          </a:p>
        </p:txBody>
      </p:sp>
      <p:sp>
        <p:nvSpPr>
          <p:cNvPr id="9" name="Title 1"/>
          <p:cNvSpPr txBox="1">
            <a:spLocks/>
          </p:cNvSpPr>
          <p:nvPr/>
        </p:nvSpPr>
        <p:spPr>
          <a:xfrm>
            <a:off x="773806" y="3656057"/>
            <a:ext cx="10752786" cy="7098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smtClean="0">
                <a:latin typeface="Rockwell" panose="02060603020205020403" pitchFamily="18" charset="0"/>
              </a:rPr>
              <a:t>schedule your exam!</a:t>
            </a:r>
            <a:endParaRPr lang="en-US" sz="5400" dirty="0">
              <a:latin typeface="Rockwell" panose="02060603020205020403" pitchFamily="18" charset="0"/>
            </a:endParaRPr>
          </a:p>
        </p:txBody>
      </p:sp>
      <p:sp>
        <p:nvSpPr>
          <p:cNvPr id="3" name="TextBox 2"/>
          <p:cNvSpPr txBox="1"/>
          <p:nvPr/>
        </p:nvSpPr>
        <p:spPr>
          <a:xfrm>
            <a:off x="2099256" y="2279561"/>
            <a:ext cx="7972023" cy="1043188"/>
          </a:xfrm>
          <a:prstGeom prst="rect">
            <a:avLst/>
          </a:prstGeom>
          <a:noFill/>
        </p:spPr>
        <p:txBody>
          <a:bodyPr wrap="square" rtlCol="0">
            <a:spAutoFit/>
          </a:bodyPr>
          <a:lstStyle/>
          <a:p>
            <a:endParaRPr lang="en-US" dirty="0"/>
          </a:p>
        </p:txBody>
      </p:sp>
      <p:pic>
        <p:nvPicPr>
          <p:cNvPr id="4" name="Picture 3"/>
          <p:cNvPicPr>
            <a:picLocks noChangeAspect="1"/>
          </p:cNvPicPr>
          <p:nvPr/>
        </p:nvPicPr>
        <p:blipFill>
          <a:blip r:embed="rId2"/>
          <a:stretch>
            <a:fillRect/>
          </a:stretch>
        </p:blipFill>
        <p:spPr>
          <a:xfrm>
            <a:off x="773806" y="2597262"/>
            <a:ext cx="10973751" cy="1450974"/>
          </a:xfrm>
          <a:prstGeom prst="rect">
            <a:avLst/>
          </a:prstGeom>
        </p:spPr>
      </p:pic>
    </p:spTree>
    <p:extLst>
      <p:ext uri="{BB962C8B-B14F-4D97-AF65-F5344CB8AC3E}">
        <p14:creationId xmlns:p14="http://schemas.microsoft.com/office/powerpoint/2010/main" val="2930379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ckwell" panose="02060603020205020403" pitchFamily="18" charset="0"/>
              </a:rPr>
              <a:t>Microsoft Certified Professional</a:t>
            </a:r>
            <a:endParaRPr lang="en-US" dirty="0">
              <a:latin typeface="Rockwell" panose="02060603020205020403" pitchFamily="18" charset="0"/>
            </a:endParaRPr>
          </a:p>
        </p:txBody>
      </p:sp>
      <p:sp>
        <p:nvSpPr>
          <p:cNvPr id="3" name="Content Placeholder 2"/>
          <p:cNvSpPr>
            <a:spLocks noGrp="1"/>
          </p:cNvSpPr>
          <p:nvPr>
            <p:ph idx="1"/>
          </p:nvPr>
        </p:nvSpPr>
        <p:spPr/>
        <p:txBody>
          <a:bodyPr/>
          <a:lstStyle/>
          <a:p>
            <a:r>
              <a:rPr lang="en-US" dirty="0" smtClean="0"/>
              <a:t>Pass one qualifying MCP exam (many options!)</a:t>
            </a:r>
          </a:p>
          <a:p>
            <a:r>
              <a:rPr lang="en-US" dirty="0" smtClean="0"/>
              <a:t>MCP-qualifying exams include all of the exams required for these certifications:</a:t>
            </a:r>
          </a:p>
          <a:p>
            <a:pPr lvl="1"/>
            <a:r>
              <a:rPr lang="en-US" dirty="0" smtClean="0"/>
              <a:t>MCSA – Microsoft Certified Solutions Associate</a:t>
            </a:r>
          </a:p>
          <a:p>
            <a:pPr lvl="1"/>
            <a:r>
              <a:rPr lang="en-US" dirty="0" smtClean="0"/>
              <a:t>MCSE – Microsoft Certified Solutions Expert</a:t>
            </a:r>
          </a:p>
          <a:p>
            <a:pPr lvl="1"/>
            <a:r>
              <a:rPr lang="en-US" dirty="0" smtClean="0"/>
              <a:t>MCSD – Microsoft Certified Solutions Developer</a:t>
            </a:r>
          </a:p>
          <a:p>
            <a:pPr lvl="1"/>
            <a:r>
              <a:rPr lang="en-US" dirty="0" smtClean="0"/>
              <a:t>Microsoft Specialist</a:t>
            </a:r>
            <a:endParaRPr lang="en-US" sz="1800" dirty="0" smtClean="0"/>
          </a:p>
          <a:p>
            <a:r>
              <a:rPr lang="en-US" dirty="0" smtClean="0"/>
              <a:t>MTA &amp; MOS exams do not qualify for MCP certification</a:t>
            </a:r>
          </a:p>
          <a:p>
            <a:pPr marL="0" indent="0">
              <a:buNone/>
            </a:pPr>
            <a:r>
              <a:rPr lang="en-US" sz="2400" dirty="0" smtClean="0">
                <a:hlinkClick r:id="rId2"/>
              </a:rPr>
              <a:t>https://www.microsoft.com/en-us/learning/microsoft-certified-professional.aspx</a:t>
            </a:r>
            <a:r>
              <a:rPr lang="en-US" sz="2400" dirty="0" smtClean="0"/>
              <a:t> </a:t>
            </a:r>
            <a:endParaRPr lang="en-US" sz="2400" dirty="0"/>
          </a:p>
        </p:txBody>
      </p:sp>
    </p:spTree>
    <p:extLst>
      <p:ext uri="{BB962C8B-B14F-4D97-AF65-F5344CB8AC3E}">
        <p14:creationId xmlns:p14="http://schemas.microsoft.com/office/powerpoint/2010/main" val="189012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Exam Day</a:t>
            </a:r>
            <a:endParaRPr lang="en-US" dirty="0">
              <a:latin typeface="Rockwell" panose="02060603020205020403" pitchFamily="18" charset="0"/>
            </a:endParaRPr>
          </a:p>
        </p:txBody>
      </p:sp>
      <p:sp>
        <p:nvSpPr>
          <p:cNvPr id="3" name="Content Placeholder 2"/>
          <p:cNvSpPr>
            <a:spLocks noGrp="1"/>
          </p:cNvSpPr>
          <p:nvPr>
            <p:ph idx="1"/>
          </p:nvPr>
        </p:nvSpPr>
        <p:spPr>
          <a:xfrm>
            <a:off x="838200" y="1763065"/>
            <a:ext cx="10515600" cy="4351338"/>
          </a:xfrm>
        </p:spPr>
        <p:txBody>
          <a:bodyPr/>
          <a:lstStyle/>
          <a:p>
            <a:r>
              <a:rPr lang="en-US" dirty="0"/>
              <a:t>Be early – like really early</a:t>
            </a:r>
          </a:p>
          <a:p>
            <a:r>
              <a:rPr lang="en-US" dirty="0"/>
              <a:t>Know where to park</a:t>
            </a:r>
          </a:p>
          <a:p>
            <a:r>
              <a:rPr lang="en-US" dirty="0"/>
              <a:t>Know which building &amp; room number</a:t>
            </a:r>
          </a:p>
          <a:p>
            <a:r>
              <a:rPr lang="en-US" dirty="0"/>
              <a:t>The proctor has earplugs if you need </a:t>
            </a:r>
            <a:r>
              <a:rPr lang="en-US" dirty="0" smtClean="0"/>
              <a:t>them</a:t>
            </a:r>
            <a:endParaRPr lang="en-US" dirty="0"/>
          </a:p>
          <a:p>
            <a:r>
              <a:rPr lang="en-US" dirty="0" smtClean="0"/>
              <a:t>Manage your time during the test</a:t>
            </a:r>
            <a:endParaRPr lang="en-US" dirty="0"/>
          </a:p>
          <a:p>
            <a:pPr marL="0" indent="0">
              <a:buNone/>
            </a:pPr>
            <a:endParaRPr lang="en-US" dirty="0" smtClean="0"/>
          </a:p>
          <a:p>
            <a:pPr marL="0" indent="0">
              <a:buNone/>
            </a:pPr>
            <a:r>
              <a:rPr lang="en-US" dirty="0">
                <a:hlinkClick r:id="rId2"/>
              </a:rPr>
              <a:t>http://springfield.otc.edu/maps-and-directions</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23768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Exam Details</a:t>
            </a:r>
            <a:endParaRPr lang="en-US" dirty="0">
              <a:latin typeface="Rockwell" panose="02060603020205020403"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t>What score do I need to pass? </a:t>
            </a:r>
          </a:p>
          <a:p>
            <a:pPr lvl="1"/>
            <a:r>
              <a:rPr lang="en-US" sz="1800" dirty="0">
                <a:hlinkClick r:id="rId2"/>
              </a:rPr>
              <a:t>https://</a:t>
            </a:r>
            <a:r>
              <a:rPr lang="en-US" sz="1800" dirty="0" smtClean="0">
                <a:hlinkClick r:id="rId2"/>
              </a:rPr>
              <a:t>www.microsoft.com/en-us/learning/certification-exam-policies.aspx#faqscoring-11</a:t>
            </a:r>
            <a:r>
              <a:rPr lang="en-US" sz="1800" dirty="0" smtClean="0"/>
              <a:t> </a:t>
            </a:r>
          </a:p>
          <a:p>
            <a:pPr lvl="1"/>
            <a:r>
              <a:rPr lang="en-US" dirty="0" smtClean="0"/>
              <a:t>“All </a:t>
            </a:r>
            <a:r>
              <a:rPr lang="en-US" dirty="0"/>
              <a:t>MCSA, MCSE, and MSCD exams are scaled such that the passing score is </a:t>
            </a:r>
            <a:r>
              <a:rPr lang="en-US" dirty="0" smtClean="0"/>
              <a:t>700.”</a:t>
            </a:r>
          </a:p>
          <a:p>
            <a:pPr lvl="1"/>
            <a:r>
              <a:rPr lang="en-US" dirty="0" smtClean="0"/>
              <a:t>“The </a:t>
            </a:r>
            <a:r>
              <a:rPr lang="en-US" dirty="0"/>
              <a:t>number of items that you have to answer correctly varies depending on the difficulty of the questions delivered when you take the </a:t>
            </a:r>
            <a:r>
              <a:rPr lang="en-US" dirty="0" smtClean="0"/>
              <a:t>exam”</a:t>
            </a:r>
          </a:p>
          <a:p>
            <a:r>
              <a:rPr lang="en-US" dirty="0" smtClean="0"/>
              <a:t>Question </a:t>
            </a:r>
            <a:r>
              <a:rPr lang="en-US" dirty="0"/>
              <a:t>types: </a:t>
            </a:r>
            <a:r>
              <a:rPr lang="en-US" sz="1800" dirty="0">
                <a:hlinkClick r:id="rId3"/>
              </a:rPr>
              <a:t>https://</a:t>
            </a:r>
            <a:r>
              <a:rPr lang="en-US" sz="1800" dirty="0" smtClean="0">
                <a:hlinkClick r:id="rId3"/>
              </a:rPr>
              <a:t>www.microsoft.com/en-us/learning/certification-exams.aspx#types</a:t>
            </a:r>
            <a:r>
              <a:rPr lang="en-US" sz="1800" dirty="0" smtClean="0"/>
              <a:t> </a:t>
            </a:r>
            <a:endParaRPr lang="en-US" dirty="0" smtClean="0"/>
          </a:p>
          <a:p>
            <a:pPr lvl="1"/>
            <a:r>
              <a:rPr lang="en-US" dirty="0" smtClean="0"/>
              <a:t>Multiple choice</a:t>
            </a:r>
          </a:p>
          <a:p>
            <a:pPr lvl="1"/>
            <a:r>
              <a:rPr lang="en-US" dirty="0" smtClean="0"/>
              <a:t>Matching</a:t>
            </a:r>
          </a:p>
          <a:p>
            <a:pPr lvl="1"/>
            <a:r>
              <a:rPr lang="en-US" dirty="0" smtClean="0"/>
              <a:t>Short answer</a:t>
            </a:r>
          </a:p>
          <a:p>
            <a:pPr lvl="1"/>
            <a:r>
              <a:rPr lang="en-US" dirty="0" smtClean="0"/>
              <a:t>Case Studies</a:t>
            </a:r>
          </a:p>
          <a:p>
            <a:r>
              <a:rPr lang="en-US" dirty="0"/>
              <a:t>Number of questions varies, but 40-60 is typical </a:t>
            </a:r>
            <a:endParaRPr lang="en-US" dirty="0" smtClean="0"/>
          </a:p>
          <a:p>
            <a:r>
              <a:rPr lang="en-US" dirty="0" smtClean="0"/>
              <a:t>Time limit ranges from 45-150 minutes, depending on exam</a:t>
            </a:r>
          </a:p>
        </p:txBody>
      </p:sp>
    </p:spTree>
    <p:extLst>
      <p:ext uri="{BB962C8B-B14F-4D97-AF65-F5344CB8AC3E}">
        <p14:creationId xmlns:p14="http://schemas.microsoft.com/office/powerpoint/2010/main" val="258842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Special Programs through Microsoft</a:t>
            </a:r>
            <a:endParaRPr lang="en-US" dirty="0">
              <a:latin typeface="Rockwell" panose="02060603020205020403" pitchFamily="18" charset="0"/>
            </a:endParaRPr>
          </a:p>
        </p:txBody>
      </p:sp>
      <p:sp>
        <p:nvSpPr>
          <p:cNvPr id="3" name="Content Placeholder 2"/>
          <p:cNvSpPr>
            <a:spLocks noGrp="1"/>
          </p:cNvSpPr>
          <p:nvPr>
            <p:ph idx="1"/>
          </p:nvPr>
        </p:nvSpPr>
        <p:spPr/>
        <p:txBody>
          <a:bodyPr/>
          <a:lstStyle/>
          <a:p>
            <a:r>
              <a:rPr lang="en-US" dirty="0" smtClean="0"/>
              <a:t>Re-taking an exam</a:t>
            </a:r>
          </a:p>
          <a:p>
            <a:pPr lvl="1"/>
            <a:r>
              <a:rPr lang="en-US" dirty="0" smtClean="0"/>
              <a:t>Second Shot promotion usually runs July – January</a:t>
            </a:r>
          </a:p>
          <a:p>
            <a:pPr lvl="1"/>
            <a:r>
              <a:rPr lang="en-US" dirty="0" smtClean="0"/>
              <a:t>Current promotion </a:t>
            </a:r>
            <a:r>
              <a:rPr lang="en-US" dirty="0"/>
              <a:t>is Booster </a:t>
            </a:r>
            <a:r>
              <a:rPr lang="en-US" dirty="0" smtClean="0"/>
              <a:t>Pack</a:t>
            </a:r>
          </a:p>
          <a:p>
            <a:pPr lvl="2"/>
            <a:r>
              <a:rPr lang="en-US" dirty="0" smtClean="0">
                <a:hlinkClick r:id="rId2"/>
              </a:rPr>
              <a:t>https</a:t>
            </a:r>
            <a:r>
              <a:rPr lang="en-US" dirty="0">
                <a:hlinkClick r:id="rId2"/>
              </a:rPr>
              <a:t>://</a:t>
            </a:r>
            <a:r>
              <a:rPr lang="en-US" dirty="0" smtClean="0">
                <a:hlinkClick r:id="rId2"/>
              </a:rPr>
              <a:t>www.microsoft.com/en-us/learning/offers.aspx</a:t>
            </a:r>
            <a:r>
              <a:rPr lang="en-US" dirty="0" smtClean="0"/>
              <a:t> </a:t>
            </a:r>
          </a:p>
          <a:p>
            <a:r>
              <a:rPr lang="en-US" dirty="0" smtClean="0"/>
              <a:t>Student pricing</a:t>
            </a:r>
          </a:p>
          <a:p>
            <a:pPr lvl="1"/>
            <a:r>
              <a:rPr lang="en-US" dirty="0" smtClean="0">
                <a:hlinkClick r:id="rId3"/>
              </a:rPr>
              <a:t>https</a:t>
            </a:r>
            <a:r>
              <a:rPr lang="en-US" dirty="0">
                <a:hlinkClick r:id="rId3"/>
              </a:rPr>
              <a:t>://</a:t>
            </a:r>
            <a:r>
              <a:rPr lang="en-US" dirty="0" smtClean="0">
                <a:hlinkClick r:id="rId3"/>
              </a:rPr>
              <a:t>www.microsoft.com/en-us/learning/certification-exam-policies.aspx#policies-2</a:t>
            </a:r>
            <a:r>
              <a:rPr lang="en-US" dirty="0" smtClean="0"/>
              <a:t> </a:t>
            </a:r>
          </a:p>
          <a:p>
            <a:pPr lvl="1"/>
            <a:r>
              <a:rPr lang="en-US" dirty="0" smtClean="0"/>
              <a:t>Student discount is typically 15% - 20% off</a:t>
            </a:r>
          </a:p>
        </p:txBody>
      </p:sp>
    </p:spTree>
    <p:extLst>
      <p:ext uri="{BB962C8B-B14F-4D97-AF65-F5344CB8AC3E}">
        <p14:creationId xmlns:p14="http://schemas.microsoft.com/office/powerpoint/2010/main" val="305025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3160"/>
            <a:ext cx="10515600" cy="1325563"/>
          </a:xfrm>
        </p:spPr>
        <p:txBody>
          <a:bodyPr>
            <a:normAutofit/>
          </a:bodyPr>
          <a:lstStyle/>
          <a:p>
            <a:pPr algn="ctr"/>
            <a:r>
              <a:rPr lang="en-US" dirty="0" smtClean="0">
                <a:latin typeface="Rockwell" panose="02060603020205020403" pitchFamily="18" charset="0"/>
              </a:rPr>
              <a:t>Questions?</a:t>
            </a:r>
            <a:endParaRPr lang="en-US" dirty="0">
              <a:latin typeface="Rockwell" panose="02060603020205020403" pitchFamily="18" charset="0"/>
            </a:endParaRPr>
          </a:p>
        </p:txBody>
      </p:sp>
    </p:spTree>
    <p:extLst>
      <p:ext uri="{BB962C8B-B14F-4D97-AF65-F5344CB8AC3E}">
        <p14:creationId xmlns:p14="http://schemas.microsoft.com/office/powerpoint/2010/main" val="4002403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ckwell" panose="02060603020205020403" pitchFamily="18" charset="0"/>
              </a:rPr>
              <a:t>MCSD</a:t>
            </a:r>
            <a:br>
              <a:rPr lang="en-US" dirty="0">
                <a:latin typeface="Rockwell" panose="02060603020205020403" pitchFamily="18" charset="0"/>
              </a:rPr>
            </a:br>
            <a:r>
              <a:rPr lang="en-US" dirty="0">
                <a:latin typeface="Rockwell" panose="02060603020205020403" pitchFamily="18" charset="0"/>
              </a:rPr>
              <a:t>Microsoft Certified Solutions Developer</a:t>
            </a:r>
            <a:endParaRPr lang="en-US" dirty="0"/>
          </a:p>
        </p:txBody>
      </p:sp>
      <p:graphicFrame>
        <p:nvGraphicFramePr>
          <p:cNvPr id="5" name="Diagram 4"/>
          <p:cNvGraphicFramePr/>
          <p:nvPr>
            <p:extLst>
              <p:ext uri="{D42A27DB-BD31-4B8C-83A1-F6EECF244321}">
                <p14:modId xmlns:p14="http://schemas.microsoft.com/office/powerpoint/2010/main" val="1921830988"/>
              </p:ext>
            </p:extLst>
          </p:nvPr>
        </p:nvGraphicFramePr>
        <p:xfrm>
          <a:off x="1870635" y="1895084"/>
          <a:ext cx="8128000" cy="3970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829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ckwell" panose="02060603020205020403" pitchFamily="18" charset="0"/>
              </a:rPr>
              <a:t>MCSD Exams by Track</a:t>
            </a:r>
            <a:endParaRPr lang="en-US" dirty="0"/>
          </a:p>
        </p:txBody>
      </p:sp>
      <p:sp>
        <p:nvSpPr>
          <p:cNvPr id="4" name="Rectangle 3"/>
          <p:cNvSpPr/>
          <p:nvPr/>
        </p:nvSpPr>
        <p:spPr>
          <a:xfrm>
            <a:off x="676980" y="1690688"/>
            <a:ext cx="11201400" cy="686752"/>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latin typeface="Segoe UI Light" panose="020B0502040204020203" pitchFamily="34" charset="0"/>
                <a:cs typeface="Segoe UI Light" panose="020B0502040204020203" pitchFamily="34" charset="0"/>
              </a:rPr>
              <a:t>MCSD</a:t>
            </a:r>
          </a:p>
          <a:p>
            <a:pPr algn="ctr"/>
            <a:r>
              <a:rPr lang="en-US" sz="2000" dirty="0" smtClean="0">
                <a:latin typeface="Segoe UI Light" panose="020B0502040204020203" pitchFamily="34" charset="0"/>
                <a:cs typeface="Segoe UI Light" panose="020B0502040204020203" pitchFamily="34" charset="0"/>
              </a:rPr>
              <a:t>Microsoft Certified Solutions Developer</a:t>
            </a:r>
            <a:endParaRPr lang="en-US" sz="2000" dirty="0">
              <a:latin typeface="Segoe UI Light" panose="020B0502040204020203" pitchFamily="34" charset="0"/>
              <a:cs typeface="Segoe UI Light" panose="020B0502040204020203" pitchFamily="34" charset="0"/>
            </a:endParaRPr>
          </a:p>
        </p:txBody>
      </p:sp>
      <p:sp>
        <p:nvSpPr>
          <p:cNvPr id="5" name="Rectangle 4"/>
          <p:cNvSpPr/>
          <p:nvPr/>
        </p:nvSpPr>
        <p:spPr>
          <a:xfrm>
            <a:off x="676980" y="3412495"/>
            <a:ext cx="1600200" cy="268664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t>Programming in HTML5 with JavaScript and CSS3</a:t>
            </a:r>
          </a:p>
          <a:p>
            <a:endParaRPr lang="en-US" sz="1200" dirty="0"/>
          </a:p>
          <a:p>
            <a:r>
              <a:rPr lang="en-US" sz="1200" dirty="0" smtClean="0"/>
              <a:t>Essentials of Developing Windows Store Apps Using HTML5 and JavaScript</a:t>
            </a:r>
          </a:p>
          <a:p>
            <a:endParaRPr lang="en-US" sz="1200" dirty="0"/>
          </a:p>
          <a:p>
            <a:r>
              <a:rPr lang="en-US" sz="1200" dirty="0" smtClean="0"/>
              <a:t>Advanced Windows Store App Development Using HTML5 and JavaScript</a:t>
            </a:r>
            <a:endParaRPr lang="en-US" sz="1200" dirty="0"/>
          </a:p>
        </p:txBody>
      </p:sp>
      <p:sp>
        <p:nvSpPr>
          <p:cNvPr id="6" name="Rectangle 5"/>
          <p:cNvSpPr/>
          <p:nvPr/>
        </p:nvSpPr>
        <p:spPr>
          <a:xfrm>
            <a:off x="2277180" y="3412495"/>
            <a:ext cx="1600200" cy="268664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t>Programming in C#</a:t>
            </a:r>
          </a:p>
          <a:p>
            <a:endParaRPr lang="en-US" sz="1200" dirty="0"/>
          </a:p>
          <a:p>
            <a:r>
              <a:rPr lang="en-US" sz="1200" dirty="0" smtClean="0"/>
              <a:t>Essentials of Developing Windows Store Apps Using C#</a:t>
            </a:r>
          </a:p>
          <a:p>
            <a:endParaRPr lang="en-US" sz="1200" dirty="0"/>
          </a:p>
          <a:p>
            <a:r>
              <a:rPr lang="en-US" sz="1200" dirty="0" smtClean="0"/>
              <a:t>Advanced Windows Store App Development Using C#</a:t>
            </a:r>
            <a:endParaRPr lang="en-US" sz="1200" dirty="0"/>
          </a:p>
        </p:txBody>
      </p:sp>
      <p:sp>
        <p:nvSpPr>
          <p:cNvPr id="7" name="Rectangle 6"/>
          <p:cNvSpPr/>
          <p:nvPr/>
        </p:nvSpPr>
        <p:spPr>
          <a:xfrm>
            <a:off x="3877380" y="3412495"/>
            <a:ext cx="1600200" cy="268664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t>Programming in HTML5 with JavaScript and CSS3</a:t>
            </a:r>
          </a:p>
          <a:p>
            <a:endParaRPr lang="en-US" sz="1200" dirty="0"/>
          </a:p>
          <a:p>
            <a:r>
              <a:rPr lang="en-US" sz="1200" dirty="0" smtClean="0"/>
              <a:t>Developing ASP.NET MVC Web Applications</a:t>
            </a:r>
          </a:p>
          <a:p>
            <a:endParaRPr lang="en-US" sz="1200" dirty="0"/>
          </a:p>
          <a:p>
            <a:r>
              <a:rPr lang="en-US" sz="1200" dirty="0" smtClean="0"/>
              <a:t>Developing Microsoft Azure and Web Services</a:t>
            </a:r>
            <a:endParaRPr lang="en-US" sz="1200" dirty="0"/>
          </a:p>
        </p:txBody>
      </p:sp>
      <p:sp>
        <p:nvSpPr>
          <p:cNvPr id="8" name="Rectangle 7"/>
          <p:cNvSpPr/>
          <p:nvPr/>
        </p:nvSpPr>
        <p:spPr>
          <a:xfrm>
            <a:off x="5477580" y="3412495"/>
            <a:ext cx="1600200" cy="2686642"/>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t>Programming in HTML5 with JavaScript and CSS3</a:t>
            </a:r>
          </a:p>
          <a:p>
            <a:endParaRPr lang="en-US" sz="1200" dirty="0" smtClean="0"/>
          </a:p>
          <a:p>
            <a:r>
              <a:rPr lang="en-US" sz="1200" dirty="0" smtClean="0"/>
              <a:t>Developing ASP.NET MVC Web Applications</a:t>
            </a:r>
          </a:p>
          <a:p>
            <a:endParaRPr lang="en-US" sz="1200" dirty="0"/>
          </a:p>
          <a:p>
            <a:r>
              <a:rPr lang="en-US" sz="1200" dirty="0" smtClean="0"/>
              <a:t>Developing SharePoint Server 2013 Core Solutions</a:t>
            </a:r>
          </a:p>
          <a:p>
            <a:endParaRPr lang="en-US" sz="1200" dirty="0"/>
          </a:p>
          <a:p>
            <a:r>
              <a:rPr lang="en-US" sz="1200" dirty="0" smtClean="0"/>
              <a:t>Developing SharePoint Server 2013 Advanced Solutions</a:t>
            </a:r>
            <a:endParaRPr lang="en-US" sz="1200" dirty="0"/>
          </a:p>
        </p:txBody>
      </p:sp>
      <p:sp>
        <p:nvSpPr>
          <p:cNvPr id="9" name="Rectangle 8"/>
          <p:cNvSpPr/>
          <p:nvPr/>
        </p:nvSpPr>
        <p:spPr>
          <a:xfrm>
            <a:off x="7077780" y="3412493"/>
            <a:ext cx="1600200" cy="2686642"/>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t>Developing Microsoft Azure Solutions</a:t>
            </a:r>
          </a:p>
          <a:p>
            <a:endParaRPr lang="en-US" sz="1200" dirty="0"/>
          </a:p>
          <a:p>
            <a:r>
              <a:rPr lang="en-US" sz="1200" dirty="0" smtClean="0"/>
              <a:t>Implementing Microsoft Azure Infrastructure Solutions</a:t>
            </a:r>
          </a:p>
          <a:p>
            <a:endParaRPr lang="en-US" sz="1200" dirty="0"/>
          </a:p>
          <a:p>
            <a:r>
              <a:rPr lang="en-US" sz="1200" dirty="0" smtClean="0"/>
              <a:t>Architecting Microsoft Azure Solutions</a:t>
            </a:r>
            <a:endParaRPr lang="en-US" sz="1200" dirty="0"/>
          </a:p>
        </p:txBody>
      </p:sp>
      <p:sp>
        <p:nvSpPr>
          <p:cNvPr id="10" name="Rectangle 9"/>
          <p:cNvSpPr/>
          <p:nvPr/>
        </p:nvSpPr>
        <p:spPr>
          <a:xfrm>
            <a:off x="8677980" y="3412493"/>
            <a:ext cx="1600200" cy="2686642"/>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t>Administering Microsoft Visual Studio Team Foundation Server</a:t>
            </a:r>
          </a:p>
          <a:p>
            <a:endParaRPr lang="en-US" sz="1200" dirty="0"/>
          </a:p>
          <a:p>
            <a:r>
              <a:rPr lang="en-US" sz="1200" dirty="0" smtClean="0"/>
              <a:t>Software Testing with Visual Studio</a:t>
            </a:r>
          </a:p>
          <a:p>
            <a:endParaRPr lang="en-US" sz="1200" dirty="0"/>
          </a:p>
          <a:p>
            <a:r>
              <a:rPr lang="en-US" sz="1200" dirty="0" smtClean="0"/>
              <a:t>Delivering Continuous Value with Visual Studio Application Lifecycle Management</a:t>
            </a:r>
          </a:p>
        </p:txBody>
      </p:sp>
      <p:sp>
        <p:nvSpPr>
          <p:cNvPr id="11" name="Rectangle 10"/>
          <p:cNvSpPr/>
          <p:nvPr/>
        </p:nvSpPr>
        <p:spPr>
          <a:xfrm>
            <a:off x="10278180" y="3412493"/>
            <a:ext cx="1600200" cy="268664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t>Programming in C#</a:t>
            </a:r>
          </a:p>
          <a:p>
            <a:endParaRPr lang="en-US" sz="1200" dirty="0"/>
          </a:p>
          <a:p>
            <a:r>
              <a:rPr lang="en-US" sz="1200" dirty="0" smtClean="0"/>
              <a:t>Universal Windows Platform – App Architecture and UX/UI</a:t>
            </a:r>
          </a:p>
          <a:p>
            <a:endParaRPr lang="en-US" sz="1200" dirty="0"/>
          </a:p>
          <a:p>
            <a:r>
              <a:rPr lang="en-US" sz="1200" dirty="0" smtClean="0"/>
              <a:t>Universal Windows Platform – App Data, Services, and Coding Patterns</a:t>
            </a:r>
            <a:endParaRPr lang="en-US" sz="1200" dirty="0"/>
          </a:p>
        </p:txBody>
      </p:sp>
      <p:sp>
        <p:nvSpPr>
          <p:cNvPr id="12" name="Rectangle 11"/>
          <p:cNvSpPr/>
          <p:nvPr/>
        </p:nvSpPr>
        <p:spPr>
          <a:xfrm>
            <a:off x="676980" y="2377436"/>
            <a:ext cx="1600200" cy="103506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Store Apps Using HTML5</a:t>
            </a:r>
            <a:endParaRPr lang="en-US" dirty="0"/>
          </a:p>
        </p:txBody>
      </p:sp>
      <p:sp>
        <p:nvSpPr>
          <p:cNvPr id="13" name="Rectangle 12"/>
          <p:cNvSpPr/>
          <p:nvPr/>
        </p:nvSpPr>
        <p:spPr>
          <a:xfrm>
            <a:off x="2277180" y="2377434"/>
            <a:ext cx="1600200" cy="103506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Store Apps Using </a:t>
            </a:r>
          </a:p>
          <a:p>
            <a:pPr algn="ctr"/>
            <a:r>
              <a:rPr lang="en-US" dirty="0" smtClean="0"/>
              <a:t>C#</a:t>
            </a:r>
            <a:endParaRPr lang="en-US" dirty="0"/>
          </a:p>
        </p:txBody>
      </p:sp>
      <p:sp>
        <p:nvSpPr>
          <p:cNvPr id="14" name="Rectangle 13"/>
          <p:cNvSpPr/>
          <p:nvPr/>
        </p:nvSpPr>
        <p:spPr>
          <a:xfrm>
            <a:off x="3877380" y="2377434"/>
            <a:ext cx="1600200" cy="103506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Applications</a:t>
            </a:r>
            <a:endParaRPr lang="en-US" dirty="0"/>
          </a:p>
        </p:txBody>
      </p:sp>
      <p:sp>
        <p:nvSpPr>
          <p:cNvPr id="15" name="Rectangle 14"/>
          <p:cNvSpPr/>
          <p:nvPr/>
        </p:nvSpPr>
        <p:spPr>
          <a:xfrm>
            <a:off x="5477580" y="2377434"/>
            <a:ext cx="1600200" cy="103506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SharePoint Applications</a:t>
            </a:r>
            <a:endParaRPr lang="en-US" dirty="0"/>
          </a:p>
        </p:txBody>
      </p:sp>
      <p:sp>
        <p:nvSpPr>
          <p:cNvPr id="16" name="Rectangle 15"/>
          <p:cNvSpPr/>
          <p:nvPr/>
        </p:nvSpPr>
        <p:spPr>
          <a:xfrm>
            <a:off x="7077780" y="2377434"/>
            <a:ext cx="1600200" cy="103506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Solutions Architect</a:t>
            </a:r>
            <a:endParaRPr lang="en-US" dirty="0"/>
          </a:p>
        </p:txBody>
      </p:sp>
      <p:sp>
        <p:nvSpPr>
          <p:cNvPr id="17" name="Rectangle 16"/>
          <p:cNvSpPr/>
          <p:nvPr/>
        </p:nvSpPr>
        <p:spPr>
          <a:xfrm>
            <a:off x="8677980" y="2377434"/>
            <a:ext cx="1600200" cy="103506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Lifecycle Management</a:t>
            </a:r>
            <a:endParaRPr lang="en-US" dirty="0"/>
          </a:p>
        </p:txBody>
      </p:sp>
      <p:sp>
        <p:nvSpPr>
          <p:cNvPr id="18" name="Rectangle 17"/>
          <p:cNvSpPr/>
          <p:nvPr/>
        </p:nvSpPr>
        <p:spPr>
          <a:xfrm>
            <a:off x="10278180" y="2377428"/>
            <a:ext cx="1600200" cy="103506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Universal Windows Platform</a:t>
            </a:r>
            <a:endParaRPr lang="en-US" dirty="0"/>
          </a:p>
        </p:txBody>
      </p:sp>
    </p:spTree>
    <p:extLst>
      <p:ext uri="{BB962C8B-B14F-4D97-AF65-F5344CB8AC3E}">
        <p14:creationId xmlns:p14="http://schemas.microsoft.com/office/powerpoint/2010/main" val="802450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Pricing Details</a:t>
            </a:r>
            <a:endParaRPr lang="en-US" dirty="0">
              <a:latin typeface="Rockwell" panose="02060603020205020403" pitchFamily="18" charset="0"/>
            </a:endParaRPr>
          </a:p>
        </p:txBody>
      </p:sp>
      <p:sp>
        <p:nvSpPr>
          <p:cNvPr id="3" name="Content Placeholder 2"/>
          <p:cNvSpPr>
            <a:spLocks noGrp="1"/>
          </p:cNvSpPr>
          <p:nvPr>
            <p:ph idx="1"/>
          </p:nvPr>
        </p:nvSpPr>
        <p:spPr>
          <a:xfrm>
            <a:off x="838199" y="1825625"/>
            <a:ext cx="11010363" cy="4351338"/>
          </a:xfrm>
        </p:spPr>
        <p:txBody>
          <a:bodyPr/>
          <a:lstStyle/>
          <a:p>
            <a:r>
              <a:rPr lang="en-US" dirty="0"/>
              <a:t>Most exams are $</a:t>
            </a:r>
            <a:r>
              <a:rPr lang="en-US" dirty="0" smtClean="0"/>
              <a:t>150</a:t>
            </a:r>
          </a:p>
          <a:p>
            <a:pPr lvl="1"/>
            <a:r>
              <a:rPr lang="en-US" dirty="0" smtClean="0"/>
              <a:t>As of April 25, 2016, Microsoft announced that exam prices would be changing after June 30</a:t>
            </a:r>
            <a:r>
              <a:rPr lang="en-US" baseline="30000" dirty="0" smtClean="0"/>
              <a:t>th</a:t>
            </a:r>
            <a:r>
              <a:rPr lang="en-US" dirty="0" smtClean="0"/>
              <a:t>.</a:t>
            </a:r>
          </a:p>
          <a:p>
            <a:pPr lvl="1"/>
            <a:r>
              <a:rPr lang="en-US" dirty="0" smtClean="0"/>
              <a:t>When purchasing exam, check voucher expiration</a:t>
            </a:r>
            <a:endParaRPr lang="en-US" dirty="0"/>
          </a:p>
          <a:p>
            <a:r>
              <a:rPr lang="en-US" dirty="0" smtClean="0"/>
              <a:t>Be prepared to buy a practice exam</a:t>
            </a:r>
            <a:endParaRPr lang="en-US" dirty="0"/>
          </a:p>
          <a:p>
            <a:pPr lvl="1"/>
            <a:r>
              <a:rPr lang="en-US" dirty="0" err="1"/>
              <a:t>Transcender</a:t>
            </a:r>
            <a:r>
              <a:rPr lang="en-US" dirty="0"/>
              <a:t> $140 for download &amp; 90-day web access</a:t>
            </a:r>
          </a:p>
          <a:p>
            <a:pPr lvl="1"/>
            <a:r>
              <a:rPr lang="en-US" dirty="0"/>
              <a:t>Measure Up $119 for download</a:t>
            </a:r>
          </a:p>
          <a:p>
            <a:pPr lvl="1"/>
            <a:r>
              <a:rPr lang="en-US" dirty="0"/>
              <a:t>Check how long you will have access to the practice exam</a:t>
            </a:r>
          </a:p>
          <a:p>
            <a:r>
              <a:rPr lang="en-US" dirty="0"/>
              <a:t>Recertification </a:t>
            </a:r>
            <a:r>
              <a:rPr lang="en-US" dirty="0" smtClean="0"/>
              <a:t>exam is </a:t>
            </a:r>
            <a:r>
              <a:rPr lang="en-US" dirty="0"/>
              <a:t>required every 2 years for </a:t>
            </a:r>
            <a:r>
              <a:rPr lang="en-US" dirty="0" smtClean="0"/>
              <a:t>the </a:t>
            </a:r>
            <a:r>
              <a:rPr lang="en-US" dirty="0"/>
              <a:t>4-letter </a:t>
            </a:r>
            <a:r>
              <a:rPr lang="en-US" dirty="0" smtClean="0"/>
              <a:t>certifications</a:t>
            </a:r>
          </a:p>
        </p:txBody>
      </p:sp>
    </p:spTree>
    <p:extLst>
      <p:ext uri="{BB962C8B-B14F-4D97-AF65-F5344CB8AC3E}">
        <p14:creationId xmlns:p14="http://schemas.microsoft.com/office/powerpoint/2010/main" val="19897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Is it worth it?</a:t>
            </a:r>
            <a:endParaRPr lang="en-US" dirty="0">
              <a:latin typeface="Rockwell" panose="02060603020205020403" pitchFamily="18" charset="0"/>
            </a:endParaRPr>
          </a:p>
        </p:txBody>
      </p:sp>
      <p:sp>
        <p:nvSpPr>
          <p:cNvPr id="3" name="Content Placeholder 2"/>
          <p:cNvSpPr>
            <a:spLocks noGrp="1"/>
          </p:cNvSpPr>
          <p:nvPr>
            <p:ph idx="1"/>
          </p:nvPr>
        </p:nvSpPr>
        <p:spPr>
          <a:xfrm>
            <a:off x="838200" y="4345757"/>
            <a:ext cx="10515600" cy="1159497"/>
          </a:xfrm>
        </p:spPr>
        <p:txBody>
          <a:bodyPr/>
          <a:lstStyle/>
          <a:p>
            <a:pPr marL="0" indent="0">
              <a:buNone/>
            </a:pPr>
            <a:r>
              <a:rPr lang="en-US" dirty="0" smtClean="0"/>
              <a:t>Just like a college degree, a certification’s </a:t>
            </a:r>
            <a:r>
              <a:rPr lang="en-US" b="1" dirty="0" smtClean="0">
                <a:solidFill>
                  <a:schemeClr val="accent1"/>
                </a:solidFill>
              </a:rPr>
              <a:t>actual value </a:t>
            </a:r>
            <a:r>
              <a:rPr lang="en-US" dirty="0" smtClean="0"/>
              <a:t>and it’s </a:t>
            </a:r>
            <a:r>
              <a:rPr lang="en-US" b="1" dirty="0" smtClean="0">
                <a:solidFill>
                  <a:schemeClr val="accent1"/>
                </a:solidFill>
              </a:rPr>
              <a:t>perceived value </a:t>
            </a:r>
            <a:r>
              <a:rPr lang="en-US" dirty="0" smtClean="0"/>
              <a:t>depend on the situation, and on who you ask.</a:t>
            </a:r>
          </a:p>
        </p:txBody>
      </p:sp>
      <p:sp>
        <p:nvSpPr>
          <p:cNvPr id="4" name="Title 1"/>
          <p:cNvSpPr txBox="1">
            <a:spLocks/>
          </p:cNvSpPr>
          <p:nvPr/>
        </p:nvSpPr>
        <p:spPr>
          <a:xfrm>
            <a:off x="3959258" y="2355441"/>
            <a:ext cx="49828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Rockwell" panose="02060603020205020403" pitchFamily="18" charset="0"/>
              </a:rPr>
              <a:t>…it depends.</a:t>
            </a:r>
            <a:endParaRPr lang="en-US" dirty="0">
              <a:latin typeface="Rockwell" panose="02060603020205020403" pitchFamily="18" charset="0"/>
            </a:endParaRPr>
          </a:p>
        </p:txBody>
      </p:sp>
    </p:spTree>
    <p:extLst>
      <p:ext uri="{BB962C8B-B14F-4D97-AF65-F5344CB8AC3E}">
        <p14:creationId xmlns:p14="http://schemas.microsoft.com/office/powerpoint/2010/main" val="1486671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Benefits to your Career</a:t>
            </a:r>
            <a:endParaRPr lang="en-US" dirty="0">
              <a:latin typeface="Rockwell" panose="02060603020205020403" pitchFamily="18" charset="0"/>
            </a:endParaRPr>
          </a:p>
        </p:txBody>
      </p:sp>
      <p:pic>
        <p:nvPicPr>
          <p:cNvPr id="2050" name="Picture 2" descr="https://cdn.meme.am/instances/569637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96" y="1825625"/>
            <a:ext cx="4058207" cy="4058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0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Benefits to your Career</a:t>
            </a:r>
            <a:endParaRPr lang="en-US" dirty="0">
              <a:latin typeface="Rockwell" panose="02060603020205020403" pitchFamily="18" charset="0"/>
            </a:endParaRPr>
          </a:p>
        </p:txBody>
      </p:sp>
      <p:sp>
        <p:nvSpPr>
          <p:cNvPr id="3" name="Content Placeholder 2"/>
          <p:cNvSpPr>
            <a:spLocks noGrp="1"/>
          </p:cNvSpPr>
          <p:nvPr>
            <p:ph idx="1"/>
          </p:nvPr>
        </p:nvSpPr>
        <p:spPr/>
        <p:txBody>
          <a:bodyPr>
            <a:normAutofit/>
          </a:bodyPr>
          <a:lstStyle/>
          <a:p>
            <a:r>
              <a:rPr lang="en-US" dirty="0" smtClean="0"/>
              <a:t>Shows commitment to growth &amp; learning</a:t>
            </a:r>
          </a:p>
          <a:p>
            <a:r>
              <a:rPr lang="en-US" dirty="0" smtClean="0"/>
              <a:t>Value is easily translated</a:t>
            </a:r>
            <a:r>
              <a:rPr lang="en-US" dirty="0"/>
              <a:t> </a:t>
            </a:r>
            <a:r>
              <a:rPr lang="en-US" dirty="0" smtClean="0"/>
              <a:t>&amp; transferable</a:t>
            </a:r>
          </a:p>
          <a:p>
            <a:pPr lvl="1"/>
            <a:r>
              <a:rPr lang="en-US" dirty="0" smtClean="0"/>
              <a:t>Non-technical clients &amp; hiring managers can interpret skill level</a:t>
            </a:r>
          </a:p>
          <a:p>
            <a:r>
              <a:rPr lang="en-US" dirty="0" smtClean="0"/>
              <a:t>Early career benefits</a:t>
            </a:r>
          </a:p>
          <a:p>
            <a:pPr lvl="1"/>
            <a:r>
              <a:rPr lang="en-US" dirty="0" smtClean="0"/>
              <a:t>Prove your competencies even with limited examples of experience</a:t>
            </a:r>
          </a:p>
          <a:p>
            <a:r>
              <a:rPr lang="en-US" dirty="0" smtClean="0"/>
              <a:t>Mid/Late career benefits</a:t>
            </a:r>
          </a:p>
          <a:p>
            <a:pPr lvl="1"/>
            <a:r>
              <a:rPr lang="en-US" dirty="0" smtClean="0"/>
              <a:t>Prove your competencies in current technology</a:t>
            </a:r>
          </a:p>
        </p:txBody>
      </p:sp>
    </p:spTree>
    <p:extLst>
      <p:ext uri="{BB962C8B-B14F-4D97-AF65-F5344CB8AC3E}">
        <p14:creationId xmlns:p14="http://schemas.microsoft.com/office/powerpoint/2010/main" val="160872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Rockwell" panose="02060603020205020403" pitchFamily="18" charset="0"/>
              </a:rPr>
              <a:t>Employer Benefits</a:t>
            </a:r>
            <a:br>
              <a:rPr lang="en-US" dirty="0" smtClean="0">
                <a:latin typeface="Rockwell" panose="02060603020205020403" pitchFamily="18" charset="0"/>
              </a:rPr>
            </a:br>
            <a:r>
              <a:rPr lang="en-US" dirty="0">
                <a:latin typeface="Rockwell" panose="02060603020205020403" pitchFamily="18" charset="0"/>
              </a:rPr>
              <a:t>Microsoft Partner </a:t>
            </a:r>
            <a:r>
              <a:rPr lang="en-US" dirty="0" smtClean="0">
                <a:latin typeface="Rockwell" panose="02060603020205020403" pitchFamily="18" charset="0"/>
              </a:rPr>
              <a:t>Network</a:t>
            </a:r>
            <a:endParaRPr lang="en-US" dirty="0">
              <a:latin typeface="Rockwell" panose="02060603020205020403" pitchFamily="18" charset="0"/>
            </a:endParaRPr>
          </a:p>
        </p:txBody>
      </p:sp>
      <p:sp>
        <p:nvSpPr>
          <p:cNvPr id="3" name="Content Placeholder 2"/>
          <p:cNvSpPr>
            <a:spLocks noGrp="1"/>
          </p:cNvSpPr>
          <p:nvPr>
            <p:ph idx="1"/>
          </p:nvPr>
        </p:nvSpPr>
        <p:spPr/>
        <p:txBody>
          <a:bodyPr/>
          <a:lstStyle/>
          <a:p>
            <a:r>
              <a:rPr lang="en-US" dirty="0" smtClean="0"/>
              <a:t>Competency Partners</a:t>
            </a:r>
          </a:p>
          <a:p>
            <a:pPr lvl="1"/>
            <a:r>
              <a:rPr lang="en-US" dirty="0">
                <a:hlinkClick r:id="rId2"/>
              </a:rPr>
              <a:t>https://</a:t>
            </a:r>
            <a:r>
              <a:rPr lang="en-US" dirty="0" smtClean="0">
                <a:hlinkClick r:id="rId2"/>
              </a:rPr>
              <a:t>partner.microsoft.com/en-US/membership/competencies</a:t>
            </a:r>
            <a:endParaRPr lang="en-US" dirty="0" smtClean="0"/>
          </a:p>
          <a:p>
            <a:r>
              <a:rPr lang="en-US" dirty="0" smtClean="0"/>
              <a:t>Competency Benefits &amp; Requirements</a:t>
            </a:r>
          </a:p>
          <a:p>
            <a:pPr lvl="1"/>
            <a:r>
              <a:rPr lang="en-US" dirty="0">
                <a:hlinkClick r:id="rId3"/>
              </a:rPr>
              <a:t>https://</a:t>
            </a:r>
            <a:r>
              <a:rPr lang="en-US" dirty="0" smtClean="0">
                <a:hlinkClick r:id="rId3"/>
              </a:rPr>
              <a:t>partner.microsoft.com/en-us/membership/application-development-competency</a:t>
            </a:r>
            <a:r>
              <a:rPr lang="en-US" dirty="0" smtClean="0"/>
              <a:t> </a:t>
            </a:r>
            <a:endParaRPr lang="en-US" dirty="0"/>
          </a:p>
        </p:txBody>
      </p:sp>
    </p:spTree>
    <p:extLst>
      <p:ext uri="{BB962C8B-B14F-4D97-AF65-F5344CB8AC3E}">
        <p14:creationId xmlns:p14="http://schemas.microsoft.com/office/powerpoint/2010/main" val="862804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E7E6E6"/>
      </a:dk1>
      <a:lt1>
        <a:srgbClr val="48596B"/>
      </a:lt1>
      <a:dk2>
        <a:srgbClr val="48596B"/>
      </a:dk2>
      <a:lt2>
        <a:srgbClr val="E7E6E6"/>
      </a:lt2>
      <a:accent1>
        <a:srgbClr val="4AACC7"/>
      </a:accent1>
      <a:accent2>
        <a:srgbClr val="FF7161"/>
      </a:accent2>
      <a:accent3>
        <a:srgbClr val="4AACC7"/>
      </a:accent3>
      <a:accent4>
        <a:srgbClr val="8264A2"/>
      </a:accent4>
      <a:accent5>
        <a:srgbClr val="F79649"/>
      </a:accent5>
      <a:accent6>
        <a:srgbClr val="5DB79E"/>
      </a:accent6>
      <a:hlink>
        <a:srgbClr val="4AACC7"/>
      </a:hlink>
      <a:folHlink>
        <a:srgbClr val="4AACC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1046</Words>
  <Application>Microsoft Office PowerPoint</Application>
  <PresentationFormat>Widescreen</PresentationFormat>
  <Paragraphs>191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Rockwell</vt:lpstr>
      <vt:lpstr>Segoe UI Light</vt:lpstr>
      <vt:lpstr>Office Theme</vt:lpstr>
      <vt:lpstr>Microsoft Certifications  for Developers</vt:lpstr>
      <vt:lpstr>Microsoft Certified Professional</vt:lpstr>
      <vt:lpstr>MCSD Microsoft Certified Solutions Developer</vt:lpstr>
      <vt:lpstr>MCSD Exams by Track</vt:lpstr>
      <vt:lpstr>Pricing Details</vt:lpstr>
      <vt:lpstr>Is it worth it?</vt:lpstr>
      <vt:lpstr>Benefits to your Career</vt:lpstr>
      <vt:lpstr>Benefits to your Career</vt:lpstr>
      <vt:lpstr>Employer Benefits Microsoft Partner Network</vt:lpstr>
      <vt:lpstr>Study Strategy</vt:lpstr>
      <vt:lpstr>Study Strategy</vt:lpstr>
      <vt:lpstr>Study Materials</vt:lpstr>
      <vt:lpstr>Practice Exam</vt:lpstr>
      <vt:lpstr>Practice Exam Transcender Question Examples</vt:lpstr>
      <vt:lpstr>Study Guides from Microsoft Press</vt:lpstr>
      <vt:lpstr>Pluralsight</vt:lpstr>
      <vt:lpstr>Other Resources</vt:lpstr>
      <vt:lpstr>PROTIP:</vt:lpstr>
      <vt:lpstr>PROTIP:</vt:lpstr>
      <vt:lpstr>Exam Day</vt:lpstr>
      <vt:lpstr>Exam Details</vt:lpstr>
      <vt:lpstr>Special Programs through Microsoft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Certifications  for Developers</dc:title>
  <dc:creator>Hannah Gavisk</dc:creator>
  <cp:lastModifiedBy>Hannah Gavisk</cp:lastModifiedBy>
  <cp:revision>44</cp:revision>
  <dcterms:created xsi:type="dcterms:W3CDTF">2016-05-19T20:11:15Z</dcterms:created>
  <dcterms:modified xsi:type="dcterms:W3CDTF">2016-05-27T14:16:24Z</dcterms:modified>
</cp:coreProperties>
</file>