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60" r:id="rId2"/>
    <p:sldId id="257" r:id="rId3"/>
    <p:sldId id="267" r:id="rId4"/>
    <p:sldId id="258" r:id="rId5"/>
    <p:sldId id="262" r:id="rId6"/>
    <p:sldId id="263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/>
    <p:restoredTop sz="94649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35" y="2559685"/>
            <a:ext cx="6298565" cy="4298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MARCH 2017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95345"/>
            <a:ext cx="6781800" cy="3282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smtClean="0">
                <a:solidFill>
                  <a:schemeClr val="tx2"/>
                </a:solidFill>
              </a:rPr>
              <a:t>Resume and Interview Advice from Local Employers in Tech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2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STAY IN TOUCH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UPCOMING EVENTS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Women </a:t>
            </a:r>
            <a:r>
              <a:rPr lang="en-US" b="1" dirty="0" smtClean="0">
                <a:solidFill>
                  <a:schemeClr val="tx2"/>
                </a:solidFill>
              </a:rPr>
              <a:t>In </a:t>
            </a:r>
            <a:r>
              <a:rPr lang="en-US" b="1" dirty="0" smtClean="0">
                <a:solidFill>
                  <a:schemeClr val="tx2"/>
                </a:solidFill>
              </a:rPr>
              <a:t>Tech  </a:t>
            </a:r>
            <a:r>
              <a:rPr lang="en-US" b="1" dirty="0" smtClean="0">
                <a:solidFill>
                  <a:srgbClr val="FFC000"/>
                </a:solidFill>
              </a:rPr>
              <a:t>Apr 3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Co-ed BBQ</a:t>
            </a:r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Web </a:t>
            </a:r>
            <a:r>
              <a:rPr lang="en-US" b="1" dirty="0" err="1" smtClean="0">
                <a:solidFill>
                  <a:schemeClr val="tx2"/>
                </a:solidFill>
              </a:rPr>
              <a:t>Devs</a:t>
            </a:r>
            <a:r>
              <a:rPr lang="en-US" b="1" dirty="0" smtClean="0">
                <a:solidFill>
                  <a:schemeClr val="tx2"/>
                </a:solidFill>
              </a:rPr>
              <a:t> meetup  </a:t>
            </a:r>
            <a:r>
              <a:rPr lang="en-US" b="1" dirty="0" smtClean="0">
                <a:solidFill>
                  <a:srgbClr val="FFC000"/>
                </a:solidFill>
              </a:rPr>
              <a:t>Apr 5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JavaScript Shootout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.NET </a:t>
            </a:r>
            <a:r>
              <a:rPr lang="en-US" b="1" dirty="0" smtClean="0">
                <a:solidFill>
                  <a:schemeClr val="tx2"/>
                </a:solidFill>
              </a:rPr>
              <a:t>meetup  </a:t>
            </a:r>
            <a:r>
              <a:rPr lang="en-US" b="1" dirty="0" smtClean="0">
                <a:solidFill>
                  <a:srgbClr val="FFC000"/>
                </a:solidFill>
              </a:rPr>
              <a:t>Apr - Aug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How to Thrive in Tech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Visual Studio Code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ASP.NET Core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Angular 2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CocosSharp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Tulsa </a:t>
            </a:r>
            <a:r>
              <a:rPr lang="en-US" b="1" dirty="0" err="1" smtClean="0">
                <a:solidFill>
                  <a:schemeClr val="tx2"/>
                </a:solidFill>
              </a:rPr>
              <a:t>TechFest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rgbClr val="FFC000"/>
                </a:solidFill>
              </a:rPr>
              <a:t>Jul 20/21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and Tulsa School of Dev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434816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348163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690563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2519363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690563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2519363"/>
            <a:ext cx="18288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STAY IN TOUCH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UPCOMING EVENTS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Women </a:t>
            </a:r>
            <a:r>
              <a:rPr lang="en-US" b="1" dirty="0" smtClean="0">
                <a:solidFill>
                  <a:schemeClr val="tx2"/>
                </a:solidFill>
              </a:rPr>
              <a:t>In </a:t>
            </a:r>
            <a:r>
              <a:rPr lang="en-US" b="1" dirty="0" smtClean="0">
                <a:solidFill>
                  <a:schemeClr val="tx2"/>
                </a:solidFill>
              </a:rPr>
              <a:t>Tech  </a:t>
            </a:r>
            <a:r>
              <a:rPr lang="en-US" b="1" dirty="0" smtClean="0">
                <a:solidFill>
                  <a:srgbClr val="FFC000"/>
                </a:solidFill>
              </a:rPr>
              <a:t>Apr 3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Co-ed BBQ</a:t>
            </a:r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Web </a:t>
            </a:r>
            <a:r>
              <a:rPr lang="en-US" b="1" dirty="0" err="1" smtClean="0">
                <a:solidFill>
                  <a:schemeClr val="tx2"/>
                </a:solidFill>
              </a:rPr>
              <a:t>Devs</a:t>
            </a:r>
            <a:r>
              <a:rPr lang="en-US" b="1" dirty="0" smtClean="0">
                <a:solidFill>
                  <a:schemeClr val="tx2"/>
                </a:solidFill>
              </a:rPr>
              <a:t> meetup  </a:t>
            </a:r>
            <a:r>
              <a:rPr lang="en-US" b="1" dirty="0" smtClean="0">
                <a:solidFill>
                  <a:srgbClr val="FFC000"/>
                </a:solidFill>
              </a:rPr>
              <a:t>Apr 5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JavaScript Shootout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.NET </a:t>
            </a:r>
            <a:r>
              <a:rPr lang="en-US" b="1" dirty="0" smtClean="0">
                <a:solidFill>
                  <a:schemeClr val="tx2"/>
                </a:solidFill>
              </a:rPr>
              <a:t>meetup  </a:t>
            </a:r>
            <a:r>
              <a:rPr lang="en-US" b="1" dirty="0" smtClean="0">
                <a:solidFill>
                  <a:srgbClr val="FFC000"/>
                </a:solidFill>
              </a:rPr>
              <a:t>Apr - Aug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How to Thrive in Tech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Visual Studio Code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ASP.NET Core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Angular 2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CocosSharp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Tulsa </a:t>
            </a:r>
            <a:r>
              <a:rPr lang="en-US" b="1" dirty="0" err="1" smtClean="0">
                <a:solidFill>
                  <a:schemeClr val="tx2"/>
                </a:solidFill>
              </a:rPr>
              <a:t>TechFest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rgbClr val="FFC000"/>
                </a:solidFill>
              </a:rPr>
              <a:t>Jul 20/21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and Tulsa School of Dev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434816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348163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690563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2519363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690563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2519363"/>
            <a:ext cx="18288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82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2" y="1769609"/>
            <a:ext cx="6857998" cy="33187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7433"/>
            <a:ext cx="5181600" cy="36004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This month’s meetup is sponsored by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39090" y="4702614"/>
            <a:ext cx="5181600" cy="1847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22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www.pilrtech.com</a:t>
            </a:r>
            <a:endParaRPr lang="en-US" sz="2200" i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6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PANELISTS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Atlas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Justin </a:t>
            </a:r>
            <a:r>
              <a:rPr lang="en-US" b="1" dirty="0" err="1" smtClean="0">
                <a:solidFill>
                  <a:srgbClr val="FFC000"/>
                </a:solidFill>
              </a:rPr>
              <a:t>Seliger</a:t>
            </a:r>
            <a:r>
              <a:rPr lang="en-US" b="1" dirty="0" smtClean="0">
                <a:solidFill>
                  <a:srgbClr val="FFC000"/>
                </a:solidFill>
              </a:rPr>
              <a:t>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Team Lead - Application Development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Gravitate Solutions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Tim Franklin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Manager, Product Development</a:t>
            </a:r>
            <a:endParaRPr lang="en-US" sz="21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Jack Henry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Michael Percival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Solutions Architect</a:t>
            </a:r>
            <a:endParaRPr lang="en-US" sz="21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PILR Tech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Ashley Warner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Recruiter</a:t>
            </a:r>
            <a:endParaRPr lang="en-US" sz="21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WWT Asynchrony Labs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Wes Long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Senior Programmer</a:t>
            </a:r>
            <a:endParaRPr lang="en-US" sz="21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1726057"/>
            <a:ext cx="2743200" cy="1087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3021734"/>
            <a:ext cx="2743200" cy="905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4134659"/>
            <a:ext cx="2743200" cy="10366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5465268"/>
            <a:ext cx="2743200" cy="5371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709560"/>
            <a:ext cx="2743200" cy="7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2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1 of 2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First impression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We see a lot of resumes; stand out for good reasons and show us that you care by getting it right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Typographical/grammatical errors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Have someone else proofread for you to prevent tunnel vision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Formatting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Use consistent spacing, alignment, date formats, separation between dates; be brief </a:t>
            </a:r>
            <a:r>
              <a:rPr lang="en-US" sz="3200" b="1" dirty="0">
                <a:solidFill>
                  <a:schemeClr val="tx2"/>
                </a:solidFill>
                <a:latin typeface="+mj-lt"/>
              </a:rPr>
              <a:t>on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common knowledge (i.e</a:t>
            </a:r>
            <a:r>
              <a:rPr lang="en-US" sz="3200" b="1" dirty="0">
                <a:solidFill>
                  <a:schemeClr val="tx2"/>
                </a:solidFill>
                <a:latin typeface="+mj-lt"/>
              </a:rPr>
              <a:t>.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MS Office </a:t>
            </a:r>
            <a:r>
              <a:rPr lang="en-US" sz="3200" b="1" dirty="0">
                <a:solidFill>
                  <a:schemeClr val="tx2"/>
                </a:solidFill>
                <a:latin typeface="+mj-lt"/>
              </a:rPr>
              <a:t>instead of Word, PowerPoint, Excel, etc.)</a:t>
            </a:r>
          </a:p>
          <a:p>
            <a:pPr marL="0" indent="0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Audience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Provide technical information but not too technical; often HR personnel are the first point of contact and may have to decipher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Appropriate Detail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Provide relevant detail to the job you are applying for; be terse but informative—make it easy to skim as a refresher during interviews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GPA for Students</a:t>
            </a:r>
            <a:endParaRPr lang="en-US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Make it easy to find, but it’s just another data point to compare; if it’s low then emphasize in-major GPA or outside learning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4500818"/>
            <a:ext cx="1246909" cy="494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5049275"/>
            <a:ext cx="1246909" cy="411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5474526"/>
            <a:ext cx="1246909" cy="471183"/>
          </a:xfrm>
          <a:prstGeom prst="rect">
            <a:avLst/>
          </a:prstGeom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RESUME</a:t>
            </a:r>
            <a:endParaRPr lang="en-US" sz="4400" b="1" i="1" dirty="0" smtClean="0">
              <a:solidFill>
                <a:srgbClr val="FFC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44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                  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TIPS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6041460"/>
            <a:ext cx="1243584" cy="243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2" y="4123199"/>
            <a:ext cx="1243584" cy="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2 of 2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4600" b="1" dirty="0">
                <a:solidFill>
                  <a:schemeClr val="tx2"/>
                </a:solidFill>
              </a:rPr>
              <a:t>Objectives</a:t>
            </a: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Debatable; </a:t>
            </a:r>
            <a:r>
              <a:rPr lang="en-US" sz="4600" b="1" dirty="0">
                <a:solidFill>
                  <a:schemeClr val="tx2"/>
                </a:solidFill>
                <a:latin typeface="+mj-lt"/>
              </a:rPr>
              <a:t>cover letters are more personal and insightful—if you include </a:t>
            </a: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an objective, </a:t>
            </a:r>
            <a:r>
              <a:rPr lang="en-US" sz="4600" b="1" dirty="0">
                <a:solidFill>
                  <a:schemeClr val="tx2"/>
                </a:solidFill>
                <a:latin typeface="+mj-lt"/>
              </a:rPr>
              <a:t>be terse but specific to the job for which you’re </a:t>
            </a: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applying</a:t>
            </a: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</a:rPr>
              <a:t>References</a:t>
            </a: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Use a separate sheet and/or make available upon request; ask before you list someone and be confident they will give you a good reference</a:t>
            </a:r>
            <a:endParaRPr lang="en-US" sz="46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4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One page unless you have a long history of experience in the relevant career field; be brief on unrelated experiences (if at all)</a:t>
            </a:r>
          </a:p>
          <a:p>
            <a:pPr marL="0" indent="0">
              <a:buNone/>
            </a:pP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</a:rPr>
              <a:t>LinkedIn profile</a:t>
            </a: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Anything you post publicly on social media is fair game for us to review</a:t>
            </a:r>
            <a:endParaRPr lang="en-US" sz="46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</a:rPr>
              <a:t>Padding</a:t>
            </a:r>
            <a:endParaRPr lang="en-US" sz="46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If you list it, be ready to back it up—skills, experiences, hobbies, organizations, etc.</a:t>
            </a:r>
          </a:p>
          <a:p>
            <a:pPr marL="0" indent="0">
              <a:buNone/>
            </a:pP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</a:rPr>
              <a:t>Qualifications</a:t>
            </a:r>
            <a:endParaRPr lang="en-US" sz="4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tx2"/>
                </a:solidFill>
                <a:latin typeface="+mj-lt"/>
              </a:rPr>
              <a:t>Understand the position you’re applying for and ensure you are in the right ballpark</a:t>
            </a:r>
            <a:endParaRPr lang="en-US" sz="4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4500818"/>
            <a:ext cx="1246909" cy="494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5049275"/>
            <a:ext cx="1246909" cy="411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5474526"/>
            <a:ext cx="1246909" cy="471183"/>
          </a:xfrm>
          <a:prstGeom prst="rect">
            <a:avLst/>
          </a:prstGeom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RESUME</a:t>
            </a:r>
            <a:endParaRPr lang="en-US" sz="4400" b="1" i="1" dirty="0" smtClean="0">
              <a:solidFill>
                <a:srgbClr val="FFC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44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                  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TIPS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6041460"/>
            <a:ext cx="1243584" cy="243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2" y="4123199"/>
            <a:ext cx="1243584" cy="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1 of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Posture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Maintain eye contact, sit up straight, and don’t fidget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Professional appearance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Dress appropriately (ask your first point of contact if you’re unsure), be well groomed, and smile naturally</a:t>
            </a: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Answering questions</a:t>
            </a: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Answer questions fully—more than one word responses but don’t ramble; minimize filler words</a:t>
            </a: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Problem solving</a:t>
            </a: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We are evaluating your thought process, not just the answer; don’t give up right away; repeat the problem and ask any clarifying questions</a:t>
            </a: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Uncertainty</a:t>
            </a: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If you don’t know the answer to a question then say so, but try to relate it to other relevant knowledge or experiences</a:t>
            </a: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4500818"/>
            <a:ext cx="1246909" cy="494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5049275"/>
            <a:ext cx="1246909" cy="411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5474526"/>
            <a:ext cx="1246909" cy="471183"/>
          </a:xfrm>
          <a:prstGeom prst="rect">
            <a:avLst/>
          </a:prstGeom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INTERVIEW</a:t>
            </a:r>
            <a:endParaRPr lang="en-US" sz="4400" b="1" i="1" dirty="0" smtClean="0">
              <a:solidFill>
                <a:srgbClr val="FFC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44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                  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TIPS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6041460"/>
            <a:ext cx="1243584" cy="243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2" y="4123199"/>
            <a:ext cx="1243584" cy="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932" y="378372"/>
            <a:ext cx="5820103" cy="63062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2 of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Projects and experiences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Be prepared to talk about past experiences or projects, either from school or previous employments—especially team projects</a:t>
            </a: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Do your research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Learn about the company beforehand and mention what you know; it shows interest and preparedness, and gives you a bigger picture of the organization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Learn more</a:t>
            </a: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Ask us additional questions about the position, company, expectations, and day-to-day work life, when given an opportunity</a:t>
            </a: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Everyone is an interviewer</a:t>
            </a: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Anyone you come in contact with from the company may be asked for feedback about you; take notes on who you meet with and thank them </a:t>
            </a:r>
          </a:p>
          <a:p>
            <a:pPr marL="0" indent="0">
              <a:buNone/>
            </a:pPr>
            <a:endParaRPr lang="en-US" sz="2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</a:rPr>
              <a:t>Evaluate for yourself</a:t>
            </a: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tx2"/>
                </a:solidFill>
                <a:latin typeface="+mj-lt"/>
              </a:rPr>
              <a:t>We don’t want to hire someone who doesn’t want to be there; remember you are evaluating us just as we are evaluating you</a:t>
            </a:r>
            <a:endParaRPr lang="en-US" sz="27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chemeClr val="tx2"/>
                </a:solidFill>
                <a:latin typeface="+mj-lt"/>
              </a:rPr>
              <a:t> </a:t>
            </a: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700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4500818"/>
            <a:ext cx="1246909" cy="494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5049275"/>
            <a:ext cx="1246909" cy="411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5474526"/>
            <a:ext cx="1246909" cy="471183"/>
          </a:xfrm>
          <a:prstGeom prst="rect">
            <a:avLst/>
          </a:prstGeom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INTERVIEW</a:t>
            </a:r>
            <a:endParaRPr lang="en-US" sz="4400" b="1" i="1" dirty="0" smtClean="0">
              <a:solidFill>
                <a:srgbClr val="FFC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44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                  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TIPS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6041460"/>
            <a:ext cx="1243584" cy="243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2" y="4123199"/>
            <a:ext cx="1243584" cy="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8372"/>
            <a:ext cx="5181600" cy="57985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4500818"/>
            <a:ext cx="1246909" cy="494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5049275"/>
            <a:ext cx="1246909" cy="411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2" y="5474526"/>
            <a:ext cx="1246909" cy="471183"/>
          </a:xfrm>
          <a:prstGeom prst="rect">
            <a:avLst/>
          </a:prstGeom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608089" y="378372"/>
            <a:ext cx="4775844" cy="63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{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Q</a:t>
            </a:r>
            <a:r>
              <a:rPr lang="en-US" sz="44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i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&amp;&amp; A </a:t>
            </a:r>
            <a:r>
              <a:rPr lang="en-US" sz="7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Calibri" charset="0"/>
                <a:cs typeface="Calibri" charset="0"/>
              </a:rPr>
              <a:t>}</a:t>
            </a:r>
            <a:endParaRPr lang="en-US" sz="7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ts val="3040"/>
              </a:lnSpc>
              <a:buNone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GET IT?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lnSpc>
                <a:spcPts val="3040"/>
              </a:lnSpc>
              <a:buNone/>
            </a:pPr>
            <a:endParaRPr lang="en-US" sz="7200" dirty="0" smtClean="0">
              <a:solidFill>
                <a:schemeClr val="bg1">
                  <a:lumMod val="65000"/>
                </a:schemeClr>
              </a:solidFill>
              <a:latin typeface="+mj-lt"/>
              <a:ea typeface="Calibri" charset="0"/>
              <a:cs typeface="Calibri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383932" y="378372"/>
            <a:ext cx="5820103" cy="6306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PANELISTS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Atlas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Justin </a:t>
            </a:r>
            <a:r>
              <a:rPr lang="en-US" b="1" dirty="0" err="1" smtClean="0">
                <a:solidFill>
                  <a:srgbClr val="FFC000"/>
                </a:solidFill>
              </a:rPr>
              <a:t>Seliger</a:t>
            </a:r>
            <a:r>
              <a:rPr lang="en-US" b="1" dirty="0" smtClean="0">
                <a:solidFill>
                  <a:srgbClr val="FFC000"/>
                </a:solidFill>
              </a:rPr>
              <a:t>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Team Lead - Application Development</a:t>
            </a:r>
            <a:endParaRPr lang="en-US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tx2"/>
                </a:solidFill>
              </a:rPr>
              <a:t>Gravitate Solutions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Tim Franklin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Manager, Product Development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tx2"/>
                </a:solidFill>
              </a:rPr>
              <a:t>Jack Henry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Michael Percival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Solutions Architect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tx2"/>
                </a:solidFill>
              </a:rPr>
              <a:t>PILR Tech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Ashley Warner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Recruiter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tx2"/>
                </a:solidFill>
              </a:rPr>
              <a:t>WWT Asynchrony Labs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FFC000"/>
                </a:solidFill>
              </a:rPr>
              <a:t>Wes Long  </a:t>
            </a:r>
            <a:r>
              <a:rPr lang="en-US" sz="2100" b="1" dirty="0" smtClean="0">
                <a:solidFill>
                  <a:schemeClr val="tx2"/>
                </a:solidFill>
                <a:latin typeface="+mj-lt"/>
              </a:rPr>
              <a:t>Senior Programmer</a:t>
            </a:r>
            <a:endParaRPr lang="en-US" sz="21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9698" y="6550223"/>
            <a:ext cx="18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meetup.com/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sgfdotnet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8" y="6041460"/>
            <a:ext cx="1243584" cy="243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2" y="4123199"/>
            <a:ext cx="1243584" cy="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752</Words>
  <Application>Microsoft Macintosh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Franklin</dc:creator>
  <cp:lastModifiedBy>Tim Franklin</cp:lastModifiedBy>
  <cp:revision>29</cp:revision>
  <dcterms:created xsi:type="dcterms:W3CDTF">2016-10-25T14:16:53Z</dcterms:created>
  <dcterms:modified xsi:type="dcterms:W3CDTF">2017-03-28T14:46:33Z</dcterms:modified>
</cp:coreProperties>
</file>