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6"/>
  </p:notesMasterIdLst>
  <p:sldIdLst>
    <p:sldId id="256" r:id="rId2"/>
    <p:sldId id="262" r:id="rId3"/>
    <p:sldId id="269" r:id="rId4"/>
    <p:sldId id="270" r:id="rId5"/>
    <p:sldId id="271" r:id="rId6"/>
    <p:sldId id="260" r:id="rId7"/>
    <p:sldId id="267" r:id="rId8"/>
    <p:sldId id="268" r:id="rId9"/>
    <p:sldId id="261" r:id="rId10"/>
    <p:sldId id="259" r:id="rId11"/>
    <p:sldId id="257" r:id="rId12"/>
    <p:sldId id="258" r:id="rId13"/>
    <p:sldId id="263" r:id="rId14"/>
    <p:sldId id="264" r:id="rId15"/>
    <p:sldId id="266" r:id="rId16"/>
    <p:sldId id="265" r:id="rId17"/>
    <p:sldId id="272" r:id="rId18"/>
    <p:sldId id="278" r:id="rId19"/>
    <p:sldId id="279" r:id="rId20"/>
    <p:sldId id="277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1"/>
    <p:restoredTop sz="94626"/>
  </p:normalViewPr>
  <p:slideViewPr>
    <p:cSldViewPr snapToGrid="0" snapToObjects="1">
      <p:cViewPr varScale="1">
        <p:scale>
          <a:sx n="111" d="100"/>
          <a:sy n="111" d="100"/>
        </p:scale>
        <p:origin x="24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EBBFD-9521-3748-9AB2-3AC4D024ABC8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2743-461C-E643-AC11-4B934B0B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6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6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blog.visioninternet.com</a:t>
            </a:r>
            <a:r>
              <a:rPr lang="en-US" dirty="0"/>
              <a:t>/why-click-here-links-are-bad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31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www.nngroup.com</a:t>
            </a:r>
            <a:r>
              <a:rPr lang="en-US" dirty="0"/>
              <a:t>/articles/f-shaped-pattern-reading-web-content/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46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65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3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23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www.adlerdesign.com</a:t>
            </a:r>
            <a:r>
              <a:rPr lang="en-US" dirty="0"/>
              <a:t>/project/clear-</a:t>
            </a:r>
            <a:r>
              <a:rPr lang="en-US" dirty="0" err="1"/>
              <a:t>rx</a:t>
            </a:r>
            <a:r>
              <a:rPr lang="en-US" dirty="0"/>
              <a:t>-medication-system/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9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4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2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0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47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www.uxbooth.com</a:t>
            </a:r>
            <a:r>
              <a:rPr lang="en-US" dirty="0"/>
              <a:t>/articles/comics-and-ux-part-2-flow-and-content/</a:t>
            </a:r>
          </a:p>
          <a:p>
            <a:r>
              <a:rPr lang="en-US" dirty="0"/>
              <a:t>https://</a:t>
            </a:r>
            <a:r>
              <a:rPr lang="en-US" dirty="0" err="1"/>
              <a:t>dribbble.com</a:t>
            </a:r>
            <a:r>
              <a:rPr lang="en-US" dirty="0"/>
              <a:t>/shots/4344075-Free-Pawtastic-e-commerce-UI-kit-for-Adobe-XD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0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www.uxbooth.com</a:t>
            </a:r>
            <a:r>
              <a:rPr lang="en-US" dirty="0"/>
              <a:t>/articles/the-rules-for-modern-navigation/</a:t>
            </a:r>
          </a:p>
          <a:p>
            <a:r>
              <a:rPr lang="en-US" dirty="0"/>
              <a:t>https://</a:t>
            </a:r>
            <a:r>
              <a:rPr lang="en-US" dirty="0" err="1"/>
              <a:t>www.japantimes.co.jp</a:t>
            </a:r>
            <a:r>
              <a:rPr lang="en-US" dirty="0"/>
              <a:t>/news/world/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7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www.uxbooth.com</a:t>
            </a:r>
            <a:r>
              <a:rPr lang="en-US" dirty="0"/>
              <a:t>/articles/effective-presentation-of-a-websites-navigation/</a:t>
            </a:r>
          </a:p>
          <a:p>
            <a:r>
              <a:rPr lang="en-US" dirty="0"/>
              <a:t>https://</a:t>
            </a:r>
            <a:r>
              <a:rPr lang="en-US" dirty="0" err="1"/>
              <a:t>springfield.craigslist.org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blog.visioninternet.com</a:t>
            </a:r>
            <a:r>
              <a:rPr lang="en-US" dirty="0"/>
              <a:t>/why-click-here-links-are-bad</a:t>
            </a:r>
          </a:p>
          <a:p>
            <a:r>
              <a:rPr lang="en-US" dirty="0"/>
              <a:t>http://</a:t>
            </a:r>
            <a:r>
              <a:rPr lang="en-US" dirty="0" err="1"/>
              <a:t>www.ilca.org</a:t>
            </a:r>
            <a:r>
              <a:rPr lang="en-US" dirty="0"/>
              <a:t>/main/</a:t>
            </a:r>
            <a:r>
              <a:rPr lang="en-US" dirty="0" err="1"/>
              <a:t>faq</a:t>
            </a:r>
            <a:r>
              <a:rPr lang="en-US" dirty="0"/>
              <a:t>-pages/</a:t>
            </a:r>
            <a:r>
              <a:rPr lang="en-US" dirty="0" err="1"/>
              <a:t>faq</a:t>
            </a:r>
            <a:r>
              <a:rPr lang="en-US" dirty="0"/>
              <a:t>-purchase-item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92743-461C-E643-AC11-4B934B0BE1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497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00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22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76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2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0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8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8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4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1F63E-718C-E648-A6AA-241D954427A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EA0A6-2864-2745-A8FE-7602BF3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6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5A12-E321-E346-A646-635C705B2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62E56-1B67-A048-BCD0-745B08545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67561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D24C3-59AD-724D-B6F5-0745DFE941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3597"/>
          <a:stretch/>
        </p:blipFill>
        <p:spPr>
          <a:xfrm>
            <a:off x="6093992" y="957126"/>
            <a:ext cx="5449889" cy="4943744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C7F9C-B402-764E-9F33-B6223696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Logical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9531-715A-4742-9012-7E6031B64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Navigation</a:t>
            </a:r>
          </a:p>
          <a:p>
            <a:r>
              <a:rPr lang="en-US" dirty="0"/>
              <a:t>Paneling</a:t>
            </a:r>
          </a:p>
          <a:p>
            <a:r>
              <a:rPr lang="en-US" dirty="0"/>
              <a:t>Primary content</a:t>
            </a:r>
          </a:p>
          <a:p>
            <a:r>
              <a:rPr lang="en-US" dirty="0"/>
              <a:t>Primary properties</a:t>
            </a:r>
          </a:p>
          <a:p>
            <a:r>
              <a:rPr lang="en-US" dirty="0"/>
              <a:t>Related content</a:t>
            </a:r>
          </a:p>
          <a:p>
            <a:r>
              <a:rPr lang="en-US" dirty="0"/>
              <a:t>Advertising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6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FE1FD-56C0-F348-9680-7EDAA35313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795" b="2"/>
          <a:stretch/>
        </p:blipFill>
        <p:spPr>
          <a:xfrm>
            <a:off x="6093992" y="957143"/>
            <a:ext cx="5449889" cy="4943710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7A015-746D-E742-A041-8ADE263F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2E1B-5EFD-8C4D-A0CE-AF623C71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Parent/child relationships</a:t>
            </a:r>
          </a:p>
          <a:p>
            <a:r>
              <a:rPr lang="en-US" dirty="0"/>
              <a:t>Cuts out irrelevant options</a:t>
            </a:r>
          </a:p>
          <a:p>
            <a:r>
              <a:rPr lang="en-US" dirty="0"/>
              <a:t>Navigational clues</a:t>
            </a:r>
          </a:p>
        </p:txBody>
      </p:sp>
    </p:spTree>
    <p:extLst>
      <p:ext uri="{BB962C8B-B14F-4D97-AF65-F5344CB8AC3E}">
        <p14:creationId xmlns:p14="http://schemas.microsoft.com/office/powerpoint/2010/main" val="28725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FCD0C-BAD2-4A4F-B528-0C2543E309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41" r="1193" b="2"/>
          <a:stretch/>
        </p:blipFill>
        <p:spPr>
          <a:xfrm>
            <a:off x="6093992" y="957110"/>
            <a:ext cx="5449889" cy="4943776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F092C-D109-A54A-9DF0-A1B55AA3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Prominence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C12-E8AB-D34F-84DB-EA93D79D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Visual weight: size, color, depth, location, intensity, etc.</a:t>
            </a:r>
          </a:p>
          <a:p>
            <a:r>
              <a:rPr lang="en-US" dirty="0"/>
              <a:t>All bold = nothing bold</a:t>
            </a:r>
          </a:p>
          <a:p>
            <a:r>
              <a:rPr lang="en-US" dirty="0"/>
              <a:t>Can’t find it = doesn’t exist</a:t>
            </a:r>
          </a:p>
          <a:p>
            <a:r>
              <a:rPr lang="en-US" dirty="0"/>
              <a:t>Never rely on user’s memory</a:t>
            </a:r>
          </a:p>
        </p:txBody>
      </p:sp>
    </p:spTree>
    <p:extLst>
      <p:ext uri="{BB962C8B-B14F-4D97-AF65-F5344CB8AC3E}">
        <p14:creationId xmlns:p14="http://schemas.microsoft.com/office/powerpoint/2010/main" val="303210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38A4-4C76-0749-A62B-8DDAA608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</a:t>
            </a:r>
            <a:r>
              <a:rPr lang="en-US" u="sng" dirty="0"/>
              <a:t>here</a:t>
            </a:r>
            <a:r>
              <a:rPr lang="en-US" dirty="0"/>
              <a:t> to advance to the next slide and learn why you need to wipe away “click here” links from the face of the earth like a new plague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8D8BB-FDD6-4B4E-90E2-8CFCAFC22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Personal Crusade</a:t>
            </a:r>
          </a:p>
        </p:txBody>
      </p:sp>
    </p:spTree>
    <p:extLst>
      <p:ext uri="{BB962C8B-B14F-4D97-AF65-F5344CB8AC3E}">
        <p14:creationId xmlns:p14="http://schemas.microsoft.com/office/powerpoint/2010/main" val="309203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395B3A-5364-2849-8BAB-DE8D1F1FB7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21"/>
          <a:stretch/>
        </p:blipFill>
        <p:spPr>
          <a:xfrm>
            <a:off x="6093992" y="957140"/>
            <a:ext cx="5449889" cy="4943717"/>
          </a:xfrm>
          <a:prstGeom prst="rect">
            <a:avLst/>
          </a:prstGeom>
          <a:effectLst/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F092C-D109-A54A-9DF0-A1B55AA3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Never Click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C12-E8AB-D34F-84DB-EA93D79D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Generic</a:t>
            </a:r>
            <a:endParaRPr lang="en-US"/>
          </a:p>
          <a:p>
            <a:r>
              <a:rPr lang="en-US" dirty="0"/>
              <a:t>Hard to find</a:t>
            </a:r>
            <a:endParaRPr lang="en-US"/>
          </a:p>
          <a:p>
            <a:r>
              <a:rPr lang="en-US" dirty="0"/>
              <a:t>Patronizing</a:t>
            </a:r>
            <a:endParaRPr lang="en-US"/>
          </a:p>
          <a:p>
            <a:r>
              <a:rPr lang="en-US" dirty="0"/>
              <a:t>Dated terminology</a:t>
            </a:r>
            <a:endParaRPr lang="en-US"/>
          </a:p>
          <a:p>
            <a:r>
              <a:rPr lang="en-US" dirty="0"/>
              <a:t>Small target area</a:t>
            </a:r>
            <a:endParaRPr lang="en-US"/>
          </a:p>
          <a:p>
            <a:r>
              <a:rPr lang="en-US" dirty="0"/>
              <a:t>Not accessibility friendly</a:t>
            </a:r>
            <a:endParaRPr lang="en-US"/>
          </a:p>
          <a:p>
            <a:r>
              <a:rPr lang="en-US" dirty="0"/>
              <a:t>Not SEO friendly</a:t>
            </a:r>
            <a:endParaRPr lang="en-US"/>
          </a:p>
          <a:p>
            <a:r>
              <a:rPr lang="en-US" dirty="0"/>
              <a:t>Not user friendly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4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20729-9ED2-264B-8071-7050ADEFD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92" y="969736"/>
            <a:ext cx="5449889" cy="4918524"/>
          </a:xfrm>
          <a:prstGeom prst="rect">
            <a:avLst/>
          </a:prstGeom>
          <a:effectLst/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F092C-D109-A54A-9DF0-A1B55AA3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Calls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C12-E8AB-D34F-84DB-EA93D79D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Visually distinct</a:t>
            </a:r>
          </a:p>
          <a:p>
            <a:r>
              <a:rPr lang="en-US" dirty="0"/>
              <a:t>Describe the action/destination</a:t>
            </a:r>
          </a:p>
          <a:p>
            <a:r>
              <a:rPr lang="en-US" dirty="0"/>
              <a:t>Prominent location</a:t>
            </a:r>
          </a:p>
        </p:txBody>
      </p:sp>
    </p:spTree>
    <p:extLst>
      <p:ext uri="{BB962C8B-B14F-4D97-AF65-F5344CB8AC3E}">
        <p14:creationId xmlns:p14="http://schemas.microsoft.com/office/powerpoint/2010/main" val="1556510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BECD1-4F52-744C-9361-D9BA98163F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54" r="28761" b="-1"/>
          <a:stretch/>
        </p:blipFill>
        <p:spPr>
          <a:xfrm>
            <a:off x="6093992" y="957098"/>
            <a:ext cx="5449889" cy="4943801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F092C-D109-A54A-9DF0-A1B55AA3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“F” Reading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C12-E8AB-D34F-84DB-EA93D79D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Users look but don’t read</a:t>
            </a:r>
          </a:p>
          <a:p>
            <a:r>
              <a:rPr lang="en-US" dirty="0"/>
              <a:t>Front-load information carrying words</a:t>
            </a:r>
          </a:p>
          <a:p>
            <a:r>
              <a:rPr lang="en-US" dirty="0"/>
              <a:t>Use appropriate headings</a:t>
            </a:r>
          </a:p>
          <a:p>
            <a:r>
              <a:rPr lang="en-US" dirty="0"/>
              <a:t>Summarize at the beginning</a:t>
            </a:r>
          </a:p>
          <a:p>
            <a:r>
              <a:rPr lang="en-US" dirty="0"/>
              <a:t>Be brief but informative</a:t>
            </a:r>
          </a:p>
        </p:txBody>
      </p:sp>
    </p:spTree>
    <p:extLst>
      <p:ext uri="{BB962C8B-B14F-4D97-AF65-F5344CB8AC3E}">
        <p14:creationId xmlns:p14="http://schemas.microsoft.com/office/powerpoint/2010/main" val="391907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38A4-4C76-0749-A62B-8DDAA608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You Can Do, I Can Do Better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8D8BB-FDD6-4B4E-90E2-8CFCAFC22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Usability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1547156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F092C-D109-A54A-9DF0-A1B55AA3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Tunnel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C12-E8AB-D34F-84DB-EA93D79D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Make assumptions</a:t>
            </a:r>
          </a:p>
          <a:p>
            <a:r>
              <a:rPr lang="en-US" dirty="0"/>
              <a:t>Technical mindset</a:t>
            </a:r>
          </a:p>
          <a:p>
            <a:r>
              <a:rPr lang="en-US" dirty="0"/>
              <a:t>Different perspectives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F092C-D109-A54A-9DF0-A1B55AA3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Usability Tests, on the Cheap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C12-E8AB-D34F-84DB-EA93D79D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Co-workers, friends, family</a:t>
            </a:r>
          </a:p>
          <a:p>
            <a:r>
              <a:rPr lang="en-US" dirty="0"/>
              <a:t>Fit target audience</a:t>
            </a:r>
          </a:p>
          <a:p>
            <a:r>
              <a:rPr lang="en-US" dirty="0"/>
              <a:t>Not directly involved in project</a:t>
            </a:r>
          </a:p>
          <a:p>
            <a:r>
              <a:rPr lang="en-US" dirty="0"/>
              <a:t>Hug for Mom, beer for friend, coffee for co-worker</a:t>
            </a:r>
          </a:p>
        </p:txBody>
      </p:sp>
    </p:spTree>
    <p:extLst>
      <p:ext uri="{BB962C8B-B14F-4D97-AF65-F5344CB8AC3E}">
        <p14:creationId xmlns:p14="http://schemas.microsoft.com/office/powerpoint/2010/main" val="328350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EE70-FF51-9748-9CB1-C2026C6A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Butterfly Effect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4CF4-7B01-8B4A-BFA1-E181CB882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Ripples, Big Problems</a:t>
            </a:r>
          </a:p>
        </p:txBody>
      </p:sp>
    </p:spTree>
    <p:extLst>
      <p:ext uri="{BB962C8B-B14F-4D97-AF65-F5344CB8AC3E}">
        <p14:creationId xmlns:p14="http://schemas.microsoft.com/office/powerpoint/2010/main" val="3050733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38A4-4C76-0749-A62B-8DDAA608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to the People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8D8BB-FDD6-4B4E-90E2-8CFCAFC22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to Get Out of Their Way</a:t>
            </a:r>
          </a:p>
        </p:txBody>
      </p:sp>
    </p:spTree>
    <p:extLst>
      <p:ext uri="{BB962C8B-B14F-4D97-AF65-F5344CB8AC3E}">
        <p14:creationId xmlns:p14="http://schemas.microsoft.com/office/powerpoint/2010/main" val="489222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F092C-D109-A54A-9DF0-A1B55AA3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Stealth 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C12-E8AB-D34F-84DB-EA93D79D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“It just works”</a:t>
            </a:r>
          </a:p>
          <a:p>
            <a:r>
              <a:rPr lang="en-US" dirty="0"/>
              <a:t>Best UI compliment: pleased with </a:t>
            </a:r>
            <a:r>
              <a:rPr lang="en-US" i="1" dirty="0"/>
              <a:t>their </a:t>
            </a:r>
            <a:r>
              <a:rPr lang="en-US" dirty="0"/>
              <a:t>success</a:t>
            </a:r>
          </a:p>
          <a:p>
            <a:r>
              <a:rPr lang="en-US" dirty="0"/>
              <a:t>Never realize how hard it was to design/develop</a:t>
            </a:r>
          </a:p>
        </p:txBody>
      </p:sp>
    </p:spTree>
    <p:extLst>
      <p:ext uri="{BB962C8B-B14F-4D97-AF65-F5344CB8AC3E}">
        <p14:creationId xmlns:p14="http://schemas.microsoft.com/office/powerpoint/2010/main" val="1073387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F092C-D109-A54A-9DF0-A1B55AA3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C12-E8AB-D34F-84DB-EA93D79D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Courteous</a:t>
            </a:r>
          </a:p>
          <a:p>
            <a:r>
              <a:rPr lang="en-US" dirty="0"/>
              <a:t>Helpful</a:t>
            </a:r>
          </a:p>
          <a:p>
            <a:r>
              <a:rPr lang="en-US" dirty="0"/>
              <a:t>Brief</a:t>
            </a:r>
          </a:p>
          <a:p>
            <a:r>
              <a:rPr lang="en-US" dirty="0"/>
              <a:t>Non-technical</a:t>
            </a:r>
          </a:p>
        </p:txBody>
      </p:sp>
    </p:spTree>
    <p:extLst>
      <p:ext uri="{BB962C8B-B14F-4D97-AF65-F5344CB8AC3E}">
        <p14:creationId xmlns:p14="http://schemas.microsoft.com/office/powerpoint/2010/main" val="4263562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F092C-D109-A54A-9DF0-A1B55AA3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User-Centric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C12-E8AB-D34F-84DB-EA93D79D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Building something to make someone else’s life easier, happier, more enjoyable</a:t>
            </a:r>
          </a:p>
          <a:p>
            <a:r>
              <a:rPr lang="en-US" dirty="0"/>
              <a:t>What irks you, irks them too</a:t>
            </a:r>
          </a:p>
          <a:p>
            <a:r>
              <a:rPr lang="en-US" dirty="0"/>
              <a:t>Sweat the details</a:t>
            </a:r>
          </a:p>
        </p:txBody>
      </p:sp>
    </p:spTree>
    <p:extLst>
      <p:ext uri="{BB962C8B-B14F-4D97-AF65-F5344CB8AC3E}">
        <p14:creationId xmlns:p14="http://schemas.microsoft.com/office/powerpoint/2010/main" val="66972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B704A-7E77-B746-8FC8-7D3C9E4F1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92" y="1310354"/>
            <a:ext cx="5449889" cy="4237288"/>
          </a:xfrm>
          <a:prstGeom prst="rect">
            <a:avLst/>
          </a:prstGeom>
          <a:effectLst/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F092C-D109-A54A-9DF0-A1B55AA3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Design Is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C12-E8AB-D34F-84DB-EA93D79D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Alarm clocks</a:t>
            </a:r>
          </a:p>
          <a:p>
            <a:r>
              <a:rPr lang="en-US" dirty="0"/>
              <a:t>Medication labels</a:t>
            </a:r>
          </a:p>
          <a:p>
            <a:r>
              <a:rPr lang="en-US" dirty="0"/>
              <a:t>Doors</a:t>
            </a:r>
          </a:p>
          <a:p>
            <a:r>
              <a:rPr lang="en-US" dirty="0"/>
              <a:t>Light switches</a:t>
            </a:r>
          </a:p>
          <a:p>
            <a:r>
              <a:rPr lang="en-US" dirty="0"/>
              <a:t>Pathways in a park</a:t>
            </a:r>
          </a:p>
        </p:txBody>
      </p:sp>
    </p:spTree>
    <p:extLst>
      <p:ext uri="{BB962C8B-B14F-4D97-AF65-F5344CB8AC3E}">
        <p14:creationId xmlns:p14="http://schemas.microsoft.com/office/powerpoint/2010/main" val="319234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C7F9C-B402-764E-9F33-B6223696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Complication Creates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9531-715A-4742-9012-7E6031B64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Discernment is taxing</a:t>
            </a:r>
          </a:p>
          <a:p>
            <a:r>
              <a:rPr lang="en-US" dirty="0"/>
              <a:t>Increased focus</a:t>
            </a:r>
          </a:p>
          <a:p>
            <a:r>
              <a:rPr lang="en-US" dirty="0"/>
              <a:t>Causes fatigue</a:t>
            </a:r>
          </a:p>
          <a:p>
            <a:r>
              <a:rPr lang="en-US" dirty="0"/>
              <a:t>Subtle but exponential</a:t>
            </a:r>
          </a:p>
          <a:p>
            <a:r>
              <a:rPr lang="en-US" dirty="0"/>
              <a:t>Leads to dissatisfaction</a:t>
            </a:r>
          </a:p>
          <a:p>
            <a:r>
              <a:rPr lang="en-US" dirty="0"/>
              <a:t>Affects your reputation beyond the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3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C7F9C-B402-764E-9F33-B6223696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Noise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9531-715A-4742-9012-7E6031B64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Detracts from message</a:t>
            </a:r>
          </a:p>
          <a:p>
            <a:r>
              <a:rPr lang="en-US" dirty="0"/>
              <a:t>Harder to take away than to add</a:t>
            </a:r>
          </a:p>
          <a:p>
            <a:r>
              <a:rPr lang="en-US" dirty="0"/>
              <a:t>Question </a:t>
            </a:r>
            <a:r>
              <a:rPr lang="en-US" i="1" dirty="0"/>
              <a:t>everything</a:t>
            </a:r>
            <a:endParaRPr lang="en-US" dirty="0"/>
          </a:p>
          <a:p>
            <a:r>
              <a:rPr lang="en-US" dirty="0"/>
              <a:t>Judicious white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C7F9C-B402-764E-9F33-B6223696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Feature 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9531-715A-4742-9012-7E6031B64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Everything at fingertips, can’t grasp anything</a:t>
            </a:r>
          </a:p>
          <a:p>
            <a:r>
              <a:rPr lang="en-US" dirty="0"/>
              <a:t>Scope creep</a:t>
            </a:r>
          </a:p>
          <a:p>
            <a:r>
              <a:rPr lang="en-US" dirty="0"/>
              <a:t>Nicety vs. necessity</a:t>
            </a:r>
          </a:p>
          <a:p>
            <a:r>
              <a:rPr lang="en-US" dirty="0"/>
              <a:t>Power users will find power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0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47FB-F1F3-3F4E-8C7E-B9849A96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It Walks Like a Duck and Talks Like a Duck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D554E-1128-D641-BD3B-B3CE03787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Expect a Platypus</a:t>
            </a:r>
          </a:p>
        </p:txBody>
      </p:sp>
    </p:spTree>
    <p:extLst>
      <p:ext uri="{BB962C8B-B14F-4D97-AF65-F5344CB8AC3E}">
        <p14:creationId xmlns:p14="http://schemas.microsoft.com/office/powerpoint/2010/main" val="130880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C7F9C-B402-764E-9F33-B6223696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9531-715A-4742-9012-7E6031B64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Visual affordance</a:t>
            </a:r>
          </a:p>
          <a:p>
            <a:r>
              <a:rPr lang="en-US" dirty="0"/>
              <a:t>Cognitive breaks</a:t>
            </a:r>
          </a:p>
          <a:p>
            <a:r>
              <a:rPr lang="en-US" dirty="0"/>
              <a:t>Why is this different?</a:t>
            </a:r>
          </a:p>
          <a:p>
            <a:r>
              <a:rPr lang="en-US" dirty="0"/>
              <a:t>Resistant to change</a:t>
            </a:r>
          </a:p>
          <a:p>
            <a:r>
              <a:rPr lang="en-US" dirty="0"/>
              <a:t>Gain their trust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0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09C3C2-C0A8-4559-8462-8007573DF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F0705-615B-4CF3-A16F-8C14680D8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C7F9C-B402-764E-9F33-B6223696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9531-715A-4742-9012-7E6031B64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Familiarity minimizes confusion</a:t>
            </a:r>
          </a:p>
          <a:p>
            <a:r>
              <a:rPr lang="en-US" dirty="0"/>
              <a:t>Perform tasks faster and more accurately</a:t>
            </a:r>
          </a:p>
          <a:p>
            <a:r>
              <a:rPr lang="en-US" dirty="0"/>
              <a:t>Can concentrate on </a:t>
            </a:r>
            <a:r>
              <a:rPr lang="en-US" b="1" i="1" dirty="0"/>
              <a:t>what</a:t>
            </a:r>
            <a:r>
              <a:rPr lang="en-US" dirty="0"/>
              <a:t> they want to do, not </a:t>
            </a:r>
            <a:r>
              <a:rPr lang="en-US" b="1" i="1" dirty="0"/>
              <a:t>how</a:t>
            </a:r>
            <a:r>
              <a:rPr lang="en-US" dirty="0"/>
              <a:t> to do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5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47FB-F1F3-3F4E-8C7E-B9849A96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Place for Everything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D554E-1128-D641-BD3B-B3CE03787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Everything in its Place</a:t>
            </a:r>
          </a:p>
        </p:txBody>
      </p:sp>
    </p:spTree>
    <p:extLst>
      <p:ext uri="{BB962C8B-B14F-4D97-AF65-F5344CB8AC3E}">
        <p14:creationId xmlns:p14="http://schemas.microsoft.com/office/powerpoint/2010/main" val="204440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{362FEEA1-7092-E945-8082-B5A373427579}tf10001062</Template>
  <TotalTime>199</TotalTime>
  <Words>553</Words>
  <Application>Microsoft Macintosh PowerPoint</Application>
  <PresentationFormat>Widescreen</PresentationFormat>
  <Paragraphs>138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</vt:lpstr>
      <vt:lpstr>User Experience</vt:lpstr>
      <vt:lpstr>The Butterfly Effect</vt:lpstr>
      <vt:lpstr>Complication Creates Stress</vt:lpstr>
      <vt:lpstr>Noise Pollution</vt:lpstr>
      <vt:lpstr>Feature Overload</vt:lpstr>
      <vt:lpstr>If It Walks Like a Duck and Talks Like a Duck</vt:lpstr>
      <vt:lpstr>Expectations</vt:lpstr>
      <vt:lpstr>Conventions</vt:lpstr>
      <vt:lpstr>A Place for Everything</vt:lpstr>
      <vt:lpstr>Logical Grouping</vt:lpstr>
      <vt:lpstr>Hierarchy</vt:lpstr>
      <vt:lpstr>Prominence</vt:lpstr>
      <vt:lpstr>Click here to advance to the next slide and learn why you need to wipe away “click here” links from the face of the earth like a new plague</vt:lpstr>
      <vt:lpstr>Never Click Here</vt:lpstr>
      <vt:lpstr>Calls to Action</vt:lpstr>
      <vt:lpstr>“F” Reading Pattern</vt:lpstr>
      <vt:lpstr>Anything You Can Do, I Can Do Better</vt:lpstr>
      <vt:lpstr>Tunnel Vision</vt:lpstr>
      <vt:lpstr>Usability Tests, on the Cheap</vt:lpstr>
      <vt:lpstr>Power to the People</vt:lpstr>
      <vt:lpstr>Stealth UX</vt:lpstr>
      <vt:lpstr>Tone</vt:lpstr>
      <vt:lpstr>User-Centric Design</vt:lpstr>
      <vt:lpstr>Design Is Everywhere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</dc:title>
  <dc:creator>Tim Franklin</dc:creator>
  <cp:lastModifiedBy>Tim Franklin</cp:lastModifiedBy>
  <cp:revision>13</cp:revision>
  <dcterms:created xsi:type="dcterms:W3CDTF">2018-03-27T18:13:54Z</dcterms:created>
  <dcterms:modified xsi:type="dcterms:W3CDTF">2018-03-27T21:33:33Z</dcterms:modified>
</cp:coreProperties>
</file>