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4E03-400F-1ABD-EA11-73B89BB00E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2F8331-56F6-6E12-80B2-131EED8B4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986F4A-44CE-1E22-7C41-F680C421C014}"/>
              </a:ext>
            </a:extLst>
          </p:cNvPr>
          <p:cNvSpPr>
            <a:spLocks noGrp="1"/>
          </p:cNvSpPr>
          <p:nvPr>
            <p:ph type="dt" sz="half" idx="10"/>
          </p:nvPr>
        </p:nvSpPr>
        <p:spPr/>
        <p:txBody>
          <a:bodyPr/>
          <a:lstStyle/>
          <a:p>
            <a:fld id="{2094D096-3092-455D-BC4B-2E31A5966DF0}" type="datetimeFigureOut">
              <a:rPr lang="en-IN" smtClean="0"/>
              <a:t>21-11-2023</a:t>
            </a:fld>
            <a:endParaRPr lang="en-IN"/>
          </a:p>
        </p:txBody>
      </p:sp>
      <p:sp>
        <p:nvSpPr>
          <p:cNvPr id="5" name="Footer Placeholder 4">
            <a:extLst>
              <a:ext uri="{FF2B5EF4-FFF2-40B4-BE49-F238E27FC236}">
                <a16:creationId xmlns:a16="http://schemas.microsoft.com/office/drawing/2014/main" id="{83F4581F-955F-25F9-FE80-C2FC06CD32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E57353-FFD9-5EA7-DF4E-E457A98F4238}"/>
              </a:ext>
            </a:extLst>
          </p:cNvPr>
          <p:cNvSpPr>
            <a:spLocks noGrp="1"/>
          </p:cNvSpPr>
          <p:nvPr>
            <p:ph type="sldNum" sz="quarter" idx="12"/>
          </p:nvPr>
        </p:nvSpPr>
        <p:spPr/>
        <p:txBody>
          <a:bodyPr/>
          <a:lstStyle/>
          <a:p>
            <a:fld id="{B8A6F2B8-1A2B-4DD3-9348-D7801EEDF430}" type="slidenum">
              <a:rPr lang="en-IN" smtClean="0"/>
              <a:t>‹#›</a:t>
            </a:fld>
            <a:endParaRPr lang="en-IN"/>
          </a:p>
        </p:txBody>
      </p:sp>
    </p:spTree>
    <p:extLst>
      <p:ext uri="{BB962C8B-B14F-4D97-AF65-F5344CB8AC3E}">
        <p14:creationId xmlns:p14="http://schemas.microsoft.com/office/powerpoint/2010/main" val="326065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C7AE-C854-5E3A-FE71-DE4B6D0FC2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E7CCC1-F7E9-9960-7E9D-DA51E8FB2B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60D1EB-6E93-19DA-CEC2-25811105E06A}"/>
              </a:ext>
            </a:extLst>
          </p:cNvPr>
          <p:cNvSpPr>
            <a:spLocks noGrp="1"/>
          </p:cNvSpPr>
          <p:nvPr>
            <p:ph type="dt" sz="half" idx="10"/>
          </p:nvPr>
        </p:nvSpPr>
        <p:spPr/>
        <p:txBody>
          <a:bodyPr/>
          <a:lstStyle/>
          <a:p>
            <a:fld id="{2094D096-3092-455D-BC4B-2E31A5966DF0}" type="datetimeFigureOut">
              <a:rPr lang="en-IN" smtClean="0"/>
              <a:t>21-11-2023</a:t>
            </a:fld>
            <a:endParaRPr lang="en-IN"/>
          </a:p>
        </p:txBody>
      </p:sp>
      <p:sp>
        <p:nvSpPr>
          <p:cNvPr id="5" name="Footer Placeholder 4">
            <a:extLst>
              <a:ext uri="{FF2B5EF4-FFF2-40B4-BE49-F238E27FC236}">
                <a16:creationId xmlns:a16="http://schemas.microsoft.com/office/drawing/2014/main" id="{A7BFB82C-2238-6B14-B791-B3DB6639B7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F8FB20-5578-0905-F95A-B8CEC25A75F7}"/>
              </a:ext>
            </a:extLst>
          </p:cNvPr>
          <p:cNvSpPr>
            <a:spLocks noGrp="1"/>
          </p:cNvSpPr>
          <p:nvPr>
            <p:ph type="sldNum" sz="quarter" idx="12"/>
          </p:nvPr>
        </p:nvSpPr>
        <p:spPr/>
        <p:txBody>
          <a:bodyPr/>
          <a:lstStyle/>
          <a:p>
            <a:fld id="{B8A6F2B8-1A2B-4DD3-9348-D7801EEDF430}" type="slidenum">
              <a:rPr lang="en-IN" smtClean="0"/>
              <a:t>‹#›</a:t>
            </a:fld>
            <a:endParaRPr lang="en-IN"/>
          </a:p>
        </p:txBody>
      </p:sp>
    </p:spTree>
    <p:extLst>
      <p:ext uri="{BB962C8B-B14F-4D97-AF65-F5344CB8AC3E}">
        <p14:creationId xmlns:p14="http://schemas.microsoft.com/office/powerpoint/2010/main" val="613103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464E7A-00D6-F74D-172B-DEC35BA805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EC9BAC-FD58-361A-BB27-5CA7C5CBD7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AA58BA-5DF9-D8E3-F911-DC3F19F10E7E}"/>
              </a:ext>
            </a:extLst>
          </p:cNvPr>
          <p:cNvSpPr>
            <a:spLocks noGrp="1"/>
          </p:cNvSpPr>
          <p:nvPr>
            <p:ph type="dt" sz="half" idx="10"/>
          </p:nvPr>
        </p:nvSpPr>
        <p:spPr/>
        <p:txBody>
          <a:bodyPr/>
          <a:lstStyle/>
          <a:p>
            <a:fld id="{2094D096-3092-455D-BC4B-2E31A5966DF0}" type="datetimeFigureOut">
              <a:rPr lang="en-IN" smtClean="0"/>
              <a:t>21-11-2023</a:t>
            </a:fld>
            <a:endParaRPr lang="en-IN"/>
          </a:p>
        </p:txBody>
      </p:sp>
      <p:sp>
        <p:nvSpPr>
          <p:cNvPr id="5" name="Footer Placeholder 4">
            <a:extLst>
              <a:ext uri="{FF2B5EF4-FFF2-40B4-BE49-F238E27FC236}">
                <a16:creationId xmlns:a16="http://schemas.microsoft.com/office/drawing/2014/main" id="{D3AE5260-CCB2-93CA-1D4F-326300BF4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4A7DFD-9824-56E0-C7A6-9CEBC27A0370}"/>
              </a:ext>
            </a:extLst>
          </p:cNvPr>
          <p:cNvSpPr>
            <a:spLocks noGrp="1"/>
          </p:cNvSpPr>
          <p:nvPr>
            <p:ph type="sldNum" sz="quarter" idx="12"/>
          </p:nvPr>
        </p:nvSpPr>
        <p:spPr/>
        <p:txBody>
          <a:bodyPr/>
          <a:lstStyle/>
          <a:p>
            <a:fld id="{B8A6F2B8-1A2B-4DD3-9348-D7801EEDF430}" type="slidenum">
              <a:rPr lang="en-IN" smtClean="0"/>
              <a:t>‹#›</a:t>
            </a:fld>
            <a:endParaRPr lang="en-IN"/>
          </a:p>
        </p:txBody>
      </p:sp>
    </p:spTree>
    <p:extLst>
      <p:ext uri="{BB962C8B-B14F-4D97-AF65-F5344CB8AC3E}">
        <p14:creationId xmlns:p14="http://schemas.microsoft.com/office/powerpoint/2010/main" val="162354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2417-88EA-8443-CE37-E0DD9F42D2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3AF94B-1147-C50C-F33E-DA7785B16F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62CF99-4764-8268-99E9-172065794888}"/>
              </a:ext>
            </a:extLst>
          </p:cNvPr>
          <p:cNvSpPr>
            <a:spLocks noGrp="1"/>
          </p:cNvSpPr>
          <p:nvPr>
            <p:ph type="dt" sz="half" idx="10"/>
          </p:nvPr>
        </p:nvSpPr>
        <p:spPr/>
        <p:txBody>
          <a:bodyPr/>
          <a:lstStyle/>
          <a:p>
            <a:fld id="{2094D096-3092-455D-BC4B-2E31A5966DF0}" type="datetimeFigureOut">
              <a:rPr lang="en-IN" smtClean="0"/>
              <a:t>21-11-2023</a:t>
            </a:fld>
            <a:endParaRPr lang="en-IN"/>
          </a:p>
        </p:txBody>
      </p:sp>
      <p:sp>
        <p:nvSpPr>
          <p:cNvPr id="5" name="Footer Placeholder 4">
            <a:extLst>
              <a:ext uri="{FF2B5EF4-FFF2-40B4-BE49-F238E27FC236}">
                <a16:creationId xmlns:a16="http://schemas.microsoft.com/office/drawing/2014/main" id="{98E9705A-D067-DC4F-F699-3630A4D26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7478FF-3E12-8A2C-7512-3578B5683F76}"/>
              </a:ext>
            </a:extLst>
          </p:cNvPr>
          <p:cNvSpPr>
            <a:spLocks noGrp="1"/>
          </p:cNvSpPr>
          <p:nvPr>
            <p:ph type="sldNum" sz="quarter" idx="12"/>
          </p:nvPr>
        </p:nvSpPr>
        <p:spPr/>
        <p:txBody>
          <a:bodyPr/>
          <a:lstStyle/>
          <a:p>
            <a:fld id="{B8A6F2B8-1A2B-4DD3-9348-D7801EEDF430}" type="slidenum">
              <a:rPr lang="en-IN" smtClean="0"/>
              <a:t>‹#›</a:t>
            </a:fld>
            <a:endParaRPr lang="en-IN"/>
          </a:p>
        </p:txBody>
      </p:sp>
    </p:spTree>
    <p:extLst>
      <p:ext uri="{BB962C8B-B14F-4D97-AF65-F5344CB8AC3E}">
        <p14:creationId xmlns:p14="http://schemas.microsoft.com/office/powerpoint/2010/main" val="162756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AE61-7FFF-F307-D2D8-A035A6C975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E85BF0-DBB4-CF3A-38C1-6BFAF1A589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41E34B-6E72-5AA6-12F8-4CD6458A06A8}"/>
              </a:ext>
            </a:extLst>
          </p:cNvPr>
          <p:cNvSpPr>
            <a:spLocks noGrp="1"/>
          </p:cNvSpPr>
          <p:nvPr>
            <p:ph type="dt" sz="half" idx="10"/>
          </p:nvPr>
        </p:nvSpPr>
        <p:spPr/>
        <p:txBody>
          <a:bodyPr/>
          <a:lstStyle/>
          <a:p>
            <a:fld id="{2094D096-3092-455D-BC4B-2E31A5966DF0}" type="datetimeFigureOut">
              <a:rPr lang="en-IN" smtClean="0"/>
              <a:t>21-11-2023</a:t>
            </a:fld>
            <a:endParaRPr lang="en-IN"/>
          </a:p>
        </p:txBody>
      </p:sp>
      <p:sp>
        <p:nvSpPr>
          <p:cNvPr id="5" name="Footer Placeholder 4">
            <a:extLst>
              <a:ext uri="{FF2B5EF4-FFF2-40B4-BE49-F238E27FC236}">
                <a16:creationId xmlns:a16="http://schemas.microsoft.com/office/drawing/2014/main" id="{DB37058B-4D72-2019-A339-2C3E333792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ECC94-6AF0-72A2-90F9-FC3FBD7962CC}"/>
              </a:ext>
            </a:extLst>
          </p:cNvPr>
          <p:cNvSpPr>
            <a:spLocks noGrp="1"/>
          </p:cNvSpPr>
          <p:nvPr>
            <p:ph type="sldNum" sz="quarter" idx="12"/>
          </p:nvPr>
        </p:nvSpPr>
        <p:spPr/>
        <p:txBody>
          <a:bodyPr/>
          <a:lstStyle/>
          <a:p>
            <a:fld id="{B8A6F2B8-1A2B-4DD3-9348-D7801EEDF430}" type="slidenum">
              <a:rPr lang="en-IN" smtClean="0"/>
              <a:t>‹#›</a:t>
            </a:fld>
            <a:endParaRPr lang="en-IN"/>
          </a:p>
        </p:txBody>
      </p:sp>
    </p:spTree>
    <p:extLst>
      <p:ext uri="{BB962C8B-B14F-4D97-AF65-F5344CB8AC3E}">
        <p14:creationId xmlns:p14="http://schemas.microsoft.com/office/powerpoint/2010/main" val="409653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E810-5543-0693-45C9-54E0639983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CBEA73-9BD9-6513-6792-D5394DACFA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DCAEAF-A76E-FF90-F62F-2A13CB1B25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9B7A23-6664-5979-EAC3-052BCF749FDF}"/>
              </a:ext>
            </a:extLst>
          </p:cNvPr>
          <p:cNvSpPr>
            <a:spLocks noGrp="1"/>
          </p:cNvSpPr>
          <p:nvPr>
            <p:ph type="dt" sz="half" idx="10"/>
          </p:nvPr>
        </p:nvSpPr>
        <p:spPr/>
        <p:txBody>
          <a:bodyPr/>
          <a:lstStyle/>
          <a:p>
            <a:fld id="{2094D096-3092-455D-BC4B-2E31A5966DF0}" type="datetimeFigureOut">
              <a:rPr lang="en-IN" smtClean="0"/>
              <a:t>21-11-2023</a:t>
            </a:fld>
            <a:endParaRPr lang="en-IN"/>
          </a:p>
        </p:txBody>
      </p:sp>
      <p:sp>
        <p:nvSpPr>
          <p:cNvPr id="6" name="Footer Placeholder 5">
            <a:extLst>
              <a:ext uri="{FF2B5EF4-FFF2-40B4-BE49-F238E27FC236}">
                <a16:creationId xmlns:a16="http://schemas.microsoft.com/office/drawing/2014/main" id="{FD97EC2D-C6CC-C1A9-49AA-82942ABD88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CDC95-1B6F-22C2-D5D2-6A4FFF37AF5B}"/>
              </a:ext>
            </a:extLst>
          </p:cNvPr>
          <p:cNvSpPr>
            <a:spLocks noGrp="1"/>
          </p:cNvSpPr>
          <p:nvPr>
            <p:ph type="sldNum" sz="quarter" idx="12"/>
          </p:nvPr>
        </p:nvSpPr>
        <p:spPr/>
        <p:txBody>
          <a:bodyPr/>
          <a:lstStyle/>
          <a:p>
            <a:fld id="{B8A6F2B8-1A2B-4DD3-9348-D7801EEDF430}" type="slidenum">
              <a:rPr lang="en-IN" smtClean="0"/>
              <a:t>‹#›</a:t>
            </a:fld>
            <a:endParaRPr lang="en-IN"/>
          </a:p>
        </p:txBody>
      </p:sp>
    </p:spTree>
    <p:extLst>
      <p:ext uri="{BB962C8B-B14F-4D97-AF65-F5344CB8AC3E}">
        <p14:creationId xmlns:p14="http://schemas.microsoft.com/office/powerpoint/2010/main" val="3622162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0AD1-C991-4A13-A057-2E81A3D3E9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029277-2C34-C632-76BB-6AB0E544F7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C528EA-9E59-61F9-2C60-B0FEC4BF8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F8F51E-69C1-086E-C933-1A3E33ECA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683389-3F8E-1CB1-4CB5-66DAF376DF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FAB589-FFF2-A627-071F-CA1640D8B49B}"/>
              </a:ext>
            </a:extLst>
          </p:cNvPr>
          <p:cNvSpPr>
            <a:spLocks noGrp="1"/>
          </p:cNvSpPr>
          <p:nvPr>
            <p:ph type="dt" sz="half" idx="10"/>
          </p:nvPr>
        </p:nvSpPr>
        <p:spPr/>
        <p:txBody>
          <a:bodyPr/>
          <a:lstStyle/>
          <a:p>
            <a:fld id="{2094D096-3092-455D-BC4B-2E31A5966DF0}" type="datetimeFigureOut">
              <a:rPr lang="en-IN" smtClean="0"/>
              <a:t>21-11-2023</a:t>
            </a:fld>
            <a:endParaRPr lang="en-IN"/>
          </a:p>
        </p:txBody>
      </p:sp>
      <p:sp>
        <p:nvSpPr>
          <p:cNvPr id="8" name="Footer Placeholder 7">
            <a:extLst>
              <a:ext uri="{FF2B5EF4-FFF2-40B4-BE49-F238E27FC236}">
                <a16:creationId xmlns:a16="http://schemas.microsoft.com/office/drawing/2014/main" id="{ECCD6086-1852-EFDC-A8B4-8B5766BFB2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262199-82C5-65CD-B1E2-8AE686A6D492}"/>
              </a:ext>
            </a:extLst>
          </p:cNvPr>
          <p:cNvSpPr>
            <a:spLocks noGrp="1"/>
          </p:cNvSpPr>
          <p:nvPr>
            <p:ph type="sldNum" sz="quarter" idx="12"/>
          </p:nvPr>
        </p:nvSpPr>
        <p:spPr/>
        <p:txBody>
          <a:bodyPr/>
          <a:lstStyle/>
          <a:p>
            <a:fld id="{B8A6F2B8-1A2B-4DD3-9348-D7801EEDF430}" type="slidenum">
              <a:rPr lang="en-IN" smtClean="0"/>
              <a:t>‹#›</a:t>
            </a:fld>
            <a:endParaRPr lang="en-IN"/>
          </a:p>
        </p:txBody>
      </p:sp>
    </p:spTree>
    <p:extLst>
      <p:ext uri="{BB962C8B-B14F-4D97-AF65-F5344CB8AC3E}">
        <p14:creationId xmlns:p14="http://schemas.microsoft.com/office/powerpoint/2010/main" val="16866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97CF-F50B-E7A6-D2DC-25179714DB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289B39-ED52-8F01-B5FB-D566711CABF5}"/>
              </a:ext>
            </a:extLst>
          </p:cNvPr>
          <p:cNvSpPr>
            <a:spLocks noGrp="1"/>
          </p:cNvSpPr>
          <p:nvPr>
            <p:ph type="dt" sz="half" idx="10"/>
          </p:nvPr>
        </p:nvSpPr>
        <p:spPr/>
        <p:txBody>
          <a:bodyPr/>
          <a:lstStyle/>
          <a:p>
            <a:fld id="{2094D096-3092-455D-BC4B-2E31A5966DF0}" type="datetimeFigureOut">
              <a:rPr lang="en-IN" smtClean="0"/>
              <a:t>21-11-2023</a:t>
            </a:fld>
            <a:endParaRPr lang="en-IN"/>
          </a:p>
        </p:txBody>
      </p:sp>
      <p:sp>
        <p:nvSpPr>
          <p:cNvPr id="4" name="Footer Placeholder 3">
            <a:extLst>
              <a:ext uri="{FF2B5EF4-FFF2-40B4-BE49-F238E27FC236}">
                <a16:creationId xmlns:a16="http://schemas.microsoft.com/office/drawing/2014/main" id="{2F8C4C6B-DA2E-4951-347F-11BE4E107F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B5BD24-FE80-1285-C3A5-B8B9F6885EFA}"/>
              </a:ext>
            </a:extLst>
          </p:cNvPr>
          <p:cNvSpPr>
            <a:spLocks noGrp="1"/>
          </p:cNvSpPr>
          <p:nvPr>
            <p:ph type="sldNum" sz="quarter" idx="12"/>
          </p:nvPr>
        </p:nvSpPr>
        <p:spPr/>
        <p:txBody>
          <a:bodyPr/>
          <a:lstStyle/>
          <a:p>
            <a:fld id="{B8A6F2B8-1A2B-4DD3-9348-D7801EEDF430}" type="slidenum">
              <a:rPr lang="en-IN" smtClean="0"/>
              <a:t>‹#›</a:t>
            </a:fld>
            <a:endParaRPr lang="en-IN"/>
          </a:p>
        </p:txBody>
      </p:sp>
    </p:spTree>
    <p:extLst>
      <p:ext uri="{BB962C8B-B14F-4D97-AF65-F5344CB8AC3E}">
        <p14:creationId xmlns:p14="http://schemas.microsoft.com/office/powerpoint/2010/main" val="389773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ABD2B1-A60E-B1E1-3F91-21962BDF042C}"/>
              </a:ext>
            </a:extLst>
          </p:cNvPr>
          <p:cNvSpPr>
            <a:spLocks noGrp="1"/>
          </p:cNvSpPr>
          <p:nvPr>
            <p:ph type="dt" sz="half" idx="10"/>
          </p:nvPr>
        </p:nvSpPr>
        <p:spPr/>
        <p:txBody>
          <a:bodyPr/>
          <a:lstStyle/>
          <a:p>
            <a:fld id="{2094D096-3092-455D-BC4B-2E31A5966DF0}" type="datetimeFigureOut">
              <a:rPr lang="en-IN" smtClean="0"/>
              <a:t>21-11-2023</a:t>
            </a:fld>
            <a:endParaRPr lang="en-IN"/>
          </a:p>
        </p:txBody>
      </p:sp>
      <p:sp>
        <p:nvSpPr>
          <p:cNvPr id="3" name="Footer Placeholder 2">
            <a:extLst>
              <a:ext uri="{FF2B5EF4-FFF2-40B4-BE49-F238E27FC236}">
                <a16:creationId xmlns:a16="http://schemas.microsoft.com/office/drawing/2014/main" id="{F8101BA9-FA6C-7386-07AB-FD6D237E23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DC55A9-81A6-4C9E-F0F7-ACB3A0CAF89B}"/>
              </a:ext>
            </a:extLst>
          </p:cNvPr>
          <p:cNvSpPr>
            <a:spLocks noGrp="1"/>
          </p:cNvSpPr>
          <p:nvPr>
            <p:ph type="sldNum" sz="quarter" idx="12"/>
          </p:nvPr>
        </p:nvSpPr>
        <p:spPr/>
        <p:txBody>
          <a:bodyPr/>
          <a:lstStyle/>
          <a:p>
            <a:fld id="{B8A6F2B8-1A2B-4DD3-9348-D7801EEDF430}" type="slidenum">
              <a:rPr lang="en-IN" smtClean="0"/>
              <a:t>‹#›</a:t>
            </a:fld>
            <a:endParaRPr lang="en-IN"/>
          </a:p>
        </p:txBody>
      </p:sp>
    </p:spTree>
    <p:extLst>
      <p:ext uri="{BB962C8B-B14F-4D97-AF65-F5344CB8AC3E}">
        <p14:creationId xmlns:p14="http://schemas.microsoft.com/office/powerpoint/2010/main" val="374961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9C8C-2427-F9BB-0E7E-46E82D682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F409FC-B78D-E25F-1D75-8F84ECEE78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E69BAF-83FE-F3C6-0BDE-FC8CA3D89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4994A-66D3-D9DB-255F-A8E6758FA7B0}"/>
              </a:ext>
            </a:extLst>
          </p:cNvPr>
          <p:cNvSpPr>
            <a:spLocks noGrp="1"/>
          </p:cNvSpPr>
          <p:nvPr>
            <p:ph type="dt" sz="half" idx="10"/>
          </p:nvPr>
        </p:nvSpPr>
        <p:spPr/>
        <p:txBody>
          <a:bodyPr/>
          <a:lstStyle/>
          <a:p>
            <a:fld id="{2094D096-3092-455D-BC4B-2E31A5966DF0}" type="datetimeFigureOut">
              <a:rPr lang="en-IN" smtClean="0"/>
              <a:t>21-11-2023</a:t>
            </a:fld>
            <a:endParaRPr lang="en-IN"/>
          </a:p>
        </p:txBody>
      </p:sp>
      <p:sp>
        <p:nvSpPr>
          <p:cNvPr id="6" name="Footer Placeholder 5">
            <a:extLst>
              <a:ext uri="{FF2B5EF4-FFF2-40B4-BE49-F238E27FC236}">
                <a16:creationId xmlns:a16="http://schemas.microsoft.com/office/drawing/2014/main" id="{2032EA33-3D36-9023-67FE-ACB9817C4A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425AA6-9BD0-38F7-7786-426A8E5038CE}"/>
              </a:ext>
            </a:extLst>
          </p:cNvPr>
          <p:cNvSpPr>
            <a:spLocks noGrp="1"/>
          </p:cNvSpPr>
          <p:nvPr>
            <p:ph type="sldNum" sz="quarter" idx="12"/>
          </p:nvPr>
        </p:nvSpPr>
        <p:spPr/>
        <p:txBody>
          <a:bodyPr/>
          <a:lstStyle/>
          <a:p>
            <a:fld id="{B8A6F2B8-1A2B-4DD3-9348-D7801EEDF430}" type="slidenum">
              <a:rPr lang="en-IN" smtClean="0"/>
              <a:t>‹#›</a:t>
            </a:fld>
            <a:endParaRPr lang="en-IN"/>
          </a:p>
        </p:txBody>
      </p:sp>
    </p:spTree>
    <p:extLst>
      <p:ext uri="{BB962C8B-B14F-4D97-AF65-F5344CB8AC3E}">
        <p14:creationId xmlns:p14="http://schemas.microsoft.com/office/powerpoint/2010/main" val="407975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854-D25E-C261-5E8E-DD8B40DFF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BC9500-3E41-D5F3-641A-5690B1363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14D2D-D45F-CE6A-CE90-FA64EDF73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8F1E4-4BAE-222C-BCFF-3F1844CFC8B5}"/>
              </a:ext>
            </a:extLst>
          </p:cNvPr>
          <p:cNvSpPr>
            <a:spLocks noGrp="1"/>
          </p:cNvSpPr>
          <p:nvPr>
            <p:ph type="dt" sz="half" idx="10"/>
          </p:nvPr>
        </p:nvSpPr>
        <p:spPr/>
        <p:txBody>
          <a:bodyPr/>
          <a:lstStyle/>
          <a:p>
            <a:fld id="{2094D096-3092-455D-BC4B-2E31A5966DF0}" type="datetimeFigureOut">
              <a:rPr lang="en-IN" smtClean="0"/>
              <a:t>21-11-2023</a:t>
            </a:fld>
            <a:endParaRPr lang="en-IN"/>
          </a:p>
        </p:txBody>
      </p:sp>
      <p:sp>
        <p:nvSpPr>
          <p:cNvPr id="6" name="Footer Placeholder 5">
            <a:extLst>
              <a:ext uri="{FF2B5EF4-FFF2-40B4-BE49-F238E27FC236}">
                <a16:creationId xmlns:a16="http://schemas.microsoft.com/office/drawing/2014/main" id="{7CB41815-4932-B7FB-62EA-0DBC0DC7E5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9927DD-F12D-EF7C-826A-5727B7BABE47}"/>
              </a:ext>
            </a:extLst>
          </p:cNvPr>
          <p:cNvSpPr>
            <a:spLocks noGrp="1"/>
          </p:cNvSpPr>
          <p:nvPr>
            <p:ph type="sldNum" sz="quarter" idx="12"/>
          </p:nvPr>
        </p:nvSpPr>
        <p:spPr/>
        <p:txBody>
          <a:bodyPr/>
          <a:lstStyle/>
          <a:p>
            <a:fld id="{B8A6F2B8-1A2B-4DD3-9348-D7801EEDF430}" type="slidenum">
              <a:rPr lang="en-IN" smtClean="0"/>
              <a:t>‹#›</a:t>
            </a:fld>
            <a:endParaRPr lang="en-IN"/>
          </a:p>
        </p:txBody>
      </p:sp>
    </p:spTree>
    <p:extLst>
      <p:ext uri="{BB962C8B-B14F-4D97-AF65-F5344CB8AC3E}">
        <p14:creationId xmlns:p14="http://schemas.microsoft.com/office/powerpoint/2010/main" val="46666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887D1C-895E-608D-1990-E059C8D981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05F5C2-BF7D-9515-FB8D-0F9BF5A667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41D25C-517F-4E6B-2328-E7859DC88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4D096-3092-455D-BC4B-2E31A5966DF0}" type="datetimeFigureOut">
              <a:rPr lang="en-IN" smtClean="0"/>
              <a:t>21-11-2023</a:t>
            </a:fld>
            <a:endParaRPr lang="en-IN"/>
          </a:p>
        </p:txBody>
      </p:sp>
      <p:sp>
        <p:nvSpPr>
          <p:cNvPr id="5" name="Footer Placeholder 4">
            <a:extLst>
              <a:ext uri="{FF2B5EF4-FFF2-40B4-BE49-F238E27FC236}">
                <a16:creationId xmlns:a16="http://schemas.microsoft.com/office/drawing/2014/main" id="{03E16AE7-8889-FE21-5D70-11E4AFEAAA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F600BB-6548-42F7-2D42-DD2822CE92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6F2B8-1A2B-4DD3-9348-D7801EEDF430}" type="slidenum">
              <a:rPr lang="en-IN" smtClean="0"/>
              <a:t>‹#›</a:t>
            </a:fld>
            <a:endParaRPr lang="en-IN"/>
          </a:p>
        </p:txBody>
      </p:sp>
    </p:spTree>
    <p:extLst>
      <p:ext uri="{BB962C8B-B14F-4D97-AF65-F5344CB8AC3E}">
        <p14:creationId xmlns:p14="http://schemas.microsoft.com/office/powerpoint/2010/main" val="2366410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B494F5-BFBD-AAE9-7754-9E99A5880BA5}"/>
              </a:ext>
            </a:extLst>
          </p:cNvPr>
          <p:cNvPicPr>
            <a:picLocks noChangeAspect="1"/>
          </p:cNvPicPr>
          <p:nvPr/>
        </p:nvPicPr>
        <p:blipFill rotWithShape="1">
          <a:blip r:embed="rId2">
            <a:extLst>
              <a:ext uri="{28A0092B-C50C-407E-A947-70E740481C1C}">
                <a14:useLocalDpi xmlns:a14="http://schemas.microsoft.com/office/drawing/2010/main" val="0"/>
              </a:ext>
            </a:extLst>
          </a:blip>
          <a:srcRect l="32239" r="5220"/>
          <a:stretch/>
        </p:blipFill>
        <p:spPr>
          <a:xfrm>
            <a:off x="-1" y="-1"/>
            <a:ext cx="6862620" cy="6858000"/>
          </a:xfrm>
          <a:custGeom>
            <a:avLst/>
            <a:gdLst>
              <a:gd name="connsiteX0" fmla="*/ 0 w 6862620"/>
              <a:gd name="connsiteY0" fmla="*/ 0 h 6858000"/>
              <a:gd name="connsiteX1" fmla="*/ 5265806 w 6862620"/>
              <a:gd name="connsiteY1" fmla="*/ 0 h 6858000"/>
              <a:gd name="connsiteX2" fmla="*/ 5572207 w 6862620"/>
              <a:gd name="connsiteY2" fmla="*/ 269428 h 6858000"/>
              <a:gd name="connsiteX3" fmla="*/ 6862620 w 6862620"/>
              <a:gd name="connsiteY3" fmla="*/ 3283528 h 6858000"/>
              <a:gd name="connsiteX4" fmla="*/ 4920169 w 6862620"/>
              <a:gd name="connsiteY4" fmla="*/ 6818128 h 6858000"/>
              <a:gd name="connsiteX5" fmla="*/ 4855885 w 6862620"/>
              <a:gd name="connsiteY5" fmla="*/ 6858000 h 6858000"/>
              <a:gd name="connsiteX6" fmla="*/ 57863 w 6862620"/>
              <a:gd name="connsiteY6" fmla="*/ 6858000 h 6858000"/>
              <a:gd name="connsiteX7" fmla="*/ 0 w 6862620"/>
              <a:gd name="connsiteY7" fmla="*/ 68221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2620" h="6858000">
                <a:moveTo>
                  <a:pt x="0" y="0"/>
                </a:moveTo>
                <a:lnTo>
                  <a:pt x="5265806" y="0"/>
                </a:lnTo>
                <a:lnTo>
                  <a:pt x="5572207" y="269428"/>
                </a:lnTo>
                <a:cubicBezTo>
                  <a:pt x="6369490" y="1040803"/>
                  <a:pt x="6862620" y="2106449"/>
                  <a:pt x="6862620" y="3283528"/>
                </a:cubicBezTo>
                <a:cubicBezTo>
                  <a:pt x="6862620" y="4754878"/>
                  <a:pt x="6092105" y="6052111"/>
                  <a:pt x="4920169" y="6818128"/>
                </a:cubicBezTo>
                <a:lnTo>
                  <a:pt x="4855885" y="6858000"/>
                </a:lnTo>
                <a:lnTo>
                  <a:pt x="57863" y="6858000"/>
                </a:lnTo>
                <a:lnTo>
                  <a:pt x="0" y="6822110"/>
                </a:lnTo>
                <a:close/>
              </a:path>
            </a:pathLst>
          </a:custGeom>
        </p:spPr>
      </p:pic>
      <p:sp>
        <p:nvSpPr>
          <p:cNvPr id="8" name="TextBox 7">
            <a:extLst>
              <a:ext uri="{FF2B5EF4-FFF2-40B4-BE49-F238E27FC236}">
                <a16:creationId xmlns:a16="http://schemas.microsoft.com/office/drawing/2014/main" id="{8F3703EF-5839-7574-ECFF-F84D2557508A}"/>
              </a:ext>
            </a:extLst>
          </p:cNvPr>
          <p:cNvSpPr txBox="1"/>
          <p:nvPr/>
        </p:nvSpPr>
        <p:spPr>
          <a:xfrm>
            <a:off x="6862619" y="2351781"/>
            <a:ext cx="4950689" cy="1077218"/>
          </a:xfrm>
          <a:prstGeom prst="rect">
            <a:avLst/>
          </a:prstGeom>
          <a:noFill/>
        </p:spPr>
        <p:txBody>
          <a:bodyPr wrap="square" rtlCol="0">
            <a:spAutoFit/>
          </a:bodyPr>
          <a:lstStyle/>
          <a:p>
            <a:pPr algn="ctr"/>
            <a:r>
              <a:rPr lang="en-IN" sz="3200" b="1" i="0" dirty="0">
                <a:solidFill>
                  <a:srgbClr val="1A202C"/>
                </a:solidFill>
                <a:effectLst/>
                <a:latin typeface="circular"/>
              </a:rPr>
              <a:t>Stocks and Portfolio Analytics</a:t>
            </a:r>
          </a:p>
        </p:txBody>
      </p:sp>
      <p:cxnSp>
        <p:nvCxnSpPr>
          <p:cNvPr id="10" name="Straight Connector 9">
            <a:extLst>
              <a:ext uri="{FF2B5EF4-FFF2-40B4-BE49-F238E27FC236}">
                <a16:creationId xmlns:a16="http://schemas.microsoft.com/office/drawing/2014/main" id="{8AD64AA9-D411-821E-3FA1-FB197CF24915}"/>
              </a:ext>
            </a:extLst>
          </p:cNvPr>
          <p:cNvCxnSpPr/>
          <p:nvPr/>
        </p:nvCxnSpPr>
        <p:spPr>
          <a:xfrm>
            <a:off x="7093528" y="3583708"/>
            <a:ext cx="4802909"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1EC0E6-A1B3-29D0-C8F8-4D2918471645}"/>
              </a:ext>
            </a:extLst>
          </p:cNvPr>
          <p:cNvSpPr txBox="1"/>
          <p:nvPr/>
        </p:nvSpPr>
        <p:spPr>
          <a:xfrm>
            <a:off x="8183418" y="5754199"/>
            <a:ext cx="3713019" cy="1015663"/>
          </a:xfrm>
          <a:prstGeom prst="rect">
            <a:avLst/>
          </a:prstGeom>
          <a:noFill/>
        </p:spPr>
        <p:txBody>
          <a:bodyPr wrap="square" rtlCol="0">
            <a:spAutoFit/>
          </a:bodyPr>
          <a:lstStyle/>
          <a:p>
            <a:r>
              <a:rPr lang="en-IN" sz="2000" i="0" u="sng" dirty="0">
                <a:solidFill>
                  <a:srgbClr val="1A202C"/>
                </a:solidFill>
                <a:effectLst/>
                <a:latin typeface="circular"/>
              </a:rPr>
              <a:t>Presenters: </a:t>
            </a:r>
          </a:p>
          <a:p>
            <a:pPr marL="914400" lvl="1" indent="-457200">
              <a:buFont typeface="+mj-lt"/>
              <a:buAutoNum type="arabicPeriod"/>
            </a:pPr>
            <a:r>
              <a:rPr lang="en-IN" sz="2000" dirty="0">
                <a:solidFill>
                  <a:srgbClr val="1A202C"/>
                </a:solidFill>
                <a:latin typeface="circular"/>
              </a:rPr>
              <a:t>Sharatkumar Gaonkar</a:t>
            </a:r>
          </a:p>
          <a:p>
            <a:pPr marL="914400" lvl="1" indent="-457200">
              <a:buFont typeface="+mj-lt"/>
              <a:buAutoNum type="arabicPeriod"/>
            </a:pPr>
            <a:r>
              <a:rPr lang="en-IN" sz="2000" i="0" dirty="0">
                <a:solidFill>
                  <a:srgbClr val="1A202C"/>
                </a:solidFill>
                <a:effectLst/>
                <a:latin typeface="circular"/>
              </a:rPr>
              <a:t>Tanish Gupta</a:t>
            </a:r>
          </a:p>
        </p:txBody>
      </p:sp>
      <p:sp>
        <p:nvSpPr>
          <p:cNvPr id="12" name="TextBox 11">
            <a:extLst>
              <a:ext uri="{FF2B5EF4-FFF2-40B4-BE49-F238E27FC236}">
                <a16:creationId xmlns:a16="http://schemas.microsoft.com/office/drawing/2014/main" id="{12C20E69-C0E6-EEFF-222D-35CBE8F6FB66}"/>
              </a:ext>
            </a:extLst>
          </p:cNvPr>
          <p:cNvSpPr txBox="1"/>
          <p:nvPr/>
        </p:nvSpPr>
        <p:spPr>
          <a:xfrm>
            <a:off x="7481454" y="3652926"/>
            <a:ext cx="3713019" cy="400110"/>
          </a:xfrm>
          <a:prstGeom prst="rect">
            <a:avLst/>
          </a:prstGeom>
          <a:noFill/>
        </p:spPr>
        <p:txBody>
          <a:bodyPr wrap="square" rtlCol="0">
            <a:spAutoFit/>
          </a:bodyPr>
          <a:lstStyle/>
          <a:p>
            <a:pPr algn="ctr"/>
            <a:r>
              <a:rPr lang="en-IN" sz="2000" i="0" dirty="0">
                <a:solidFill>
                  <a:srgbClr val="1A202C"/>
                </a:solidFill>
                <a:effectLst/>
                <a:latin typeface="circular"/>
              </a:rPr>
              <a:t>As of Sept 2020</a:t>
            </a:r>
          </a:p>
        </p:txBody>
      </p:sp>
      <p:pic>
        <p:nvPicPr>
          <p:cNvPr id="14" name="Picture 13">
            <a:extLst>
              <a:ext uri="{FF2B5EF4-FFF2-40B4-BE49-F238E27FC236}">
                <a16:creationId xmlns:a16="http://schemas.microsoft.com/office/drawing/2014/main" id="{60CBC067-BC72-9ABC-EAE6-17ECE938C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7816" y="680341"/>
            <a:ext cx="1015711" cy="258503"/>
          </a:xfrm>
          <a:prstGeom prst="rect">
            <a:avLst/>
          </a:prstGeom>
        </p:spPr>
      </p:pic>
      <p:pic>
        <p:nvPicPr>
          <p:cNvPr id="16" name="Picture 15">
            <a:extLst>
              <a:ext uri="{FF2B5EF4-FFF2-40B4-BE49-F238E27FC236}">
                <a16:creationId xmlns:a16="http://schemas.microsoft.com/office/drawing/2014/main" id="{105A95EB-F592-2952-3BF1-A768563099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3584" y="1006200"/>
            <a:ext cx="2282796" cy="760932"/>
          </a:xfrm>
          <a:prstGeom prst="rect">
            <a:avLst/>
          </a:prstGeom>
        </p:spPr>
      </p:pic>
      <p:cxnSp>
        <p:nvCxnSpPr>
          <p:cNvPr id="17" name="Straight Connector 16">
            <a:extLst>
              <a:ext uri="{FF2B5EF4-FFF2-40B4-BE49-F238E27FC236}">
                <a16:creationId xmlns:a16="http://schemas.microsoft.com/office/drawing/2014/main" id="{42703921-8E56-15C7-2E3D-AF05659B9FE4}"/>
              </a:ext>
            </a:extLst>
          </p:cNvPr>
          <p:cNvCxnSpPr/>
          <p:nvPr/>
        </p:nvCxnSpPr>
        <p:spPr>
          <a:xfrm>
            <a:off x="7093527" y="4170217"/>
            <a:ext cx="4802909"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83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4BE25-812D-DC8F-6284-54AA10B9C245}"/>
              </a:ext>
            </a:extLst>
          </p:cNvPr>
          <p:cNvSpPr txBox="1"/>
          <p:nvPr/>
        </p:nvSpPr>
        <p:spPr>
          <a:xfrm>
            <a:off x="434109" y="147783"/>
            <a:ext cx="8772466" cy="646331"/>
          </a:xfrm>
          <a:prstGeom prst="rect">
            <a:avLst/>
          </a:prstGeom>
          <a:noFill/>
        </p:spPr>
        <p:txBody>
          <a:bodyPr wrap="none" rtlCol="0">
            <a:spAutoFit/>
          </a:bodyPr>
          <a:lstStyle/>
          <a:p>
            <a:r>
              <a:rPr lang="en-US" sz="3600" b="1" dirty="0">
                <a:solidFill>
                  <a:srgbClr val="C00000"/>
                </a:solidFill>
              </a:rPr>
              <a:t>Insight and Visualization – Technology Sector</a:t>
            </a:r>
            <a:endParaRPr lang="en-IN" sz="3600" b="1" dirty="0">
              <a:solidFill>
                <a:srgbClr val="C00000"/>
              </a:solidFill>
            </a:endParaRPr>
          </a:p>
        </p:txBody>
      </p:sp>
      <p:cxnSp>
        <p:nvCxnSpPr>
          <p:cNvPr id="3" name="Straight Connector 2">
            <a:extLst>
              <a:ext uri="{FF2B5EF4-FFF2-40B4-BE49-F238E27FC236}">
                <a16:creationId xmlns:a16="http://schemas.microsoft.com/office/drawing/2014/main" id="{DDDDFA4E-E923-B35E-0B86-E8B7EE90FC7A}"/>
              </a:ext>
            </a:extLst>
          </p:cNvPr>
          <p:cNvCxnSpPr>
            <a:cxnSpLocks/>
          </p:cNvCxnSpPr>
          <p:nvPr/>
        </p:nvCxnSpPr>
        <p:spPr>
          <a:xfrm>
            <a:off x="452582" y="794114"/>
            <a:ext cx="11286836"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407847B-1CC6-9AE4-61A4-995A77A63ACE}"/>
              </a:ext>
            </a:extLst>
          </p:cNvPr>
          <p:cNvSpPr txBox="1"/>
          <p:nvPr/>
        </p:nvSpPr>
        <p:spPr>
          <a:xfrm>
            <a:off x="8095129" y="870570"/>
            <a:ext cx="3867471" cy="4524315"/>
          </a:xfrm>
          <a:prstGeom prst="rect">
            <a:avLst/>
          </a:prstGeom>
          <a:noFill/>
        </p:spPr>
        <p:txBody>
          <a:bodyPr wrap="square" rtlCol="0">
            <a:spAutoFit/>
          </a:bodyPr>
          <a:lstStyle/>
          <a:p>
            <a:pPr algn="ctr"/>
            <a:r>
              <a:rPr lang="en-US" b="1" dirty="0"/>
              <a:t>Analysis</a:t>
            </a:r>
          </a:p>
          <a:p>
            <a:endParaRPr lang="en-US" b="1" dirty="0"/>
          </a:p>
          <a:p>
            <a:pPr marL="285750" indent="-285750">
              <a:buFont typeface="Arial" panose="020B0604020202020204" pitchFamily="34" charset="0"/>
              <a:buChar char="•"/>
            </a:pPr>
            <a:r>
              <a:rPr lang="en-US" dirty="0"/>
              <a:t>There is a strong correlation between the S&amp;P500 and the Technology Sector, including AMZN, FB, MSFT, GOOG, and AAPL.</a:t>
            </a:r>
          </a:p>
          <a:p>
            <a:pPr marL="285750" indent="-285750">
              <a:buFont typeface="Arial" panose="020B0604020202020204" pitchFamily="34" charset="0"/>
              <a:buChar char="•"/>
            </a:pPr>
            <a:r>
              <a:rPr lang="en-US" dirty="0"/>
              <a:t>Among various sectors, the Technology sector demonstrated a significant and rapid rebound during the pandemic.</a:t>
            </a:r>
          </a:p>
          <a:p>
            <a:pPr marL="285750" indent="-285750">
              <a:buFont typeface="Arial" panose="020B0604020202020204" pitchFamily="34" charset="0"/>
              <a:buChar char="•"/>
            </a:pPr>
            <a:r>
              <a:rPr lang="en-US" dirty="0"/>
              <a:t>With the exception of IBM, all other stocks in the sector are surpassing market performance.</a:t>
            </a:r>
          </a:p>
          <a:p>
            <a:pPr marL="285750" indent="-285750">
              <a:buFont typeface="Arial" panose="020B0604020202020204" pitchFamily="34" charset="0"/>
              <a:buChar char="•"/>
            </a:pPr>
            <a:r>
              <a:rPr lang="en-US" dirty="0"/>
              <a:t>Notably, there is a robust correlation among all stocks in the Technology sector, excluding IBM.</a:t>
            </a:r>
            <a:endParaRPr lang="en-IN" dirty="0"/>
          </a:p>
        </p:txBody>
      </p:sp>
      <p:pic>
        <p:nvPicPr>
          <p:cNvPr id="7" name="Picture 6">
            <a:extLst>
              <a:ext uri="{FF2B5EF4-FFF2-40B4-BE49-F238E27FC236}">
                <a16:creationId xmlns:a16="http://schemas.microsoft.com/office/drawing/2014/main" id="{B5E89802-A0D2-8B87-036A-9254C879F22E}"/>
              </a:ext>
            </a:extLst>
          </p:cNvPr>
          <p:cNvPicPr>
            <a:picLocks noChangeAspect="1"/>
          </p:cNvPicPr>
          <p:nvPr/>
        </p:nvPicPr>
        <p:blipFill>
          <a:blip r:embed="rId2"/>
          <a:stretch>
            <a:fillRect/>
          </a:stretch>
        </p:blipFill>
        <p:spPr>
          <a:xfrm>
            <a:off x="434109" y="1039897"/>
            <a:ext cx="7568715" cy="4141704"/>
          </a:xfrm>
          <a:prstGeom prst="rect">
            <a:avLst/>
          </a:prstGeom>
        </p:spPr>
      </p:pic>
    </p:spTree>
    <p:extLst>
      <p:ext uri="{BB962C8B-B14F-4D97-AF65-F5344CB8AC3E}">
        <p14:creationId xmlns:p14="http://schemas.microsoft.com/office/powerpoint/2010/main" val="16159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4BE25-812D-DC8F-6284-54AA10B9C245}"/>
              </a:ext>
            </a:extLst>
          </p:cNvPr>
          <p:cNvSpPr txBox="1"/>
          <p:nvPr/>
        </p:nvSpPr>
        <p:spPr>
          <a:xfrm>
            <a:off x="434109" y="147783"/>
            <a:ext cx="6782370" cy="646331"/>
          </a:xfrm>
          <a:prstGeom prst="rect">
            <a:avLst/>
          </a:prstGeom>
          <a:noFill/>
        </p:spPr>
        <p:txBody>
          <a:bodyPr wrap="none" rtlCol="0">
            <a:spAutoFit/>
          </a:bodyPr>
          <a:lstStyle/>
          <a:p>
            <a:r>
              <a:rPr lang="en-US" sz="3600" b="1" dirty="0">
                <a:solidFill>
                  <a:srgbClr val="C00000"/>
                </a:solidFill>
              </a:rPr>
              <a:t>Insight and Visualization – Returns</a:t>
            </a:r>
            <a:endParaRPr lang="en-IN" sz="3600" b="1" dirty="0">
              <a:solidFill>
                <a:srgbClr val="C00000"/>
              </a:solidFill>
            </a:endParaRPr>
          </a:p>
        </p:txBody>
      </p:sp>
      <p:cxnSp>
        <p:nvCxnSpPr>
          <p:cNvPr id="3" name="Straight Connector 2">
            <a:extLst>
              <a:ext uri="{FF2B5EF4-FFF2-40B4-BE49-F238E27FC236}">
                <a16:creationId xmlns:a16="http://schemas.microsoft.com/office/drawing/2014/main" id="{DDDDFA4E-E923-B35E-0B86-E8B7EE90FC7A}"/>
              </a:ext>
            </a:extLst>
          </p:cNvPr>
          <p:cNvCxnSpPr>
            <a:cxnSpLocks/>
          </p:cNvCxnSpPr>
          <p:nvPr/>
        </p:nvCxnSpPr>
        <p:spPr>
          <a:xfrm>
            <a:off x="452582" y="794114"/>
            <a:ext cx="11286836"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B324CC31-20A3-FF34-66D4-842EFA70E628}"/>
              </a:ext>
            </a:extLst>
          </p:cNvPr>
          <p:cNvGraphicFramePr>
            <a:graphicFrameLocks noGrp="1"/>
          </p:cNvGraphicFramePr>
          <p:nvPr>
            <p:extLst>
              <p:ext uri="{D42A27DB-BD31-4B8C-83A1-F6EECF244321}">
                <p14:modId xmlns:p14="http://schemas.microsoft.com/office/powerpoint/2010/main" val="948503942"/>
              </p:ext>
            </p:extLst>
          </p:nvPr>
        </p:nvGraphicFramePr>
        <p:xfrm>
          <a:off x="219503" y="996893"/>
          <a:ext cx="6010965" cy="5113156"/>
        </p:xfrm>
        <a:graphic>
          <a:graphicData uri="http://schemas.openxmlformats.org/drawingml/2006/table">
            <a:tbl>
              <a:tblPr/>
              <a:tblGrid>
                <a:gridCol w="667885">
                  <a:extLst>
                    <a:ext uri="{9D8B030D-6E8A-4147-A177-3AD203B41FA5}">
                      <a16:colId xmlns:a16="http://schemas.microsoft.com/office/drawing/2014/main" val="427416533"/>
                    </a:ext>
                  </a:extLst>
                </a:gridCol>
                <a:gridCol w="667885">
                  <a:extLst>
                    <a:ext uri="{9D8B030D-6E8A-4147-A177-3AD203B41FA5}">
                      <a16:colId xmlns:a16="http://schemas.microsoft.com/office/drawing/2014/main" val="1151184694"/>
                    </a:ext>
                  </a:extLst>
                </a:gridCol>
                <a:gridCol w="667885">
                  <a:extLst>
                    <a:ext uri="{9D8B030D-6E8A-4147-A177-3AD203B41FA5}">
                      <a16:colId xmlns:a16="http://schemas.microsoft.com/office/drawing/2014/main" val="2470111492"/>
                    </a:ext>
                  </a:extLst>
                </a:gridCol>
                <a:gridCol w="667885">
                  <a:extLst>
                    <a:ext uri="{9D8B030D-6E8A-4147-A177-3AD203B41FA5}">
                      <a16:colId xmlns:a16="http://schemas.microsoft.com/office/drawing/2014/main" val="1057946376"/>
                    </a:ext>
                  </a:extLst>
                </a:gridCol>
                <a:gridCol w="667885">
                  <a:extLst>
                    <a:ext uri="{9D8B030D-6E8A-4147-A177-3AD203B41FA5}">
                      <a16:colId xmlns:a16="http://schemas.microsoft.com/office/drawing/2014/main" val="4123135442"/>
                    </a:ext>
                  </a:extLst>
                </a:gridCol>
                <a:gridCol w="667885">
                  <a:extLst>
                    <a:ext uri="{9D8B030D-6E8A-4147-A177-3AD203B41FA5}">
                      <a16:colId xmlns:a16="http://schemas.microsoft.com/office/drawing/2014/main" val="1709310252"/>
                    </a:ext>
                  </a:extLst>
                </a:gridCol>
                <a:gridCol w="667885">
                  <a:extLst>
                    <a:ext uri="{9D8B030D-6E8A-4147-A177-3AD203B41FA5}">
                      <a16:colId xmlns:a16="http://schemas.microsoft.com/office/drawing/2014/main" val="1988794155"/>
                    </a:ext>
                  </a:extLst>
                </a:gridCol>
                <a:gridCol w="667885">
                  <a:extLst>
                    <a:ext uri="{9D8B030D-6E8A-4147-A177-3AD203B41FA5}">
                      <a16:colId xmlns:a16="http://schemas.microsoft.com/office/drawing/2014/main" val="4233808767"/>
                    </a:ext>
                  </a:extLst>
                </a:gridCol>
                <a:gridCol w="667885">
                  <a:extLst>
                    <a:ext uri="{9D8B030D-6E8A-4147-A177-3AD203B41FA5}">
                      <a16:colId xmlns:a16="http://schemas.microsoft.com/office/drawing/2014/main" val="1836910499"/>
                    </a:ext>
                  </a:extLst>
                </a:gridCol>
              </a:tblGrid>
              <a:tr h="303582">
                <a:tc>
                  <a:txBody>
                    <a:bodyPr/>
                    <a:lstStyle/>
                    <a:p>
                      <a:pPr algn="ctr" fontAlgn="b"/>
                      <a:r>
                        <a:rPr lang="en-IN" sz="1200" b="1" i="0" u="none" strike="noStrike" dirty="0">
                          <a:solidFill>
                            <a:srgbClr val="FFFFFF"/>
                          </a:solidFill>
                          <a:effectLst/>
                          <a:latin typeface="Calibri" panose="020F0502020204030204" pitchFamily="34" charset="0"/>
                        </a:rPr>
                        <a:t>Stocks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en-IN" sz="1200" b="1" i="0" u="none" strike="noStrike" dirty="0" err="1">
                          <a:solidFill>
                            <a:srgbClr val="FFFFFF"/>
                          </a:solidFill>
                          <a:effectLst/>
                          <a:latin typeface="Calibri" panose="020F0502020204030204" pitchFamily="34" charset="0"/>
                        </a:rPr>
                        <a:t>Avg</a:t>
                      </a:r>
                      <a:r>
                        <a:rPr lang="en-IN" sz="1200" b="1" i="0" u="none" strike="noStrike" dirty="0">
                          <a:solidFill>
                            <a:srgbClr val="FFFFFF"/>
                          </a:solidFill>
                          <a:effectLst/>
                          <a:latin typeface="Calibri" panose="020F0502020204030204" pitchFamily="34" charset="0"/>
                        </a:rPr>
                        <a:t> Daily Returns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en-IN" sz="1200" b="1" i="0" u="none" strike="noStrike">
                          <a:solidFill>
                            <a:srgbClr val="FFFFFF"/>
                          </a:solidFill>
                          <a:effectLst/>
                          <a:latin typeface="Calibri" panose="020F0502020204030204" pitchFamily="34" charset="0"/>
                        </a:rPr>
                        <a:t>Risk</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en-IN" sz="1200" b="1" i="0" u="none" strike="noStrike">
                          <a:solidFill>
                            <a:srgbClr val="FFFFFF"/>
                          </a:solidFill>
                          <a:effectLst/>
                          <a:latin typeface="Calibri" panose="020F0502020204030204" pitchFamily="34" charset="0"/>
                        </a:rPr>
                        <a:t>Min</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en-IN" sz="1200" b="1" i="0" u="none" strike="noStrike">
                          <a:solidFill>
                            <a:srgbClr val="FFFFFF"/>
                          </a:solidFill>
                          <a:effectLst/>
                          <a:latin typeface="Calibri" panose="020F0502020204030204" pitchFamily="34" charset="0"/>
                        </a:rPr>
                        <a:t>Max</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en-IN" sz="1200" b="1" i="0" u="none" strike="noStrike">
                          <a:solidFill>
                            <a:srgbClr val="FFFFFF"/>
                          </a:solidFill>
                          <a:effectLst/>
                          <a:latin typeface="Calibri" panose="020F0502020204030204" pitchFamily="34" charset="0"/>
                        </a:rPr>
                        <a:t>Annualized_Returns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en-IN" sz="1200" b="1" i="0" u="none" strike="noStrike">
                          <a:solidFill>
                            <a:srgbClr val="FFFFFF"/>
                          </a:solidFill>
                          <a:effectLst/>
                          <a:latin typeface="Calibri" panose="020F0502020204030204" pitchFamily="34" charset="0"/>
                        </a:rPr>
                        <a:t>Annualized_Risk</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en-IN" sz="1200" b="1" i="0" u="none" strike="noStrike">
                          <a:solidFill>
                            <a:srgbClr val="FFFFFF"/>
                          </a:solidFill>
                          <a:effectLst/>
                          <a:latin typeface="Calibri" panose="020F0502020204030204" pitchFamily="34" charset="0"/>
                        </a:rPr>
                        <a:t>Sharpe_Ratio</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en-IN" sz="1200" b="1" i="0" u="none" strike="noStrike" dirty="0">
                          <a:solidFill>
                            <a:srgbClr val="FFFFFF"/>
                          </a:solidFill>
                          <a:effectLst/>
                          <a:latin typeface="Calibri" panose="020F0502020204030204" pitchFamily="34" charset="0"/>
                        </a:rPr>
                        <a:t>Cumulative Returns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25193641"/>
                  </a:ext>
                </a:extLst>
              </a:tr>
              <a:tr h="161910">
                <a:tc>
                  <a:txBody>
                    <a:bodyPr/>
                    <a:lstStyle/>
                    <a:p>
                      <a:pPr algn="ctr" fontAlgn="b"/>
                      <a:r>
                        <a:rPr lang="en-IN" sz="1200" b="0" i="0" u="none" strike="noStrike" dirty="0">
                          <a:solidFill>
                            <a:srgbClr val="000000"/>
                          </a:solidFill>
                          <a:effectLst/>
                          <a:latin typeface="Calibri" panose="020F0502020204030204" pitchFamily="34" charset="0"/>
                        </a:rPr>
                        <a:t>AMZN</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0.16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-7.92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13.22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40.59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30.11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1.32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504.69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03014330"/>
                  </a:ext>
                </a:extLst>
              </a:tr>
              <a:tr h="161910">
                <a:tc>
                  <a:txBody>
                    <a:bodyPr/>
                    <a:lstStyle/>
                    <a:p>
                      <a:pPr algn="ctr" fontAlgn="b"/>
                      <a:r>
                        <a:rPr lang="en-IN" sz="1200" b="0" i="0" u="none" strike="noStrike" dirty="0">
                          <a:solidFill>
                            <a:srgbClr val="000000"/>
                          </a:solidFill>
                          <a:effectLst/>
                          <a:latin typeface="Calibri" panose="020F0502020204030204" pitchFamily="34" charset="0"/>
                        </a:rPr>
                        <a:t>MSFT</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0.14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1.75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-14.74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14.22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34.95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27.84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1.23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371.49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520527933"/>
                  </a:ext>
                </a:extLst>
              </a:tr>
              <a:tr h="161910">
                <a:tc>
                  <a:txBody>
                    <a:bodyPr/>
                    <a:lstStyle/>
                    <a:p>
                      <a:pPr algn="ctr" fontAlgn="b"/>
                      <a:r>
                        <a:rPr lang="en-IN" sz="1200" b="0" i="0" u="none" strike="noStrike" dirty="0">
                          <a:solidFill>
                            <a:srgbClr val="000000"/>
                          </a:solidFill>
                          <a:effectLst/>
                          <a:latin typeface="Calibri" panose="020F0502020204030204" pitchFamily="34" charset="0"/>
                        </a:rPr>
                        <a:t>AAPL</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0.13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1.87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-12.86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11.98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33.32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29.73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322.74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721038452"/>
                  </a:ext>
                </a:extLst>
              </a:tr>
              <a:tr h="161910">
                <a:tc>
                  <a:txBody>
                    <a:bodyPr/>
                    <a:lstStyle/>
                    <a:p>
                      <a:pPr algn="ctr" fontAlgn="b"/>
                      <a:r>
                        <a:rPr lang="en-IN" sz="1200" b="0" i="0" u="none" strike="noStrike" dirty="0">
                          <a:solidFill>
                            <a:srgbClr val="000000"/>
                          </a:solidFill>
                          <a:effectLst/>
                          <a:latin typeface="Calibri" panose="020F0502020204030204" pitchFamily="34" charset="0"/>
                        </a:rPr>
                        <a:t>FB</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0.1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2.04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-18.96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15.52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26.45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32.31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0.8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187.96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00167304"/>
                  </a:ext>
                </a:extLst>
              </a:tr>
              <a:tr h="161910">
                <a:tc>
                  <a:txBody>
                    <a:bodyPr/>
                    <a:lstStyle/>
                    <a:p>
                      <a:pPr algn="ctr" fontAlgn="b"/>
                      <a:r>
                        <a:rPr lang="en-IN" sz="1200" b="0" i="0" u="none" strike="noStrike" dirty="0">
                          <a:solidFill>
                            <a:srgbClr val="000000"/>
                          </a:solidFill>
                          <a:effectLst/>
                          <a:latin typeface="Calibri" panose="020F0502020204030204" pitchFamily="34" charset="0"/>
                        </a:rPr>
                        <a:t>UNH</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0.09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1.78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-17.28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12.8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23.72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28.27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0.81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167.36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5948747"/>
                  </a:ext>
                </a:extLst>
              </a:tr>
              <a:tr h="161910">
                <a:tc>
                  <a:txBody>
                    <a:bodyPr/>
                    <a:lstStyle/>
                    <a:p>
                      <a:pPr algn="ctr" fontAlgn="b"/>
                      <a:r>
                        <a:rPr lang="en-IN" sz="1200" b="0" i="0" u="none" strike="noStrike" dirty="0">
                          <a:solidFill>
                            <a:srgbClr val="000000"/>
                          </a:solidFill>
                          <a:effectLst/>
                          <a:latin typeface="Calibri" panose="020F0502020204030204" pitchFamily="34" charset="0"/>
                        </a:rPr>
                        <a:t>GOOG</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0.08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1.65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-11.1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10.45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21.02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26.23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0.77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140.41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35575136"/>
                  </a:ext>
                </a:extLst>
              </a:tr>
              <a:tr h="161910">
                <a:tc>
                  <a:txBody>
                    <a:bodyPr/>
                    <a:lstStyle/>
                    <a:p>
                      <a:pPr algn="ctr" fontAlgn="b"/>
                      <a:r>
                        <a:rPr lang="en-IN" sz="1200" b="0" i="0" u="none" strike="noStrike" dirty="0">
                          <a:solidFill>
                            <a:srgbClr val="000000"/>
                          </a:solidFill>
                          <a:effectLst/>
                          <a:latin typeface="Calibri" panose="020F0502020204030204" pitchFamily="34" charset="0"/>
                        </a:rPr>
                        <a:t>MS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0.06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2.18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-15.6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19.77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14.55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34.62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53.49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470777074"/>
                  </a:ext>
                </a:extLst>
              </a:tr>
              <a:tr h="161910">
                <a:tc>
                  <a:txBody>
                    <a:bodyPr/>
                    <a:lstStyle/>
                    <a:p>
                      <a:pPr algn="ctr" fontAlgn="b"/>
                      <a:r>
                        <a:rPr lang="en-IN" sz="1200" b="0" i="0" u="none" strike="noStrike" dirty="0">
                          <a:solidFill>
                            <a:srgbClr val="000000"/>
                          </a:solidFill>
                          <a:effectLst/>
                          <a:latin typeface="Calibri" panose="020F0502020204030204" pitchFamily="34" charset="0"/>
                        </a:rPr>
                        <a:t>S&amp;P500</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0.05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1.21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-11.98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n-IN" sz="1200" b="0" i="0" u="none" strike="noStrike">
                          <a:solidFill>
                            <a:srgbClr val="000000"/>
                          </a:solidFill>
                          <a:effectLst/>
                          <a:latin typeface="Calibri" panose="020F0502020204030204" pitchFamily="34" charset="0"/>
                        </a:rPr>
                        <a:t>9.38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13.04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19.18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0.64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74.81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96037301"/>
                  </a:ext>
                </a:extLst>
              </a:tr>
              <a:tr h="161910">
                <a:tc>
                  <a:txBody>
                    <a:bodyPr/>
                    <a:lstStyle/>
                    <a:p>
                      <a:pPr algn="ctr" fontAlgn="b"/>
                      <a:r>
                        <a:rPr lang="en-IN" sz="1200" b="0" i="0" u="none" strike="noStrike" dirty="0">
                          <a:solidFill>
                            <a:srgbClr val="000000"/>
                          </a:solidFill>
                          <a:effectLst/>
                          <a:latin typeface="Calibri" panose="020F0502020204030204" pitchFamily="34" charset="0"/>
                        </a:rPr>
                        <a:t>MRK</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0.05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1.41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-8.9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10.41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12.88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22.33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0.54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68.02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15954476"/>
                  </a:ext>
                </a:extLst>
              </a:tr>
              <a:tr h="161910">
                <a:tc>
                  <a:txBody>
                    <a:bodyPr/>
                    <a:lstStyle/>
                    <a:p>
                      <a:pPr algn="ctr" fontAlgn="b"/>
                      <a:r>
                        <a:rPr lang="en-IN" sz="1200" b="0" i="0" u="none" strike="noStrike" dirty="0">
                          <a:solidFill>
                            <a:srgbClr val="000000"/>
                          </a:solidFill>
                          <a:effectLst/>
                          <a:latin typeface="Calibri" panose="020F0502020204030204" pitchFamily="34" charset="0"/>
                        </a:rPr>
                        <a:t>JNJ</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0.05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1.25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-10.04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11.35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19.78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0.54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59.79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67552261"/>
                  </a:ext>
                </a:extLst>
              </a:tr>
              <a:tr h="161910">
                <a:tc>
                  <a:txBody>
                    <a:bodyPr/>
                    <a:lstStyle/>
                    <a:p>
                      <a:pPr algn="ctr" fontAlgn="b"/>
                      <a:r>
                        <a:rPr lang="en-IN" sz="1200" b="0" i="0" u="none" strike="noStrike" dirty="0">
                          <a:solidFill>
                            <a:srgbClr val="000000"/>
                          </a:solidFill>
                          <a:effectLst/>
                          <a:latin typeface="Calibri" panose="020F0502020204030204" pitchFamily="34" charset="0"/>
                        </a:rPr>
                        <a:t>GS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0.03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1.99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-12.71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17.58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7.64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31.59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0.22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14.17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81273401"/>
                  </a:ext>
                </a:extLst>
              </a:tr>
              <a:tr h="161910">
                <a:tc>
                  <a:txBody>
                    <a:bodyPr/>
                    <a:lstStyle/>
                    <a:p>
                      <a:pPr algn="ctr" fontAlgn="b"/>
                      <a:r>
                        <a:rPr lang="en-IN" sz="1200" b="0" i="0" u="none" strike="noStrike">
                          <a:solidFill>
                            <a:srgbClr val="000000"/>
                          </a:solidFill>
                          <a:effectLst/>
                          <a:latin typeface="Calibri" panose="020F0502020204030204" pitchFamily="34" charset="0"/>
                        </a:rPr>
                        <a:t>RHHBY</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0.03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1.35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-8.96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13.01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7.38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21.45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0.31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28.87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79860369"/>
                  </a:ext>
                </a:extLst>
              </a:tr>
              <a:tr h="161910">
                <a:tc>
                  <a:txBody>
                    <a:bodyPr/>
                    <a:lstStyle/>
                    <a:p>
                      <a:pPr algn="ctr" fontAlgn="b"/>
                      <a:r>
                        <a:rPr lang="en-IN" sz="1200" b="0" i="0" u="none" strike="noStrike">
                          <a:solidFill>
                            <a:srgbClr val="000000"/>
                          </a:solidFill>
                          <a:effectLst/>
                          <a:latin typeface="Calibri" panose="020F0502020204030204" pitchFamily="34" charset="0"/>
                        </a:rPr>
                        <a:t>LUV</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0.02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2.29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-15.11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14.44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6.16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36.37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0.15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-2.37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00682420"/>
                  </a:ext>
                </a:extLst>
              </a:tr>
              <a:tr h="161910">
                <a:tc>
                  <a:txBody>
                    <a:bodyPr/>
                    <a:lstStyle/>
                    <a:p>
                      <a:pPr algn="ctr" fontAlgn="b"/>
                      <a:r>
                        <a:rPr lang="en-IN" sz="1200" b="0" i="0" u="none" strike="noStrike">
                          <a:solidFill>
                            <a:srgbClr val="000000"/>
                          </a:solidFill>
                          <a:effectLst/>
                          <a:latin typeface="Calibri" panose="020F0502020204030204" pitchFamily="34" charset="0"/>
                        </a:rPr>
                        <a:t>PFE</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0.02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1.38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-7.73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8.96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5.25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21.95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0.21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15.26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47786528"/>
                  </a:ext>
                </a:extLst>
              </a:tr>
              <a:tr h="161910">
                <a:tc>
                  <a:txBody>
                    <a:bodyPr/>
                    <a:lstStyle/>
                    <a:p>
                      <a:pPr algn="ctr" fontAlgn="b"/>
                      <a:r>
                        <a:rPr lang="en-IN" sz="1200" b="0" i="0" u="none" strike="noStrike">
                          <a:solidFill>
                            <a:srgbClr val="000000"/>
                          </a:solidFill>
                          <a:effectLst/>
                          <a:latin typeface="Calibri" panose="020F0502020204030204" pitchFamily="34" charset="0"/>
                        </a:rPr>
                        <a:t>DAL</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2.65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-25.99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21.02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1.05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42.03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0.01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-32.66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16238672"/>
                  </a:ext>
                </a:extLst>
              </a:tr>
              <a:tr h="161910">
                <a:tc>
                  <a:txBody>
                    <a:bodyPr/>
                    <a:lstStyle/>
                    <a:p>
                      <a:pPr algn="ctr" fontAlgn="b"/>
                      <a:r>
                        <a:rPr lang="en-IN" sz="1200" b="0" i="0" u="none" strike="noStrike">
                          <a:solidFill>
                            <a:srgbClr val="000000"/>
                          </a:solidFill>
                          <a:effectLst/>
                          <a:latin typeface="Calibri" panose="020F0502020204030204" pitchFamily="34" charset="0"/>
                        </a:rPr>
                        <a:t>HA</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3.31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-26.5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24.58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0.86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52.6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-47.88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05619388"/>
                  </a:ext>
                </a:extLst>
              </a:tr>
              <a:tr h="161910">
                <a:tc>
                  <a:txBody>
                    <a:bodyPr/>
                    <a:lstStyle/>
                    <a:p>
                      <a:pPr algn="ctr" fontAlgn="b"/>
                      <a:r>
                        <a:rPr lang="en-IN" sz="1200" b="0" i="0" u="none" strike="noStrike">
                          <a:solidFill>
                            <a:srgbClr val="000000"/>
                          </a:solidFill>
                          <a:effectLst/>
                          <a:latin typeface="Calibri" panose="020F0502020204030204" pitchFamily="34" charset="0"/>
                        </a:rPr>
                        <a:t>IBM</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1.61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-12.85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11.3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-0.04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25.54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-0.03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-15.27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22305194"/>
                  </a:ext>
                </a:extLst>
              </a:tr>
              <a:tr h="161910">
                <a:tc>
                  <a:txBody>
                    <a:bodyPr/>
                    <a:lstStyle/>
                    <a:p>
                      <a:pPr algn="ctr" fontAlgn="b"/>
                      <a:r>
                        <a:rPr lang="en-IN" sz="1200" b="0" i="0" u="none" strike="noStrike">
                          <a:solidFill>
                            <a:srgbClr val="000000"/>
                          </a:solidFill>
                          <a:effectLst/>
                          <a:latin typeface="Calibri" panose="020F0502020204030204" pitchFamily="34" charset="0"/>
                        </a:rPr>
                        <a:t>ALGT</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2.91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-28.33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29.24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-1.19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46.2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-0.04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-45.04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54471608"/>
                  </a:ext>
                </a:extLst>
              </a:tr>
              <a:tr h="161910">
                <a:tc>
                  <a:txBody>
                    <a:bodyPr/>
                    <a:lstStyle/>
                    <a:p>
                      <a:pPr algn="ctr" fontAlgn="b"/>
                      <a:r>
                        <a:rPr lang="en-IN" sz="1200" b="0" i="0" u="none" strike="noStrike">
                          <a:solidFill>
                            <a:srgbClr val="000000"/>
                          </a:solidFill>
                          <a:effectLst/>
                          <a:latin typeface="Calibri" panose="020F0502020204030204" pitchFamily="34" charset="0"/>
                        </a:rPr>
                        <a:t>ALK</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-0.03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2.69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-23.24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20.31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-6.44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42.71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-0.17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-54.34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45814135"/>
                  </a:ext>
                </a:extLst>
              </a:tr>
              <a:tr h="161910">
                <a:tc>
                  <a:txBody>
                    <a:bodyPr/>
                    <a:lstStyle/>
                    <a:p>
                      <a:pPr algn="ctr" fontAlgn="b"/>
                      <a:r>
                        <a:rPr lang="en-IN" sz="1200" b="0" i="0" u="none" strike="noStrike">
                          <a:solidFill>
                            <a:srgbClr val="000000"/>
                          </a:solidFill>
                          <a:effectLst/>
                          <a:latin typeface="Calibri" panose="020F0502020204030204" pitchFamily="34" charset="0"/>
                        </a:rPr>
                        <a:t>AAL</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-0.03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3.47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-25.22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41.1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-8.47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55.12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-0.17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-68.65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95808777"/>
                  </a:ext>
                </a:extLst>
              </a:tr>
              <a:tr h="161910">
                <a:tc>
                  <a:txBody>
                    <a:bodyPr/>
                    <a:lstStyle/>
                    <a:p>
                      <a:pPr algn="ctr" fontAlgn="b"/>
                      <a:r>
                        <a:rPr lang="en-IN" sz="1200" b="0" i="0" u="none" strike="noStrike">
                          <a:solidFill>
                            <a:srgbClr val="000000"/>
                          </a:solidFill>
                          <a:effectLst/>
                          <a:latin typeface="Calibri" panose="020F0502020204030204" pitchFamily="34" charset="0"/>
                        </a:rPr>
                        <a:t>WFC</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-0.04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2.03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-15.87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14.53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-10.44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32.3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-0.35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-54.3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82617276"/>
                  </a:ext>
                </a:extLst>
              </a:tr>
              <a:tr h="161910">
                <a:tc>
                  <a:txBody>
                    <a:bodyPr/>
                    <a:lstStyle/>
                    <a:p>
                      <a:pPr algn="ctr" fontAlgn="b"/>
                      <a:r>
                        <a:rPr lang="en-IN" sz="1200" b="0" i="0" u="none" strike="noStrike">
                          <a:solidFill>
                            <a:srgbClr val="000000"/>
                          </a:solidFill>
                          <a:effectLst/>
                          <a:latin typeface="Calibri" panose="020F0502020204030204" pitchFamily="34" charset="0"/>
                        </a:rPr>
                        <a:t>CS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-0.04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2.28</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-18.26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16.34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-11.01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36.26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-0.32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-58.61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10376634"/>
                  </a:ext>
                </a:extLst>
              </a:tr>
              <a:tr h="161910">
                <a:tc>
                  <a:txBody>
                    <a:bodyPr/>
                    <a:lstStyle/>
                    <a:p>
                      <a:pPr algn="ctr" fontAlgn="b"/>
                      <a:r>
                        <a:rPr lang="en-IN" sz="1200" b="0" i="0" u="none" strike="noStrike">
                          <a:solidFill>
                            <a:srgbClr val="000000"/>
                          </a:solidFill>
                          <a:effectLst/>
                          <a:latin typeface="Calibri" panose="020F0502020204030204" pitchFamily="34" charset="0"/>
                        </a:rPr>
                        <a:t>DB</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-0.05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2.77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-17.49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14.02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-13.33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44.04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-0.32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-68.33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44662612"/>
                  </a:ext>
                </a:extLst>
              </a:tr>
              <a:tr h="161910">
                <a:tc>
                  <a:txBody>
                    <a:bodyPr/>
                    <a:lstStyle/>
                    <a:p>
                      <a:pPr algn="ctr" fontAlgn="b"/>
                      <a:r>
                        <a:rPr lang="en-IN" sz="1200" b="0" i="0" u="none" strike="noStrike">
                          <a:solidFill>
                            <a:srgbClr val="000000"/>
                          </a:solidFill>
                          <a:effectLst/>
                          <a:latin typeface="Calibri" panose="020F0502020204030204" pitchFamily="34" charset="0"/>
                        </a:rPr>
                        <a:t>BCS</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-0.05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2.51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-21.85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15.1</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-13.82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39.87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-0.37</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-66.62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38605317"/>
                  </a:ext>
                </a:extLst>
              </a:tr>
              <a:tr h="161910">
                <a:tc>
                  <a:txBody>
                    <a:bodyPr/>
                    <a:lstStyle/>
                    <a:p>
                      <a:pPr algn="ctr" fontAlgn="b"/>
                      <a:r>
                        <a:rPr lang="en-IN" sz="1200" b="0" i="0" u="none" strike="noStrike">
                          <a:solidFill>
                            <a:srgbClr val="000000"/>
                          </a:solidFill>
                          <a:effectLst/>
                          <a:latin typeface="Calibri" panose="020F0502020204030204" pitchFamily="34" charset="0"/>
                        </a:rPr>
                        <a:t>BHC</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-0.09</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4.46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-51.46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33.74</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-22.6</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70.72</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a:solidFill>
                            <a:srgbClr val="000000"/>
                          </a:solidFill>
                          <a:effectLst/>
                          <a:latin typeface="Calibri" panose="020F0502020204030204" pitchFamily="34" charset="0"/>
                        </a:rPr>
                        <a:t>-0.33</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IN" sz="1200" b="0" i="0" u="none" strike="noStrike" dirty="0">
                          <a:solidFill>
                            <a:srgbClr val="000000"/>
                          </a:solidFill>
                          <a:effectLst/>
                          <a:latin typeface="Calibri" panose="020F0502020204030204" pitchFamily="34" charset="0"/>
                        </a:rPr>
                        <a:t>-91.35</a:t>
                      </a:r>
                    </a:p>
                  </a:txBody>
                  <a:tcPr marL="6746" marR="6746" marT="67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1382069"/>
                  </a:ext>
                </a:extLst>
              </a:tr>
            </a:tbl>
          </a:graphicData>
        </a:graphic>
      </p:graphicFrame>
      <p:sp>
        <p:nvSpPr>
          <p:cNvPr id="8" name="TextBox 7">
            <a:extLst>
              <a:ext uri="{FF2B5EF4-FFF2-40B4-BE49-F238E27FC236}">
                <a16:creationId xmlns:a16="http://schemas.microsoft.com/office/drawing/2014/main" id="{B4E7FDCD-98D9-D623-CAEB-F4CA61B61BF0}"/>
              </a:ext>
            </a:extLst>
          </p:cNvPr>
          <p:cNvSpPr txBox="1"/>
          <p:nvPr/>
        </p:nvSpPr>
        <p:spPr>
          <a:xfrm>
            <a:off x="6454859" y="996893"/>
            <a:ext cx="5307106" cy="3970318"/>
          </a:xfrm>
          <a:prstGeom prst="rect">
            <a:avLst/>
          </a:prstGeom>
          <a:noFill/>
        </p:spPr>
        <p:txBody>
          <a:bodyPr wrap="square" rtlCol="0">
            <a:spAutoFit/>
          </a:bodyPr>
          <a:lstStyle/>
          <a:p>
            <a:pPr algn="ctr"/>
            <a:r>
              <a:rPr lang="en-US" b="1" dirty="0"/>
              <a:t>Analysis</a:t>
            </a:r>
          </a:p>
          <a:p>
            <a:endParaRPr lang="en-US" b="1" dirty="0"/>
          </a:p>
          <a:p>
            <a:pPr marL="342900" indent="-342900">
              <a:buFont typeface="+mj-lt"/>
              <a:buAutoNum type="arabicPeriod"/>
            </a:pPr>
            <a:r>
              <a:rPr lang="en-US" dirty="0"/>
              <a:t>AMZN gives 40.59% annual returns</a:t>
            </a:r>
          </a:p>
          <a:p>
            <a:pPr marL="342900" indent="-342900">
              <a:buFont typeface="+mj-lt"/>
              <a:buAutoNum type="arabicPeriod"/>
            </a:pPr>
            <a:r>
              <a:rPr lang="en-US" dirty="0"/>
              <a:t>MSFT gives 34.95% annual returns</a:t>
            </a:r>
          </a:p>
          <a:p>
            <a:pPr marL="342900" indent="-342900">
              <a:buFont typeface="+mj-lt"/>
              <a:buAutoNum type="arabicPeriod"/>
            </a:pPr>
            <a:r>
              <a:rPr lang="en-US" dirty="0"/>
              <a:t>AAPL gives 33.32% annual returns</a:t>
            </a:r>
          </a:p>
          <a:p>
            <a:pPr marL="342900" indent="-342900">
              <a:buFont typeface="+mj-lt"/>
              <a:buAutoNum type="arabicPeriod"/>
            </a:pPr>
            <a:r>
              <a:rPr lang="en-US" dirty="0"/>
              <a:t>FB gives 26.45% annual returns</a:t>
            </a:r>
          </a:p>
          <a:p>
            <a:pPr marL="342900" indent="-342900">
              <a:buFont typeface="+mj-lt"/>
              <a:buAutoNum type="arabicPeriod"/>
            </a:pPr>
            <a:r>
              <a:rPr lang="en-US" dirty="0"/>
              <a:t>UNH gives 23.72% annual returns</a:t>
            </a:r>
          </a:p>
          <a:p>
            <a:pPr marL="342900" indent="-342900">
              <a:buFont typeface="+mj-lt"/>
              <a:buAutoNum type="arabicPeriod"/>
            </a:pPr>
            <a:r>
              <a:rPr lang="en-US" dirty="0"/>
              <a:t>GOOG gives 21.02% annual returns</a:t>
            </a:r>
          </a:p>
          <a:p>
            <a:pPr marL="342900" indent="-342900">
              <a:buFont typeface="+mj-lt"/>
              <a:buAutoNum type="arabicPeriod"/>
            </a:pPr>
            <a:r>
              <a:rPr lang="en-US" dirty="0"/>
              <a:t>MS gives 14.55% annual returns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Amazon stocks exhibit a favorable yearly return based on the average annual return. Also noted all 7 stocks give higher return than S&amp;P500 which is 13.02%.</a:t>
            </a:r>
            <a:endParaRPr lang="en-IN" dirty="0"/>
          </a:p>
        </p:txBody>
      </p:sp>
    </p:spTree>
    <p:extLst>
      <p:ext uri="{BB962C8B-B14F-4D97-AF65-F5344CB8AC3E}">
        <p14:creationId xmlns:p14="http://schemas.microsoft.com/office/powerpoint/2010/main" val="207086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4BE25-812D-DC8F-6284-54AA10B9C245}"/>
              </a:ext>
            </a:extLst>
          </p:cNvPr>
          <p:cNvSpPr txBox="1"/>
          <p:nvPr/>
        </p:nvSpPr>
        <p:spPr>
          <a:xfrm>
            <a:off x="434109" y="147783"/>
            <a:ext cx="10411248" cy="646331"/>
          </a:xfrm>
          <a:prstGeom prst="rect">
            <a:avLst/>
          </a:prstGeom>
          <a:noFill/>
        </p:spPr>
        <p:txBody>
          <a:bodyPr wrap="none" rtlCol="0">
            <a:spAutoFit/>
          </a:bodyPr>
          <a:lstStyle/>
          <a:p>
            <a:r>
              <a:rPr lang="en-US" sz="3600" b="1" dirty="0">
                <a:solidFill>
                  <a:srgbClr val="C00000"/>
                </a:solidFill>
              </a:rPr>
              <a:t>Insight and Visualization – Annualized Returns vs Risk</a:t>
            </a:r>
            <a:endParaRPr lang="en-IN" sz="3600" b="1" dirty="0">
              <a:solidFill>
                <a:srgbClr val="C00000"/>
              </a:solidFill>
            </a:endParaRPr>
          </a:p>
        </p:txBody>
      </p:sp>
      <p:cxnSp>
        <p:nvCxnSpPr>
          <p:cNvPr id="3" name="Straight Connector 2">
            <a:extLst>
              <a:ext uri="{FF2B5EF4-FFF2-40B4-BE49-F238E27FC236}">
                <a16:creationId xmlns:a16="http://schemas.microsoft.com/office/drawing/2014/main" id="{DDDDFA4E-E923-B35E-0B86-E8B7EE90FC7A}"/>
              </a:ext>
            </a:extLst>
          </p:cNvPr>
          <p:cNvCxnSpPr>
            <a:cxnSpLocks/>
          </p:cNvCxnSpPr>
          <p:nvPr/>
        </p:nvCxnSpPr>
        <p:spPr>
          <a:xfrm>
            <a:off x="452582" y="794114"/>
            <a:ext cx="11286836"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E7FDCD-98D9-D623-CAEB-F4CA61B61BF0}"/>
              </a:ext>
            </a:extLst>
          </p:cNvPr>
          <p:cNvSpPr txBox="1"/>
          <p:nvPr/>
        </p:nvSpPr>
        <p:spPr>
          <a:xfrm>
            <a:off x="255494" y="4514929"/>
            <a:ext cx="11681012" cy="1815882"/>
          </a:xfrm>
          <a:prstGeom prst="rect">
            <a:avLst/>
          </a:prstGeom>
          <a:noFill/>
        </p:spPr>
        <p:txBody>
          <a:bodyPr wrap="square" rtlCol="0">
            <a:spAutoFit/>
          </a:bodyPr>
          <a:lstStyle/>
          <a:p>
            <a:r>
              <a:rPr lang="en-US" sz="1400" b="1" dirty="0"/>
              <a:t>Analysis</a:t>
            </a:r>
          </a:p>
          <a:p>
            <a:pPr marL="742950" lvl="1" indent="-285750">
              <a:buFont typeface="Arial" panose="020B0604020202020204" pitchFamily="34" charset="0"/>
              <a:buChar char="•"/>
            </a:pPr>
            <a:r>
              <a:rPr lang="en-US" sz="1400" dirty="0"/>
              <a:t>The leading five stocks in terms of annualized return include AMZN, MSFT, AAPL, FB, and UNH.</a:t>
            </a:r>
          </a:p>
          <a:p>
            <a:pPr marL="742950" lvl="1" indent="-285750">
              <a:buFont typeface="Arial" panose="020B0604020202020204" pitchFamily="34" charset="0"/>
              <a:buChar char="•"/>
            </a:pPr>
            <a:r>
              <a:rPr lang="en-US" sz="1400" dirty="0"/>
              <a:t>Each of the top 5 stocks exhibits an annualized return exceeding 20%, and in comparison to other equities, they carry a moderate level of risk.</a:t>
            </a:r>
          </a:p>
          <a:p>
            <a:pPr marL="742950" lvl="1" indent="-285750">
              <a:buFont typeface="Arial" panose="020B0604020202020204" pitchFamily="34" charset="0"/>
              <a:buChar char="•"/>
            </a:pPr>
            <a:r>
              <a:rPr lang="en-US" sz="1400" dirty="0"/>
              <a:t>The probability of incurring losses and diminishing the initial investment rises with decreasing returns.</a:t>
            </a:r>
          </a:p>
          <a:p>
            <a:pPr marL="742950" lvl="1" indent="-285750">
              <a:buFont typeface="Arial" panose="020B0604020202020204" pitchFamily="34" charset="0"/>
              <a:buChar char="•"/>
            </a:pPr>
            <a:r>
              <a:rPr lang="en-US" sz="1400" dirty="0"/>
              <a:t>BHC, BCS, DB, CS, and WFC face larger risks, particularly since the return on investment at the time of the initial investment wasn't provided.</a:t>
            </a:r>
          </a:p>
          <a:p>
            <a:pPr marL="742950" lvl="1" indent="-285750">
              <a:buFont typeface="Arial" panose="020B0604020202020204" pitchFamily="34" charset="0"/>
              <a:buChar char="•"/>
            </a:pPr>
            <a:r>
              <a:rPr lang="en-US" sz="1400" dirty="0"/>
              <a:t>Companies with higher risk generally offer lower returns on investment, although some stocks present risk-free investment opportunities, albeit with less optimal returns.</a:t>
            </a:r>
          </a:p>
          <a:p>
            <a:pPr marL="742950" lvl="1" indent="-285750">
              <a:buFont typeface="Arial" panose="020B0604020202020204" pitchFamily="34" charset="0"/>
              <a:buChar char="•"/>
            </a:pPr>
            <a:r>
              <a:rPr lang="en-US" sz="1400" dirty="0"/>
              <a:t>Stocks such as JNJ, RHHBY, and MRK provide a favorable balance of good returns with minimal risk</a:t>
            </a:r>
          </a:p>
        </p:txBody>
      </p:sp>
      <p:pic>
        <p:nvPicPr>
          <p:cNvPr id="9218" name="Picture 2">
            <a:extLst>
              <a:ext uri="{FF2B5EF4-FFF2-40B4-BE49-F238E27FC236}">
                <a16:creationId xmlns:a16="http://schemas.microsoft.com/office/drawing/2014/main" id="{044F299D-650D-5F88-8528-8C2DE0288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954" y="955687"/>
            <a:ext cx="8677836" cy="3559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37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4BE25-812D-DC8F-6284-54AA10B9C245}"/>
              </a:ext>
            </a:extLst>
          </p:cNvPr>
          <p:cNvSpPr txBox="1"/>
          <p:nvPr/>
        </p:nvSpPr>
        <p:spPr>
          <a:xfrm>
            <a:off x="434109" y="147783"/>
            <a:ext cx="7692106" cy="646331"/>
          </a:xfrm>
          <a:prstGeom prst="rect">
            <a:avLst/>
          </a:prstGeom>
          <a:noFill/>
        </p:spPr>
        <p:txBody>
          <a:bodyPr wrap="none" rtlCol="0">
            <a:spAutoFit/>
          </a:bodyPr>
          <a:lstStyle/>
          <a:p>
            <a:r>
              <a:rPr lang="en-US" sz="3600" b="1" dirty="0">
                <a:solidFill>
                  <a:srgbClr val="C00000"/>
                </a:solidFill>
              </a:rPr>
              <a:t>Portfolio Analysis – Mr. Patrick Jyengar</a:t>
            </a:r>
            <a:endParaRPr lang="en-IN" sz="3600" b="1" dirty="0">
              <a:solidFill>
                <a:srgbClr val="C00000"/>
              </a:solidFill>
            </a:endParaRPr>
          </a:p>
        </p:txBody>
      </p:sp>
      <p:cxnSp>
        <p:nvCxnSpPr>
          <p:cNvPr id="3" name="Straight Connector 2">
            <a:extLst>
              <a:ext uri="{FF2B5EF4-FFF2-40B4-BE49-F238E27FC236}">
                <a16:creationId xmlns:a16="http://schemas.microsoft.com/office/drawing/2014/main" id="{DDDDFA4E-E923-B35E-0B86-E8B7EE90FC7A}"/>
              </a:ext>
            </a:extLst>
          </p:cNvPr>
          <p:cNvCxnSpPr>
            <a:cxnSpLocks/>
          </p:cNvCxnSpPr>
          <p:nvPr/>
        </p:nvCxnSpPr>
        <p:spPr>
          <a:xfrm>
            <a:off x="452582" y="794114"/>
            <a:ext cx="11286836"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E7FDCD-98D9-D623-CAEB-F4CA61B61BF0}"/>
              </a:ext>
            </a:extLst>
          </p:cNvPr>
          <p:cNvSpPr txBox="1"/>
          <p:nvPr/>
        </p:nvSpPr>
        <p:spPr>
          <a:xfrm>
            <a:off x="6454859" y="996893"/>
            <a:ext cx="5307106" cy="5355312"/>
          </a:xfrm>
          <a:prstGeom prst="rect">
            <a:avLst/>
          </a:prstGeom>
          <a:noFill/>
        </p:spPr>
        <p:txBody>
          <a:bodyPr wrap="square" rtlCol="0">
            <a:spAutoFit/>
          </a:bodyPr>
          <a:lstStyle/>
          <a:p>
            <a:pPr algn="ctr"/>
            <a:r>
              <a:rPr lang="en-US" b="1" dirty="0"/>
              <a:t>Analysis</a:t>
            </a:r>
          </a:p>
          <a:p>
            <a:pPr algn="ctr"/>
            <a:endParaRPr lang="en-US" b="1" dirty="0"/>
          </a:p>
          <a:p>
            <a:r>
              <a:rPr lang="en-US" dirty="0"/>
              <a:t>In the upcoming five years, Mr. Patrick Jyengar aims to triple his investment, emphasizing low-risk options that can deliver respectable profits.</a:t>
            </a:r>
          </a:p>
          <a:p>
            <a:endParaRPr lang="en-US" dirty="0"/>
          </a:p>
          <a:p>
            <a:r>
              <a:rPr lang="en-US" dirty="0"/>
              <a:t>Considering his risk profile, low-risk equities such as JNJ, RHHBY, and GOOG are deemed suitable for purchase. However, the collective returns from these three equities alone would fall short of Mr. Patrick's investment goal. To bridge the gap and achieve the desired profits, he can allocate a portion of his wealth to MSFT.</a:t>
            </a:r>
          </a:p>
          <a:p>
            <a:endParaRPr lang="en-US" dirty="0"/>
          </a:p>
          <a:p>
            <a:r>
              <a:rPr lang="en-US" dirty="0"/>
              <a:t>Maintaining equal weights for all stocks, the overall weight is set at 0.25. With an investment of $500,000 in equities, Mr. Patrick anticipates returns reaching $1.15 million after a 5-year period, resulting in a gain exceeding $600,000.</a:t>
            </a:r>
          </a:p>
        </p:txBody>
      </p:sp>
      <p:pic>
        <p:nvPicPr>
          <p:cNvPr id="10246" name="Picture 6">
            <a:extLst>
              <a:ext uri="{FF2B5EF4-FFF2-40B4-BE49-F238E27FC236}">
                <a16:creationId xmlns:a16="http://schemas.microsoft.com/office/drawing/2014/main" id="{73B746D6-6E8E-A2FC-4770-AA35CEC7B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82" y="996893"/>
            <a:ext cx="5643418" cy="576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2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4BE25-812D-DC8F-6284-54AA10B9C245}"/>
              </a:ext>
            </a:extLst>
          </p:cNvPr>
          <p:cNvSpPr txBox="1"/>
          <p:nvPr/>
        </p:nvSpPr>
        <p:spPr>
          <a:xfrm>
            <a:off x="434109" y="147783"/>
            <a:ext cx="7293279" cy="646331"/>
          </a:xfrm>
          <a:prstGeom prst="rect">
            <a:avLst/>
          </a:prstGeom>
          <a:noFill/>
        </p:spPr>
        <p:txBody>
          <a:bodyPr wrap="none" rtlCol="0">
            <a:spAutoFit/>
          </a:bodyPr>
          <a:lstStyle/>
          <a:p>
            <a:r>
              <a:rPr lang="en-US" sz="3600" b="1" dirty="0">
                <a:solidFill>
                  <a:srgbClr val="C00000"/>
                </a:solidFill>
              </a:rPr>
              <a:t>Portfolio Analysis – Mr. Peter Jyengar</a:t>
            </a:r>
            <a:endParaRPr lang="en-IN" sz="3600" b="1" dirty="0">
              <a:solidFill>
                <a:srgbClr val="C00000"/>
              </a:solidFill>
            </a:endParaRPr>
          </a:p>
        </p:txBody>
      </p:sp>
      <p:cxnSp>
        <p:nvCxnSpPr>
          <p:cNvPr id="3" name="Straight Connector 2">
            <a:extLst>
              <a:ext uri="{FF2B5EF4-FFF2-40B4-BE49-F238E27FC236}">
                <a16:creationId xmlns:a16="http://schemas.microsoft.com/office/drawing/2014/main" id="{DDDDFA4E-E923-B35E-0B86-E8B7EE90FC7A}"/>
              </a:ext>
            </a:extLst>
          </p:cNvPr>
          <p:cNvCxnSpPr>
            <a:cxnSpLocks/>
          </p:cNvCxnSpPr>
          <p:nvPr/>
        </p:nvCxnSpPr>
        <p:spPr>
          <a:xfrm>
            <a:off x="452582" y="794114"/>
            <a:ext cx="11286836"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E7FDCD-98D9-D623-CAEB-F4CA61B61BF0}"/>
              </a:ext>
            </a:extLst>
          </p:cNvPr>
          <p:cNvSpPr txBox="1"/>
          <p:nvPr/>
        </p:nvSpPr>
        <p:spPr>
          <a:xfrm>
            <a:off x="6454859" y="996893"/>
            <a:ext cx="5307106" cy="5632311"/>
          </a:xfrm>
          <a:prstGeom prst="rect">
            <a:avLst/>
          </a:prstGeom>
          <a:noFill/>
        </p:spPr>
        <p:txBody>
          <a:bodyPr wrap="square" rtlCol="0">
            <a:spAutoFit/>
          </a:bodyPr>
          <a:lstStyle/>
          <a:p>
            <a:pPr algn="ctr"/>
            <a:r>
              <a:rPr lang="en-US" b="1" dirty="0"/>
              <a:t>Analysis</a:t>
            </a:r>
          </a:p>
          <a:p>
            <a:pPr algn="ctr"/>
            <a:endParaRPr lang="en-US" b="1" dirty="0"/>
          </a:p>
          <a:p>
            <a:r>
              <a:rPr lang="en-US" dirty="0"/>
              <a:t>Mr. Peter Jyengar, consistent with his risk-taking approach, favors high-return investments and holds the belief that he can recover from occasional losses.</a:t>
            </a:r>
          </a:p>
          <a:p>
            <a:endParaRPr lang="en-US" dirty="0"/>
          </a:p>
          <a:p>
            <a:r>
              <a:rPr lang="en-US" dirty="0"/>
              <a:t>For the inorganic expansion of his company, he intends to invest $1 million from the company's cash and cash equivalents in high-margin stocks that are expected to yield substantial returns within a 5-year timeframe.</a:t>
            </a:r>
          </a:p>
          <a:p>
            <a:endParaRPr lang="en-US" dirty="0"/>
          </a:p>
          <a:p>
            <a:r>
              <a:rPr lang="en-US" dirty="0"/>
              <a:t>Considering his risk profile, Mr. Peter identifies high-risk/high-return stocks such as AMZN, MSFT, and AAPL as suitable investment options. The overall returns from these stocks are projected to maximize gains while accommodating the associated risk.</a:t>
            </a:r>
          </a:p>
          <a:p>
            <a:endParaRPr lang="en-US" dirty="0"/>
          </a:p>
          <a:p>
            <a:r>
              <a:rPr lang="en-US" dirty="0"/>
              <a:t>With a $1 million investment in equities, Mr. Peter anticipates returns exceeding $5 million after a 5-year period, resulting in a gain surpassing $4 million.</a:t>
            </a:r>
          </a:p>
        </p:txBody>
      </p:sp>
      <p:pic>
        <p:nvPicPr>
          <p:cNvPr id="11268" name="Picture 4">
            <a:extLst>
              <a:ext uri="{FF2B5EF4-FFF2-40B4-BE49-F238E27FC236}">
                <a16:creationId xmlns:a16="http://schemas.microsoft.com/office/drawing/2014/main" id="{6CB6615A-64A7-AF4E-0B0A-6DDA31A53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43" y="923365"/>
            <a:ext cx="5573862" cy="578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4BE25-812D-DC8F-6284-54AA10B9C245}"/>
              </a:ext>
            </a:extLst>
          </p:cNvPr>
          <p:cNvSpPr txBox="1"/>
          <p:nvPr/>
        </p:nvSpPr>
        <p:spPr>
          <a:xfrm>
            <a:off x="4244109" y="2967335"/>
            <a:ext cx="3148939" cy="923330"/>
          </a:xfrm>
          <a:prstGeom prst="rect">
            <a:avLst/>
          </a:prstGeom>
          <a:noFill/>
        </p:spPr>
        <p:txBody>
          <a:bodyPr wrap="none" rtlCol="0">
            <a:spAutoFit/>
          </a:bodyPr>
          <a:lstStyle/>
          <a:p>
            <a:r>
              <a:rPr lang="en-US" sz="5400" b="1" dirty="0">
                <a:solidFill>
                  <a:srgbClr val="C00000"/>
                </a:solidFill>
              </a:rPr>
              <a:t>Thank You</a:t>
            </a:r>
            <a:endParaRPr lang="en-IN" sz="5400" b="1" dirty="0">
              <a:solidFill>
                <a:srgbClr val="C00000"/>
              </a:solidFill>
            </a:endParaRPr>
          </a:p>
        </p:txBody>
      </p:sp>
    </p:spTree>
    <p:extLst>
      <p:ext uri="{BB962C8B-B14F-4D97-AF65-F5344CB8AC3E}">
        <p14:creationId xmlns:p14="http://schemas.microsoft.com/office/powerpoint/2010/main" val="273344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4BE25-812D-DC8F-6284-54AA10B9C245}"/>
              </a:ext>
            </a:extLst>
          </p:cNvPr>
          <p:cNvSpPr txBox="1"/>
          <p:nvPr/>
        </p:nvSpPr>
        <p:spPr>
          <a:xfrm>
            <a:off x="434109" y="147783"/>
            <a:ext cx="1636858" cy="646331"/>
          </a:xfrm>
          <a:prstGeom prst="rect">
            <a:avLst/>
          </a:prstGeom>
          <a:noFill/>
        </p:spPr>
        <p:txBody>
          <a:bodyPr wrap="none" rtlCol="0">
            <a:spAutoFit/>
          </a:bodyPr>
          <a:lstStyle/>
          <a:p>
            <a:r>
              <a:rPr lang="en-US" sz="3600" b="1" dirty="0">
                <a:solidFill>
                  <a:srgbClr val="C00000"/>
                </a:solidFill>
              </a:rPr>
              <a:t>Agenda</a:t>
            </a:r>
            <a:endParaRPr lang="en-IN" sz="3600" b="1" dirty="0">
              <a:solidFill>
                <a:srgbClr val="C00000"/>
              </a:solidFill>
            </a:endParaRPr>
          </a:p>
        </p:txBody>
      </p:sp>
      <p:cxnSp>
        <p:nvCxnSpPr>
          <p:cNvPr id="3" name="Straight Connector 2">
            <a:extLst>
              <a:ext uri="{FF2B5EF4-FFF2-40B4-BE49-F238E27FC236}">
                <a16:creationId xmlns:a16="http://schemas.microsoft.com/office/drawing/2014/main" id="{DDDDFA4E-E923-B35E-0B86-E8B7EE90FC7A}"/>
              </a:ext>
            </a:extLst>
          </p:cNvPr>
          <p:cNvCxnSpPr>
            <a:cxnSpLocks/>
          </p:cNvCxnSpPr>
          <p:nvPr/>
        </p:nvCxnSpPr>
        <p:spPr>
          <a:xfrm>
            <a:off x="452582" y="794114"/>
            <a:ext cx="11286836"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4D583997-48B1-F4A0-F29F-07AD5AED7C5F}"/>
              </a:ext>
            </a:extLst>
          </p:cNvPr>
          <p:cNvGraphicFramePr>
            <a:graphicFrameLocks noGrp="1"/>
          </p:cNvGraphicFramePr>
          <p:nvPr>
            <p:extLst>
              <p:ext uri="{D42A27DB-BD31-4B8C-83A1-F6EECF244321}">
                <p14:modId xmlns:p14="http://schemas.microsoft.com/office/powerpoint/2010/main" val="2737281587"/>
              </p:ext>
            </p:extLst>
          </p:nvPr>
        </p:nvGraphicFramePr>
        <p:xfrm>
          <a:off x="452581" y="1052175"/>
          <a:ext cx="11286835" cy="1483360"/>
        </p:xfrm>
        <a:graphic>
          <a:graphicData uri="http://schemas.openxmlformats.org/drawingml/2006/table">
            <a:tbl>
              <a:tblPr bandRow="1">
                <a:tableStyleId>{00A15C55-8517-42AA-B614-E9B94910E393}</a:tableStyleId>
              </a:tblPr>
              <a:tblGrid>
                <a:gridCol w="820860">
                  <a:extLst>
                    <a:ext uri="{9D8B030D-6E8A-4147-A177-3AD203B41FA5}">
                      <a16:colId xmlns:a16="http://schemas.microsoft.com/office/drawing/2014/main" val="3097571457"/>
                    </a:ext>
                  </a:extLst>
                </a:gridCol>
                <a:gridCol w="10465975">
                  <a:extLst>
                    <a:ext uri="{9D8B030D-6E8A-4147-A177-3AD203B41FA5}">
                      <a16:colId xmlns:a16="http://schemas.microsoft.com/office/drawing/2014/main" val="1495921236"/>
                    </a:ext>
                  </a:extLst>
                </a:gridCol>
              </a:tblGrid>
              <a:tr h="370840">
                <a:tc>
                  <a:txBody>
                    <a:bodyPr/>
                    <a:lstStyle/>
                    <a:p>
                      <a:r>
                        <a:rPr lang="en-US" dirty="0"/>
                        <a:t>1.</a:t>
                      </a:r>
                      <a:endParaRPr lang="en-IN" dirty="0"/>
                    </a:p>
                  </a:txBody>
                  <a:tcPr/>
                </a:tc>
                <a:tc>
                  <a:txBody>
                    <a:bodyPr/>
                    <a:lstStyle/>
                    <a:p>
                      <a:r>
                        <a:rPr lang="en-US" dirty="0"/>
                        <a:t>Objective</a:t>
                      </a:r>
                      <a:endParaRPr lang="en-IN" dirty="0"/>
                    </a:p>
                  </a:txBody>
                  <a:tcPr/>
                </a:tc>
                <a:extLst>
                  <a:ext uri="{0D108BD9-81ED-4DB2-BD59-A6C34878D82A}">
                    <a16:rowId xmlns:a16="http://schemas.microsoft.com/office/drawing/2014/main" val="3594647552"/>
                  </a:ext>
                </a:extLst>
              </a:tr>
              <a:tr h="370840">
                <a:tc>
                  <a:txBody>
                    <a:bodyPr/>
                    <a:lstStyle/>
                    <a:p>
                      <a:r>
                        <a:rPr lang="en-US" dirty="0"/>
                        <a:t>2.</a:t>
                      </a:r>
                      <a:endParaRPr lang="en-IN" dirty="0"/>
                    </a:p>
                  </a:txBody>
                  <a:tcPr/>
                </a:tc>
                <a:tc>
                  <a:txBody>
                    <a:bodyPr/>
                    <a:lstStyle/>
                    <a:p>
                      <a:r>
                        <a:rPr lang="en-US" dirty="0"/>
                        <a:t>Methodology</a:t>
                      </a:r>
                      <a:endParaRPr lang="en-IN" dirty="0"/>
                    </a:p>
                  </a:txBody>
                  <a:tcPr/>
                </a:tc>
                <a:extLst>
                  <a:ext uri="{0D108BD9-81ED-4DB2-BD59-A6C34878D82A}">
                    <a16:rowId xmlns:a16="http://schemas.microsoft.com/office/drawing/2014/main" val="3915601221"/>
                  </a:ext>
                </a:extLst>
              </a:tr>
              <a:tr h="370840">
                <a:tc>
                  <a:txBody>
                    <a:bodyPr/>
                    <a:lstStyle/>
                    <a:p>
                      <a:r>
                        <a:rPr lang="en-US" dirty="0"/>
                        <a:t>3.</a:t>
                      </a:r>
                      <a:endParaRPr lang="en-IN" dirty="0"/>
                    </a:p>
                  </a:txBody>
                  <a:tcPr/>
                </a:tc>
                <a:tc>
                  <a:txBody>
                    <a:bodyPr/>
                    <a:lstStyle/>
                    <a:p>
                      <a:r>
                        <a:rPr lang="en-US" dirty="0"/>
                        <a:t>Insight and Visualization</a:t>
                      </a:r>
                      <a:endParaRPr lang="en-IN" dirty="0"/>
                    </a:p>
                  </a:txBody>
                  <a:tcPr/>
                </a:tc>
                <a:extLst>
                  <a:ext uri="{0D108BD9-81ED-4DB2-BD59-A6C34878D82A}">
                    <a16:rowId xmlns:a16="http://schemas.microsoft.com/office/drawing/2014/main" val="3399098647"/>
                  </a:ext>
                </a:extLst>
              </a:tr>
              <a:tr h="370840">
                <a:tc>
                  <a:txBody>
                    <a:bodyPr/>
                    <a:lstStyle/>
                    <a:p>
                      <a:r>
                        <a:rPr lang="en-US" dirty="0"/>
                        <a:t>4.</a:t>
                      </a:r>
                      <a:endParaRPr lang="en-IN" dirty="0"/>
                    </a:p>
                  </a:txBody>
                  <a:tcPr/>
                </a:tc>
                <a:tc>
                  <a:txBody>
                    <a:bodyPr/>
                    <a:lstStyle/>
                    <a:p>
                      <a:r>
                        <a:rPr lang="en-US" dirty="0"/>
                        <a:t>Portfolio Analysis</a:t>
                      </a:r>
                      <a:endParaRPr lang="en-IN" dirty="0"/>
                    </a:p>
                  </a:txBody>
                  <a:tcPr/>
                </a:tc>
                <a:extLst>
                  <a:ext uri="{0D108BD9-81ED-4DB2-BD59-A6C34878D82A}">
                    <a16:rowId xmlns:a16="http://schemas.microsoft.com/office/drawing/2014/main" val="3042444837"/>
                  </a:ext>
                </a:extLst>
              </a:tr>
            </a:tbl>
          </a:graphicData>
        </a:graphic>
      </p:graphicFrame>
    </p:spTree>
    <p:extLst>
      <p:ext uri="{BB962C8B-B14F-4D97-AF65-F5344CB8AC3E}">
        <p14:creationId xmlns:p14="http://schemas.microsoft.com/office/powerpoint/2010/main" val="3833640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4BE25-812D-DC8F-6284-54AA10B9C245}"/>
              </a:ext>
            </a:extLst>
          </p:cNvPr>
          <p:cNvSpPr txBox="1"/>
          <p:nvPr/>
        </p:nvSpPr>
        <p:spPr>
          <a:xfrm>
            <a:off x="434109" y="147783"/>
            <a:ext cx="2011000" cy="646331"/>
          </a:xfrm>
          <a:prstGeom prst="rect">
            <a:avLst/>
          </a:prstGeom>
          <a:noFill/>
        </p:spPr>
        <p:txBody>
          <a:bodyPr wrap="none" rtlCol="0">
            <a:spAutoFit/>
          </a:bodyPr>
          <a:lstStyle/>
          <a:p>
            <a:r>
              <a:rPr lang="en-US" sz="3600" b="1" dirty="0">
                <a:solidFill>
                  <a:srgbClr val="C00000"/>
                </a:solidFill>
              </a:rPr>
              <a:t>Objective</a:t>
            </a:r>
            <a:endParaRPr lang="en-IN" sz="3600" b="1" dirty="0">
              <a:solidFill>
                <a:srgbClr val="C00000"/>
              </a:solidFill>
            </a:endParaRPr>
          </a:p>
        </p:txBody>
      </p:sp>
      <p:cxnSp>
        <p:nvCxnSpPr>
          <p:cNvPr id="3" name="Straight Connector 2">
            <a:extLst>
              <a:ext uri="{FF2B5EF4-FFF2-40B4-BE49-F238E27FC236}">
                <a16:creationId xmlns:a16="http://schemas.microsoft.com/office/drawing/2014/main" id="{DDDDFA4E-E923-B35E-0B86-E8B7EE90FC7A}"/>
              </a:ext>
            </a:extLst>
          </p:cNvPr>
          <p:cNvCxnSpPr>
            <a:cxnSpLocks/>
          </p:cNvCxnSpPr>
          <p:nvPr/>
        </p:nvCxnSpPr>
        <p:spPr>
          <a:xfrm>
            <a:off x="452582" y="794114"/>
            <a:ext cx="11286836"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407847B-1CC6-9AE4-61A4-995A77A63ACE}"/>
              </a:ext>
            </a:extLst>
          </p:cNvPr>
          <p:cNvSpPr txBox="1"/>
          <p:nvPr/>
        </p:nvSpPr>
        <p:spPr>
          <a:xfrm>
            <a:off x="452582" y="1080655"/>
            <a:ext cx="11286836" cy="3970318"/>
          </a:xfrm>
          <a:prstGeom prst="rect">
            <a:avLst/>
          </a:prstGeom>
          <a:noFill/>
        </p:spPr>
        <p:txBody>
          <a:bodyPr wrap="square" rtlCol="0">
            <a:spAutoFit/>
          </a:bodyPr>
          <a:lstStyle/>
          <a:p>
            <a:r>
              <a:rPr lang="en-US" dirty="0"/>
              <a:t>Analyze and provide investment consultation for two clients, Mr. Patrick </a:t>
            </a:r>
            <a:r>
              <a:rPr lang="en-US" dirty="0" err="1"/>
              <a:t>Jyenger</a:t>
            </a:r>
            <a:r>
              <a:rPr lang="en-US" dirty="0"/>
              <a:t> and Mr. Peter </a:t>
            </a:r>
            <a:r>
              <a:rPr lang="en-US" dirty="0" err="1"/>
              <a:t>Jyenger</a:t>
            </a:r>
            <a:r>
              <a:rPr lang="en-US" dirty="0"/>
              <a:t>, based on their financial objectives.</a:t>
            </a:r>
          </a:p>
          <a:p>
            <a:endParaRPr lang="en-US" dirty="0"/>
          </a:p>
          <a:p>
            <a:pPr marL="342900" indent="-342900">
              <a:buFont typeface="+mj-lt"/>
              <a:buAutoNum type="arabicPeriod"/>
            </a:pPr>
            <a:r>
              <a:rPr lang="en-US" b="1" dirty="0"/>
              <a:t>Mr. Patrick </a:t>
            </a:r>
            <a:r>
              <a:rPr lang="en-US" b="1" dirty="0" err="1"/>
              <a:t>Jyenger's</a:t>
            </a:r>
            <a:r>
              <a:rPr lang="en-US" b="1" dirty="0"/>
              <a:t> Investment Objective:</a:t>
            </a:r>
          </a:p>
          <a:p>
            <a:pPr marL="342900" indent="-342900">
              <a:buFont typeface="+mj-lt"/>
              <a:buAutoNum type="arabicPeriod"/>
            </a:pPr>
            <a:endParaRPr lang="en-US" dirty="0"/>
          </a:p>
          <a:p>
            <a:pPr marL="742950" lvl="1" indent="-285750">
              <a:buFont typeface="Arial" panose="020B0604020202020204" pitchFamily="34" charset="0"/>
              <a:buChar char="•"/>
            </a:pPr>
            <a:r>
              <a:rPr lang="en-US" dirty="0"/>
              <a:t>Investment Amount: $500,000</a:t>
            </a:r>
          </a:p>
          <a:p>
            <a:pPr marL="742950" lvl="1" indent="-285750">
              <a:buFont typeface="Arial" panose="020B0604020202020204" pitchFamily="34" charset="0"/>
              <a:buChar char="•"/>
            </a:pPr>
            <a:r>
              <a:rPr lang="en-US" dirty="0"/>
              <a:t>Investment Style: Conservative</a:t>
            </a:r>
          </a:p>
          <a:p>
            <a:pPr marL="742950" lvl="1" indent="-285750">
              <a:buFont typeface="Arial" panose="020B0604020202020204" pitchFamily="34" charset="0"/>
              <a:buChar char="•"/>
            </a:pPr>
            <a:r>
              <a:rPr lang="en-US" dirty="0"/>
              <a:t>Objective: Double the capital with minimal risk over a 5-year period.</a:t>
            </a:r>
          </a:p>
          <a:p>
            <a:endParaRPr lang="en-US" dirty="0"/>
          </a:p>
          <a:p>
            <a:pPr marL="342900" indent="-342900">
              <a:buFont typeface="+mj-lt"/>
              <a:buAutoNum type="arabicPeriod" startAt="2"/>
            </a:pPr>
            <a:r>
              <a:rPr lang="en-US" b="1" dirty="0"/>
              <a:t>Mr. Peter </a:t>
            </a:r>
            <a:r>
              <a:rPr lang="en-US" b="1" dirty="0" err="1"/>
              <a:t>Jyenger's</a:t>
            </a:r>
            <a:r>
              <a:rPr lang="en-US" b="1" dirty="0"/>
              <a:t> Investment Objective:</a:t>
            </a:r>
          </a:p>
          <a:p>
            <a:pPr marL="342900" indent="-342900">
              <a:buFont typeface="+mj-lt"/>
              <a:buAutoNum type="arabicPeriod" startAt="2"/>
            </a:pPr>
            <a:endParaRPr lang="en-US" dirty="0"/>
          </a:p>
          <a:p>
            <a:pPr marL="742950" lvl="1" indent="-285750">
              <a:buFont typeface="Arial" panose="020B0604020202020204" pitchFamily="34" charset="0"/>
              <a:buChar char="•"/>
            </a:pPr>
            <a:r>
              <a:rPr lang="en-US" dirty="0"/>
              <a:t>Investment Amount: $1 million</a:t>
            </a:r>
          </a:p>
          <a:p>
            <a:pPr marL="742950" lvl="1" indent="-285750">
              <a:buFont typeface="Arial" panose="020B0604020202020204" pitchFamily="34" charset="0"/>
              <a:buChar char="•"/>
            </a:pPr>
            <a:r>
              <a:rPr lang="en-US" dirty="0"/>
              <a:t>Investment Style: High risk</a:t>
            </a:r>
          </a:p>
          <a:p>
            <a:pPr marL="742950" lvl="1" indent="-285750">
              <a:buFont typeface="Arial" panose="020B0604020202020204" pitchFamily="34" charset="0"/>
              <a:buChar char="•"/>
            </a:pPr>
            <a:r>
              <a:rPr lang="en-US" dirty="0"/>
              <a:t>Objective: Double the capital with a focus on high returns over a 5-year period.</a:t>
            </a:r>
            <a:endParaRPr lang="en-IN" dirty="0"/>
          </a:p>
        </p:txBody>
      </p:sp>
    </p:spTree>
    <p:extLst>
      <p:ext uri="{BB962C8B-B14F-4D97-AF65-F5344CB8AC3E}">
        <p14:creationId xmlns:p14="http://schemas.microsoft.com/office/powerpoint/2010/main" val="286715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4BE25-812D-DC8F-6284-54AA10B9C245}"/>
              </a:ext>
            </a:extLst>
          </p:cNvPr>
          <p:cNvSpPr txBox="1"/>
          <p:nvPr/>
        </p:nvSpPr>
        <p:spPr>
          <a:xfrm>
            <a:off x="434109" y="147783"/>
            <a:ext cx="2771977" cy="646331"/>
          </a:xfrm>
          <a:prstGeom prst="rect">
            <a:avLst/>
          </a:prstGeom>
          <a:noFill/>
        </p:spPr>
        <p:txBody>
          <a:bodyPr wrap="none" rtlCol="0">
            <a:spAutoFit/>
          </a:bodyPr>
          <a:lstStyle/>
          <a:p>
            <a:r>
              <a:rPr lang="en-US" sz="3600" b="1" dirty="0">
                <a:solidFill>
                  <a:srgbClr val="C00000"/>
                </a:solidFill>
              </a:rPr>
              <a:t>Methodology</a:t>
            </a:r>
            <a:endParaRPr lang="en-IN" sz="3600" b="1" dirty="0">
              <a:solidFill>
                <a:srgbClr val="C00000"/>
              </a:solidFill>
            </a:endParaRPr>
          </a:p>
        </p:txBody>
      </p:sp>
      <p:cxnSp>
        <p:nvCxnSpPr>
          <p:cNvPr id="3" name="Straight Connector 2">
            <a:extLst>
              <a:ext uri="{FF2B5EF4-FFF2-40B4-BE49-F238E27FC236}">
                <a16:creationId xmlns:a16="http://schemas.microsoft.com/office/drawing/2014/main" id="{DDDDFA4E-E923-B35E-0B86-E8B7EE90FC7A}"/>
              </a:ext>
            </a:extLst>
          </p:cNvPr>
          <p:cNvCxnSpPr>
            <a:cxnSpLocks/>
          </p:cNvCxnSpPr>
          <p:nvPr/>
        </p:nvCxnSpPr>
        <p:spPr>
          <a:xfrm>
            <a:off x="452582" y="794114"/>
            <a:ext cx="11286836"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407847B-1CC6-9AE4-61A4-995A77A63ACE}"/>
              </a:ext>
            </a:extLst>
          </p:cNvPr>
          <p:cNvSpPr txBox="1"/>
          <p:nvPr/>
        </p:nvSpPr>
        <p:spPr>
          <a:xfrm>
            <a:off x="452582" y="828618"/>
            <a:ext cx="11286836" cy="5909310"/>
          </a:xfrm>
          <a:prstGeom prst="rect">
            <a:avLst/>
          </a:prstGeom>
          <a:noFill/>
        </p:spPr>
        <p:txBody>
          <a:bodyPr wrap="square" rtlCol="0">
            <a:spAutoFit/>
          </a:bodyPr>
          <a:lstStyle/>
          <a:p>
            <a:r>
              <a:rPr lang="en-US" b="1" dirty="0"/>
              <a:t>EXPLORATORY DATA ANALYSIS:</a:t>
            </a:r>
          </a:p>
          <a:p>
            <a:pPr marL="800100" lvl="1" indent="-342900">
              <a:buFont typeface="+mj-lt"/>
              <a:buAutoNum type="arabicPeriod"/>
            </a:pPr>
            <a:r>
              <a:rPr lang="en-US" dirty="0"/>
              <a:t>Examined the dataset for Null values and confirmed the absence of any null columns.</a:t>
            </a:r>
          </a:p>
          <a:p>
            <a:pPr marL="800100" lvl="1" indent="-342900">
              <a:buFont typeface="+mj-lt"/>
              <a:buAutoNum type="arabicPeriod"/>
            </a:pPr>
            <a:r>
              <a:rPr lang="en-US" dirty="0"/>
              <a:t>Conducted an analysis of outliers within the dataset.</a:t>
            </a:r>
          </a:p>
          <a:p>
            <a:pPr marL="800100" lvl="1" indent="-342900">
              <a:buFont typeface="+mj-lt"/>
              <a:buAutoNum type="arabicPeriod"/>
            </a:pPr>
            <a:r>
              <a:rPr lang="en-US" dirty="0"/>
              <a:t>Imputed "0" for FB data, considering its listing on NYSE on 18th May 2012.</a:t>
            </a:r>
          </a:p>
          <a:p>
            <a:endParaRPr lang="en-US" dirty="0"/>
          </a:p>
          <a:p>
            <a:r>
              <a:rPr lang="en-US" b="1" dirty="0"/>
              <a:t>DATA ANALYSIS:</a:t>
            </a:r>
          </a:p>
          <a:p>
            <a:pPr marL="800100" lvl="1" indent="-342900">
              <a:buFont typeface="+mj-lt"/>
              <a:buAutoNum type="arabicPeriod"/>
            </a:pPr>
            <a:r>
              <a:rPr lang="en-US" dirty="0"/>
              <a:t>Utilized various calculations, including daily returns, cumulative daily returns, Sharpe ratios, portfolio risk, and return on investment (ROI), to analyze stock data.</a:t>
            </a:r>
          </a:p>
          <a:p>
            <a:pPr marL="800100" lvl="1" indent="-342900">
              <a:buFont typeface="+mj-lt"/>
              <a:buAutoNum type="arabicPeriod"/>
            </a:pPr>
            <a:r>
              <a:rPr lang="en-US" dirty="0"/>
              <a:t>Identified the top-performing stocks for all portfolios.</a:t>
            </a:r>
          </a:p>
          <a:p>
            <a:pPr marL="800100" lvl="1" indent="-342900">
              <a:buFont typeface="+mj-lt"/>
              <a:buAutoNum type="arabicPeriod"/>
            </a:pPr>
            <a:r>
              <a:rPr lang="en-US" dirty="0"/>
              <a:t>Leveraged Power BI for enhanced visualizations.</a:t>
            </a:r>
          </a:p>
          <a:p>
            <a:pPr marL="800100" lvl="1" indent="-342900">
              <a:buFont typeface="+mj-lt"/>
              <a:buAutoNum type="arabicPeriod"/>
            </a:pPr>
            <a:r>
              <a:rPr lang="en-US" dirty="0"/>
              <a:t>Executed sector-wise analysis for a comprehensive understanding of each sector.</a:t>
            </a:r>
          </a:p>
          <a:p>
            <a:endParaRPr lang="en-US" dirty="0"/>
          </a:p>
          <a:p>
            <a:r>
              <a:rPr lang="en-US" b="1" dirty="0"/>
              <a:t>INFERENCES AFTER ANALYZING THE DATA:</a:t>
            </a:r>
          </a:p>
          <a:p>
            <a:pPr marL="800100" lvl="1" indent="-342900">
              <a:buFont typeface="+mj-lt"/>
              <a:buAutoNum type="arabicPeriod"/>
            </a:pPr>
            <a:r>
              <a:rPr lang="en-US" dirty="0"/>
              <a:t>Identified 7 stocks providing more than 80% returns over the last five years in the stock market.</a:t>
            </a:r>
          </a:p>
          <a:p>
            <a:pPr marL="800100" lvl="1" indent="-342900">
              <a:buFont typeface="+mj-lt"/>
              <a:buAutoNum type="arabicPeriod"/>
            </a:pPr>
            <a:r>
              <a:rPr lang="en-US" dirty="0"/>
              <a:t>Top-performing stocks include AMZN, MSFT, AAPL, FB, UNH, GOOG, and MS.</a:t>
            </a:r>
          </a:p>
          <a:p>
            <a:pPr marL="800100" lvl="1" indent="-342900">
              <a:buFont typeface="+mj-lt"/>
              <a:buAutoNum type="arabicPeriod"/>
            </a:pPr>
            <a:r>
              <a:rPr lang="en-US" dirty="0"/>
              <a:t>Each stock exhibits varying risk and reward based on Annualized risk, Sharpe ratio, and cumulative returns.</a:t>
            </a:r>
          </a:p>
          <a:p>
            <a:pPr marL="800100" lvl="1" indent="-342900">
              <a:buFont typeface="+mj-lt"/>
              <a:buAutoNum type="arabicPeriod"/>
            </a:pPr>
            <a:r>
              <a:rPr lang="en-US" dirty="0"/>
              <a:t>AMZN stands out for the highest return but carries higher risk compared to other stocks.</a:t>
            </a:r>
          </a:p>
          <a:p>
            <a:pPr marL="800100" lvl="1" indent="-342900">
              <a:buFont typeface="+mj-lt"/>
              <a:buAutoNum type="arabicPeriod"/>
            </a:pPr>
            <a:r>
              <a:rPr lang="en-US" dirty="0"/>
              <a:t>Stocks like JNJ, RHHBY, MRK, and MSFT demonstrate good returns with lower risk.</a:t>
            </a:r>
          </a:p>
          <a:p>
            <a:pPr marL="800100" lvl="1" indent="-342900">
              <a:buFont typeface="+mj-lt"/>
              <a:buAutoNum type="arabicPeriod"/>
            </a:pPr>
            <a:r>
              <a:rPr lang="en-US" dirty="0"/>
              <a:t>Sector-wise analysis reveals the best-performing sector as Technology, followed by Finance, while Aviation and Health/Pharma are among the least performing.</a:t>
            </a:r>
          </a:p>
          <a:p>
            <a:pPr marL="800100" lvl="1" indent="-342900">
              <a:buFont typeface="+mj-lt"/>
              <a:buAutoNum type="arabicPeriod"/>
            </a:pPr>
            <a:r>
              <a:rPr lang="en-US" dirty="0"/>
              <a:t>Concluded with finalizing portfolios tailored for both customers.</a:t>
            </a:r>
            <a:endParaRPr lang="en-IN" dirty="0"/>
          </a:p>
        </p:txBody>
      </p:sp>
    </p:spTree>
    <p:extLst>
      <p:ext uri="{BB962C8B-B14F-4D97-AF65-F5344CB8AC3E}">
        <p14:creationId xmlns:p14="http://schemas.microsoft.com/office/powerpoint/2010/main" val="150911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4BE25-812D-DC8F-6284-54AA10B9C245}"/>
              </a:ext>
            </a:extLst>
          </p:cNvPr>
          <p:cNvSpPr txBox="1"/>
          <p:nvPr/>
        </p:nvSpPr>
        <p:spPr>
          <a:xfrm>
            <a:off x="434109" y="147783"/>
            <a:ext cx="4857420" cy="646331"/>
          </a:xfrm>
          <a:prstGeom prst="rect">
            <a:avLst/>
          </a:prstGeom>
          <a:noFill/>
        </p:spPr>
        <p:txBody>
          <a:bodyPr wrap="none" rtlCol="0">
            <a:spAutoFit/>
          </a:bodyPr>
          <a:lstStyle/>
          <a:p>
            <a:r>
              <a:rPr lang="en-US" sz="3600" b="1" dirty="0">
                <a:solidFill>
                  <a:srgbClr val="C00000"/>
                </a:solidFill>
              </a:rPr>
              <a:t>Insight and Visualization</a:t>
            </a:r>
            <a:endParaRPr lang="en-IN" sz="3600" b="1" dirty="0">
              <a:solidFill>
                <a:srgbClr val="C00000"/>
              </a:solidFill>
            </a:endParaRPr>
          </a:p>
        </p:txBody>
      </p:sp>
      <p:cxnSp>
        <p:nvCxnSpPr>
          <p:cNvPr id="3" name="Straight Connector 2">
            <a:extLst>
              <a:ext uri="{FF2B5EF4-FFF2-40B4-BE49-F238E27FC236}">
                <a16:creationId xmlns:a16="http://schemas.microsoft.com/office/drawing/2014/main" id="{DDDDFA4E-E923-B35E-0B86-E8B7EE90FC7A}"/>
              </a:ext>
            </a:extLst>
          </p:cNvPr>
          <p:cNvCxnSpPr>
            <a:cxnSpLocks/>
          </p:cNvCxnSpPr>
          <p:nvPr/>
        </p:nvCxnSpPr>
        <p:spPr>
          <a:xfrm>
            <a:off x="452582" y="794114"/>
            <a:ext cx="11286836"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407847B-1CC6-9AE4-61A4-995A77A63ACE}"/>
              </a:ext>
            </a:extLst>
          </p:cNvPr>
          <p:cNvSpPr txBox="1"/>
          <p:nvPr/>
        </p:nvSpPr>
        <p:spPr>
          <a:xfrm>
            <a:off x="5523345" y="843677"/>
            <a:ext cx="6151418" cy="2585323"/>
          </a:xfrm>
          <a:prstGeom prst="rect">
            <a:avLst/>
          </a:prstGeom>
          <a:noFill/>
        </p:spPr>
        <p:txBody>
          <a:bodyPr wrap="square" rtlCol="0">
            <a:spAutoFit/>
          </a:bodyPr>
          <a:lstStyle/>
          <a:p>
            <a:r>
              <a:rPr lang="en-US" b="1" dirty="0"/>
              <a:t>STOCKS DATA AVAILABLE</a:t>
            </a:r>
          </a:p>
          <a:p>
            <a:endParaRPr lang="en-US" b="1" dirty="0"/>
          </a:p>
          <a:p>
            <a:pPr marL="800100" lvl="1" indent="-342900">
              <a:buFont typeface="Arial" panose="020B0604020202020204" pitchFamily="34" charset="0"/>
              <a:buChar char="•"/>
            </a:pPr>
            <a:r>
              <a:rPr lang="en-US" dirty="0"/>
              <a:t>The dataset consists of 24 stocks categorized into four sectors, with six stocks in each sector.</a:t>
            </a:r>
          </a:p>
          <a:p>
            <a:pPr marL="800100" lvl="1" indent="-342900">
              <a:buFont typeface="Arial" panose="020B0604020202020204" pitchFamily="34" charset="0"/>
              <a:buChar char="•"/>
            </a:pPr>
            <a:r>
              <a:rPr lang="en-US" dirty="0"/>
              <a:t>For performance comparison, the S&amp;P500 index, representing the top 500 stocks in the US market, serves as a benchmark.</a:t>
            </a:r>
          </a:p>
          <a:p>
            <a:pPr marL="800100" lvl="1" indent="-342900">
              <a:buFont typeface="Arial" panose="020B0604020202020204" pitchFamily="34" charset="0"/>
              <a:buChar char="•"/>
            </a:pPr>
            <a:r>
              <a:rPr lang="en-US" dirty="0"/>
              <a:t>Each stock is identified by its abbreviation, industry classification, and company name.</a:t>
            </a:r>
            <a:endParaRPr lang="en-IN" dirty="0"/>
          </a:p>
        </p:txBody>
      </p:sp>
      <p:graphicFrame>
        <p:nvGraphicFramePr>
          <p:cNvPr id="6" name="Table 5">
            <a:extLst>
              <a:ext uri="{FF2B5EF4-FFF2-40B4-BE49-F238E27FC236}">
                <a16:creationId xmlns:a16="http://schemas.microsoft.com/office/drawing/2014/main" id="{5840D9AB-C177-29CC-DA82-E20959B8D9AF}"/>
              </a:ext>
            </a:extLst>
          </p:cNvPr>
          <p:cNvGraphicFramePr>
            <a:graphicFrameLocks noGrp="1"/>
          </p:cNvGraphicFramePr>
          <p:nvPr>
            <p:extLst>
              <p:ext uri="{D42A27DB-BD31-4B8C-83A1-F6EECF244321}">
                <p14:modId xmlns:p14="http://schemas.microsoft.com/office/powerpoint/2010/main" val="1485443173"/>
              </p:ext>
            </p:extLst>
          </p:nvPr>
        </p:nvGraphicFramePr>
        <p:xfrm>
          <a:off x="452582" y="918326"/>
          <a:ext cx="4838947" cy="5441758"/>
        </p:xfrm>
        <a:graphic>
          <a:graphicData uri="http://schemas.openxmlformats.org/drawingml/2006/table">
            <a:tbl>
              <a:tblPr/>
              <a:tblGrid>
                <a:gridCol w="777649">
                  <a:extLst>
                    <a:ext uri="{9D8B030D-6E8A-4147-A177-3AD203B41FA5}">
                      <a16:colId xmlns:a16="http://schemas.microsoft.com/office/drawing/2014/main" val="120940642"/>
                    </a:ext>
                  </a:extLst>
                </a:gridCol>
                <a:gridCol w="1391451">
                  <a:extLst>
                    <a:ext uri="{9D8B030D-6E8A-4147-A177-3AD203B41FA5}">
                      <a16:colId xmlns:a16="http://schemas.microsoft.com/office/drawing/2014/main" val="1260292691"/>
                    </a:ext>
                  </a:extLst>
                </a:gridCol>
                <a:gridCol w="2669847">
                  <a:extLst>
                    <a:ext uri="{9D8B030D-6E8A-4147-A177-3AD203B41FA5}">
                      <a16:colId xmlns:a16="http://schemas.microsoft.com/office/drawing/2014/main" val="668580051"/>
                    </a:ext>
                  </a:extLst>
                </a:gridCol>
              </a:tblGrid>
              <a:tr h="175515">
                <a:tc>
                  <a:txBody>
                    <a:bodyPr/>
                    <a:lstStyle/>
                    <a:p>
                      <a:pPr algn="ctr" fontAlgn="b"/>
                      <a:r>
                        <a:rPr lang="en-IN" sz="1400" b="1" i="0" u="none" strike="noStrike">
                          <a:solidFill>
                            <a:srgbClr val="FFFFFF"/>
                          </a:solidFill>
                          <a:effectLst/>
                          <a:latin typeface="Calibri" panose="020F0502020204030204" pitchFamily="34" charset="0"/>
                        </a:rPr>
                        <a:t>Ticker</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en-IN" sz="1400" b="1" i="0" u="none" strike="noStrike">
                          <a:solidFill>
                            <a:srgbClr val="FFFFFF"/>
                          </a:solidFill>
                          <a:effectLst/>
                          <a:latin typeface="Calibri" panose="020F0502020204030204" pitchFamily="34" charset="0"/>
                        </a:rPr>
                        <a:t>Industry</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ctr" fontAlgn="b"/>
                      <a:r>
                        <a:rPr lang="en-IN" sz="1400" b="1" i="0" u="none" strike="noStrike" dirty="0">
                          <a:solidFill>
                            <a:srgbClr val="FFFFFF"/>
                          </a:solidFill>
                          <a:effectLst/>
                          <a:latin typeface="Calibri" panose="020F0502020204030204" pitchFamily="34" charset="0"/>
                        </a:rPr>
                        <a:t>Company Name</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3257647228"/>
                  </a:ext>
                </a:extLst>
              </a:tr>
              <a:tr h="181359">
                <a:tc>
                  <a:txBody>
                    <a:bodyPr/>
                    <a:lstStyle/>
                    <a:p>
                      <a:pPr algn="ctr" fontAlgn="b"/>
                      <a:r>
                        <a:rPr lang="en-IN" sz="1400" b="0" i="0" u="none" strike="noStrike" dirty="0">
                          <a:solidFill>
                            <a:srgbClr val="000000"/>
                          </a:solidFill>
                          <a:effectLst/>
                          <a:latin typeface="Calibri" panose="020F0502020204030204" pitchFamily="34" charset="0"/>
                        </a:rPr>
                        <a:t>AAL</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Aviation</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American Airlines Group Inc</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5348441"/>
                  </a:ext>
                </a:extLst>
              </a:tr>
              <a:tr h="181359">
                <a:tc>
                  <a:txBody>
                    <a:bodyPr/>
                    <a:lstStyle/>
                    <a:p>
                      <a:pPr algn="ctr" fontAlgn="b"/>
                      <a:r>
                        <a:rPr lang="en-IN" sz="1400" b="0" i="0" u="none" strike="noStrike" dirty="0">
                          <a:solidFill>
                            <a:srgbClr val="000000"/>
                          </a:solidFill>
                          <a:effectLst/>
                          <a:latin typeface="Calibri" panose="020F0502020204030204" pitchFamily="34" charset="0"/>
                        </a:rPr>
                        <a:t>ALGT</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Aviation</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Allegiant Travel Company</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6314215"/>
                  </a:ext>
                </a:extLst>
              </a:tr>
              <a:tr h="175515">
                <a:tc>
                  <a:txBody>
                    <a:bodyPr/>
                    <a:lstStyle/>
                    <a:p>
                      <a:pPr algn="ctr" fontAlgn="b"/>
                      <a:r>
                        <a:rPr lang="en-IN" sz="1400" b="0" i="0" u="none" strike="noStrike">
                          <a:solidFill>
                            <a:srgbClr val="000000"/>
                          </a:solidFill>
                          <a:effectLst/>
                          <a:latin typeface="Calibri" panose="020F0502020204030204" pitchFamily="34" charset="0"/>
                        </a:rPr>
                        <a:t>ALK</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Aviation</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Alaska Air Group Inc</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9242551"/>
                  </a:ext>
                </a:extLst>
              </a:tr>
              <a:tr h="175515">
                <a:tc>
                  <a:txBody>
                    <a:bodyPr/>
                    <a:lstStyle/>
                    <a:p>
                      <a:pPr algn="ctr" fontAlgn="b"/>
                      <a:r>
                        <a:rPr lang="en-IN" sz="1400" b="0" i="0" u="none" strike="noStrike" dirty="0">
                          <a:solidFill>
                            <a:srgbClr val="000000"/>
                          </a:solidFill>
                          <a:effectLst/>
                          <a:latin typeface="Calibri" panose="020F0502020204030204" pitchFamily="34" charset="0"/>
                        </a:rPr>
                        <a:t>DAL</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Aviation</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Delta Air Lines Inc</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8672749"/>
                  </a:ext>
                </a:extLst>
              </a:tr>
              <a:tr h="181359">
                <a:tc>
                  <a:txBody>
                    <a:bodyPr/>
                    <a:lstStyle/>
                    <a:p>
                      <a:pPr algn="ctr" fontAlgn="b"/>
                      <a:r>
                        <a:rPr lang="en-IN" sz="1400" b="0" i="0" u="none" strike="noStrike">
                          <a:solidFill>
                            <a:srgbClr val="000000"/>
                          </a:solidFill>
                          <a:effectLst/>
                          <a:latin typeface="Calibri" panose="020F0502020204030204" pitchFamily="34" charset="0"/>
                        </a:rPr>
                        <a:t>HA</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Aviation</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Hawaiian Holdings Inc</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6037667"/>
                  </a:ext>
                </a:extLst>
              </a:tr>
              <a:tr h="181359">
                <a:tc>
                  <a:txBody>
                    <a:bodyPr/>
                    <a:lstStyle/>
                    <a:p>
                      <a:pPr algn="ctr" fontAlgn="b"/>
                      <a:r>
                        <a:rPr lang="en-IN" sz="1400" b="0" i="0" u="none" strike="noStrike">
                          <a:solidFill>
                            <a:srgbClr val="000000"/>
                          </a:solidFill>
                          <a:effectLst/>
                          <a:latin typeface="Calibri" panose="020F0502020204030204" pitchFamily="34" charset="0"/>
                        </a:rPr>
                        <a:t>LUV</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Aviation</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Southwest Airlines Co</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9127426"/>
                  </a:ext>
                </a:extLst>
              </a:tr>
              <a:tr h="175515">
                <a:tc>
                  <a:txBody>
                    <a:bodyPr/>
                    <a:lstStyle/>
                    <a:p>
                      <a:pPr algn="ctr" fontAlgn="b"/>
                      <a:r>
                        <a:rPr lang="en-IN" sz="1400" b="0" i="0" u="none" strike="noStrike">
                          <a:solidFill>
                            <a:srgbClr val="000000"/>
                          </a:solidFill>
                          <a:effectLst/>
                          <a:latin typeface="Calibri" panose="020F0502020204030204" pitchFamily="34" charset="0"/>
                        </a:rPr>
                        <a:t>BCS</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Finance</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Barclays</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6023185"/>
                  </a:ext>
                </a:extLst>
              </a:tr>
              <a:tr h="175515">
                <a:tc>
                  <a:txBody>
                    <a:bodyPr/>
                    <a:lstStyle/>
                    <a:p>
                      <a:pPr algn="ctr" fontAlgn="b"/>
                      <a:r>
                        <a:rPr lang="en-IN" sz="1400" b="0" i="0" u="none" strike="noStrike">
                          <a:solidFill>
                            <a:srgbClr val="000000"/>
                          </a:solidFill>
                          <a:effectLst/>
                          <a:latin typeface="Calibri" panose="020F0502020204030204" pitchFamily="34" charset="0"/>
                        </a:rPr>
                        <a:t>CS</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Finance</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Credit Suisse</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5037056"/>
                  </a:ext>
                </a:extLst>
              </a:tr>
              <a:tr h="175515">
                <a:tc>
                  <a:txBody>
                    <a:bodyPr/>
                    <a:lstStyle/>
                    <a:p>
                      <a:pPr algn="ctr" fontAlgn="b"/>
                      <a:r>
                        <a:rPr lang="en-IN" sz="1400" b="0" i="0" u="none" strike="noStrike">
                          <a:solidFill>
                            <a:srgbClr val="000000"/>
                          </a:solidFill>
                          <a:effectLst/>
                          <a:latin typeface="Calibri" panose="020F0502020204030204" pitchFamily="34" charset="0"/>
                        </a:rPr>
                        <a:t>DB</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Finance</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Deutsche Bank</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671043"/>
                  </a:ext>
                </a:extLst>
              </a:tr>
              <a:tr h="175515">
                <a:tc>
                  <a:txBody>
                    <a:bodyPr/>
                    <a:lstStyle/>
                    <a:p>
                      <a:pPr algn="ctr" fontAlgn="b"/>
                      <a:r>
                        <a:rPr lang="en-IN" sz="1400" b="0" i="0" u="none" strike="noStrike">
                          <a:solidFill>
                            <a:srgbClr val="000000"/>
                          </a:solidFill>
                          <a:effectLst/>
                          <a:latin typeface="Calibri" panose="020F0502020204030204" pitchFamily="34" charset="0"/>
                        </a:rPr>
                        <a:t>GS</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Finance</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Goldman Sachs</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6728641"/>
                  </a:ext>
                </a:extLst>
              </a:tr>
              <a:tr h="175515">
                <a:tc>
                  <a:txBody>
                    <a:bodyPr/>
                    <a:lstStyle/>
                    <a:p>
                      <a:pPr algn="ctr" fontAlgn="b"/>
                      <a:r>
                        <a:rPr lang="en-IN" sz="1400" b="0" i="0" u="none" strike="noStrike">
                          <a:solidFill>
                            <a:srgbClr val="000000"/>
                          </a:solidFill>
                          <a:effectLst/>
                          <a:latin typeface="Calibri" panose="020F0502020204030204" pitchFamily="34" charset="0"/>
                        </a:rPr>
                        <a:t>MS</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Finance</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Morgan Stanley</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5506918"/>
                  </a:ext>
                </a:extLst>
              </a:tr>
              <a:tr h="175515">
                <a:tc>
                  <a:txBody>
                    <a:bodyPr/>
                    <a:lstStyle/>
                    <a:p>
                      <a:pPr algn="ctr" fontAlgn="b"/>
                      <a:r>
                        <a:rPr lang="en-IN" sz="1400" b="0" i="0" u="none" strike="noStrike">
                          <a:solidFill>
                            <a:srgbClr val="000000"/>
                          </a:solidFill>
                          <a:effectLst/>
                          <a:latin typeface="Calibri" panose="020F0502020204030204" pitchFamily="34" charset="0"/>
                        </a:rPr>
                        <a:t>WFC</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Finance</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Wells Fargo </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5133597"/>
                  </a:ext>
                </a:extLst>
              </a:tr>
              <a:tr h="175515">
                <a:tc>
                  <a:txBody>
                    <a:bodyPr/>
                    <a:lstStyle/>
                    <a:p>
                      <a:pPr algn="ctr" fontAlgn="b"/>
                      <a:r>
                        <a:rPr lang="en-IN" sz="1400" b="0" i="0" u="none" strike="noStrike">
                          <a:solidFill>
                            <a:srgbClr val="000000"/>
                          </a:solidFill>
                          <a:effectLst/>
                          <a:latin typeface="Calibri" panose="020F0502020204030204" pitchFamily="34" charset="0"/>
                        </a:rPr>
                        <a:t>JNJ</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Healthcare</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Johnson &amp; Johnson</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846109"/>
                  </a:ext>
                </a:extLst>
              </a:tr>
              <a:tr h="181359">
                <a:tc>
                  <a:txBody>
                    <a:bodyPr/>
                    <a:lstStyle/>
                    <a:p>
                      <a:pPr algn="ctr" fontAlgn="b"/>
                      <a:r>
                        <a:rPr lang="en-IN" sz="1400" b="0" i="0" u="none" strike="noStrike">
                          <a:solidFill>
                            <a:srgbClr val="000000"/>
                          </a:solidFill>
                          <a:effectLst/>
                          <a:latin typeface="Calibri" panose="020F0502020204030204" pitchFamily="34" charset="0"/>
                        </a:rPr>
                        <a:t>MRK</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Healthcare</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Merck and CO inc.</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5725875"/>
                  </a:ext>
                </a:extLst>
              </a:tr>
              <a:tr h="175515">
                <a:tc>
                  <a:txBody>
                    <a:bodyPr/>
                    <a:lstStyle/>
                    <a:p>
                      <a:pPr algn="ctr" fontAlgn="b"/>
                      <a:r>
                        <a:rPr lang="en-IN" sz="1400" b="0" i="0" u="none" strike="noStrike">
                          <a:solidFill>
                            <a:srgbClr val="000000"/>
                          </a:solidFill>
                          <a:effectLst/>
                          <a:latin typeface="Calibri" panose="020F0502020204030204" pitchFamily="34" charset="0"/>
                        </a:rPr>
                        <a:t>PFE</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Healthcare</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Pfizer inc</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028995"/>
                  </a:ext>
                </a:extLst>
              </a:tr>
              <a:tr h="181359">
                <a:tc>
                  <a:txBody>
                    <a:bodyPr/>
                    <a:lstStyle/>
                    <a:p>
                      <a:pPr algn="ctr" fontAlgn="b"/>
                      <a:r>
                        <a:rPr lang="en-IN" sz="1400" b="0" i="0" u="none" strike="noStrike">
                          <a:solidFill>
                            <a:srgbClr val="000000"/>
                          </a:solidFill>
                          <a:effectLst/>
                          <a:latin typeface="Calibri" panose="020F0502020204030204" pitchFamily="34" charset="0"/>
                        </a:rPr>
                        <a:t>UNH </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Healthcare</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err="1">
                          <a:solidFill>
                            <a:srgbClr val="000000"/>
                          </a:solidFill>
                          <a:effectLst/>
                          <a:latin typeface="Calibri" panose="020F0502020204030204" pitchFamily="34" charset="0"/>
                        </a:rPr>
                        <a:t>UnitedHealthGroup</a:t>
                      </a:r>
                      <a:r>
                        <a:rPr lang="en-IN" sz="1400" b="0" i="0" u="none" strike="noStrike" dirty="0">
                          <a:solidFill>
                            <a:srgbClr val="000000"/>
                          </a:solidFill>
                          <a:effectLst/>
                          <a:latin typeface="Calibri" panose="020F0502020204030204" pitchFamily="34" charset="0"/>
                        </a:rPr>
                        <a:t> Inc</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0338474"/>
                  </a:ext>
                </a:extLst>
              </a:tr>
              <a:tr h="240910">
                <a:tc>
                  <a:txBody>
                    <a:bodyPr/>
                    <a:lstStyle/>
                    <a:p>
                      <a:pPr algn="ctr" fontAlgn="b"/>
                      <a:r>
                        <a:rPr lang="en-IN" sz="1400" b="0" i="0" u="none" strike="noStrike">
                          <a:solidFill>
                            <a:srgbClr val="000000"/>
                          </a:solidFill>
                          <a:effectLst/>
                          <a:latin typeface="Calibri" panose="020F0502020204030204" pitchFamily="34" charset="0"/>
                        </a:rPr>
                        <a:t>BHC</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Pharmaceuticals</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Bausch Health Companies </a:t>
                      </a:r>
                      <a:r>
                        <a:rPr lang="en-IN" sz="1400" b="0" i="0" u="none" strike="noStrike" dirty="0" err="1">
                          <a:solidFill>
                            <a:srgbClr val="000000"/>
                          </a:solidFill>
                          <a:effectLst/>
                          <a:latin typeface="Calibri" panose="020F0502020204030204" pitchFamily="34" charset="0"/>
                        </a:rPr>
                        <a:t>inc</a:t>
                      </a:r>
                      <a:endParaRPr lang="en-IN" sz="1400" b="0" i="0" u="none" strike="noStrike" dirty="0">
                        <a:solidFill>
                          <a:srgbClr val="000000"/>
                        </a:solidFill>
                        <a:effectLst/>
                        <a:latin typeface="Calibri" panose="020F0502020204030204" pitchFamily="34" charset="0"/>
                      </a:endParaRP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069206"/>
                  </a:ext>
                </a:extLst>
              </a:tr>
              <a:tr h="181359">
                <a:tc>
                  <a:txBody>
                    <a:bodyPr/>
                    <a:lstStyle/>
                    <a:p>
                      <a:pPr algn="ctr" fontAlgn="b"/>
                      <a:r>
                        <a:rPr lang="en-IN" sz="1400" b="0" i="0" u="none" strike="noStrike">
                          <a:solidFill>
                            <a:srgbClr val="000000"/>
                          </a:solidFill>
                          <a:effectLst/>
                          <a:latin typeface="Calibri" panose="020F0502020204030204" pitchFamily="34" charset="0"/>
                        </a:rPr>
                        <a:t>RHHBY</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Pharmaceuticals</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Roche Holding AG</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994938"/>
                  </a:ext>
                </a:extLst>
              </a:tr>
              <a:tr h="175515">
                <a:tc>
                  <a:txBody>
                    <a:bodyPr/>
                    <a:lstStyle/>
                    <a:p>
                      <a:pPr algn="ctr" fontAlgn="b"/>
                      <a:r>
                        <a:rPr lang="en-IN" sz="1400" b="0" i="0" u="none" strike="noStrike">
                          <a:solidFill>
                            <a:srgbClr val="000000"/>
                          </a:solidFill>
                          <a:effectLst/>
                          <a:latin typeface="Calibri" panose="020F0502020204030204" pitchFamily="34" charset="0"/>
                        </a:rPr>
                        <a:t>AAPL</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Technology</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Apple Inc</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469763"/>
                  </a:ext>
                </a:extLst>
              </a:tr>
              <a:tr h="175515">
                <a:tc>
                  <a:txBody>
                    <a:bodyPr/>
                    <a:lstStyle/>
                    <a:p>
                      <a:pPr algn="ctr" fontAlgn="b"/>
                      <a:r>
                        <a:rPr lang="en-IN" sz="1400" b="0" i="0" u="none" strike="noStrike">
                          <a:solidFill>
                            <a:srgbClr val="000000"/>
                          </a:solidFill>
                          <a:effectLst/>
                          <a:latin typeface="Calibri" panose="020F0502020204030204" pitchFamily="34" charset="0"/>
                        </a:rPr>
                        <a:t>AMZN</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Technology</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Amazon</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8964956"/>
                  </a:ext>
                </a:extLst>
              </a:tr>
              <a:tr h="175515">
                <a:tc>
                  <a:txBody>
                    <a:bodyPr/>
                    <a:lstStyle/>
                    <a:p>
                      <a:pPr algn="ctr" fontAlgn="b"/>
                      <a:r>
                        <a:rPr lang="en-IN" sz="1400" b="0" i="0" u="none" strike="noStrike">
                          <a:solidFill>
                            <a:srgbClr val="000000"/>
                          </a:solidFill>
                          <a:effectLst/>
                          <a:latin typeface="Calibri" panose="020F0502020204030204" pitchFamily="34" charset="0"/>
                        </a:rPr>
                        <a:t>FB</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Technology</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Facebook</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3657767"/>
                  </a:ext>
                </a:extLst>
              </a:tr>
              <a:tr h="175515">
                <a:tc>
                  <a:txBody>
                    <a:bodyPr/>
                    <a:lstStyle/>
                    <a:p>
                      <a:pPr algn="ctr" fontAlgn="b"/>
                      <a:r>
                        <a:rPr lang="en-IN" sz="1400" b="0" i="0" u="none" strike="noStrike">
                          <a:solidFill>
                            <a:srgbClr val="000000"/>
                          </a:solidFill>
                          <a:effectLst/>
                          <a:latin typeface="Calibri" panose="020F0502020204030204" pitchFamily="34" charset="0"/>
                        </a:rPr>
                        <a:t>GOOG</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Technology</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Alphabet</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6844122"/>
                  </a:ext>
                </a:extLst>
              </a:tr>
              <a:tr h="175515">
                <a:tc>
                  <a:txBody>
                    <a:bodyPr/>
                    <a:lstStyle/>
                    <a:p>
                      <a:pPr algn="ctr" fontAlgn="b"/>
                      <a:r>
                        <a:rPr lang="en-IN" sz="1400" b="0" i="0" u="none" strike="noStrike">
                          <a:solidFill>
                            <a:srgbClr val="000000"/>
                          </a:solidFill>
                          <a:effectLst/>
                          <a:latin typeface="Calibri" panose="020F0502020204030204" pitchFamily="34" charset="0"/>
                        </a:rPr>
                        <a:t>IBM</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Technology</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IBM</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742866"/>
                  </a:ext>
                </a:extLst>
              </a:tr>
              <a:tr h="175515">
                <a:tc>
                  <a:txBody>
                    <a:bodyPr/>
                    <a:lstStyle/>
                    <a:p>
                      <a:pPr algn="ctr" fontAlgn="b"/>
                      <a:r>
                        <a:rPr lang="en-IN" sz="1400" b="0" i="0" u="none" strike="noStrike">
                          <a:solidFill>
                            <a:srgbClr val="000000"/>
                          </a:solidFill>
                          <a:effectLst/>
                          <a:latin typeface="Calibri" panose="020F0502020204030204" pitchFamily="34" charset="0"/>
                        </a:rPr>
                        <a:t>MSFT</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Technology</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Microsoft</a:t>
                      </a:r>
                    </a:p>
                  </a:txBody>
                  <a:tcPr marL="3342" marR="3342"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1568706"/>
                  </a:ext>
                </a:extLst>
              </a:tr>
            </a:tbl>
          </a:graphicData>
        </a:graphic>
      </p:graphicFrame>
    </p:spTree>
    <p:extLst>
      <p:ext uri="{BB962C8B-B14F-4D97-AF65-F5344CB8AC3E}">
        <p14:creationId xmlns:p14="http://schemas.microsoft.com/office/powerpoint/2010/main" val="340557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4BE25-812D-DC8F-6284-54AA10B9C245}"/>
              </a:ext>
            </a:extLst>
          </p:cNvPr>
          <p:cNvSpPr txBox="1"/>
          <p:nvPr/>
        </p:nvSpPr>
        <p:spPr>
          <a:xfrm>
            <a:off x="434109" y="147783"/>
            <a:ext cx="4857420" cy="646331"/>
          </a:xfrm>
          <a:prstGeom prst="rect">
            <a:avLst/>
          </a:prstGeom>
          <a:noFill/>
        </p:spPr>
        <p:txBody>
          <a:bodyPr wrap="none" rtlCol="0">
            <a:spAutoFit/>
          </a:bodyPr>
          <a:lstStyle/>
          <a:p>
            <a:r>
              <a:rPr lang="en-US" sz="3600" b="1" dirty="0">
                <a:solidFill>
                  <a:srgbClr val="C00000"/>
                </a:solidFill>
              </a:rPr>
              <a:t>Insight and Visualization</a:t>
            </a:r>
            <a:endParaRPr lang="en-IN" sz="3600" b="1" dirty="0">
              <a:solidFill>
                <a:srgbClr val="C00000"/>
              </a:solidFill>
            </a:endParaRPr>
          </a:p>
        </p:txBody>
      </p:sp>
      <p:cxnSp>
        <p:nvCxnSpPr>
          <p:cNvPr id="3" name="Straight Connector 2">
            <a:extLst>
              <a:ext uri="{FF2B5EF4-FFF2-40B4-BE49-F238E27FC236}">
                <a16:creationId xmlns:a16="http://schemas.microsoft.com/office/drawing/2014/main" id="{DDDDFA4E-E923-B35E-0B86-E8B7EE90FC7A}"/>
              </a:ext>
            </a:extLst>
          </p:cNvPr>
          <p:cNvCxnSpPr>
            <a:cxnSpLocks/>
          </p:cNvCxnSpPr>
          <p:nvPr/>
        </p:nvCxnSpPr>
        <p:spPr>
          <a:xfrm>
            <a:off x="452582" y="794114"/>
            <a:ext cx="11286836"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407847B-1CC6-9AE4-61A4-995A77A63ACE}"/>
              </a:ext>
            </a:extLst>
          </p:cNvPr>
          <p:cNvSpPr txBox="1"/>
          <p:nvPr/>
        </p:nvSpPr>
        <p:spPr>
          <a:xfrm>
            <a:off x="8449101" y="1202266"/>
            <a:ext cx="3518781" cy="4801314"/>
          </a:xfrm>
          <a:prstGeom prst="rect">
            <a:avLst/>
          </a:prstGeom>
          <a:noFill/>
        </p:spPr>
        <p:txBody>
          <a:bodyPr wrap="square" rtlCol="0">
            <a:spAutoFit/>
          </a:bodyPr>
          <a:lstStyle/>
          <a:p>
            <a:r>
              <a:rPr lang="en-US" b="1" dirty="0"/>
              <a:t>Visualization of Normalized Stock Values:</a:t>
            </a:r>
          </a:p>
          <a:p>
            <a:endParaRPr lang="en-US" b="1" dirty="0"/>
          </a:p>
          <a:p>
            <a:pPr marL="285750" indent="-285750">
              <a:buFont typeface="Arial" panose="020B0604020202020204" pitchFamily="34" charset="0"/>
              <a:buChar char="•"/>
            </a:pPr>
            <a:r>
              <a:rPr lang="en-US" dirty="0"/>
              <a:t>The graph depicts the performance of each stock normalized against the S&amp;P 500 index.</a:t>
            </a:r>
          </a:p>
          <a:p>
            <a:pPr marL="285750" indent="-285750">
              <a:buFont typeface="Arial" panose="020B0604020202020204" pitchFamily="34" charset="0"/>
              <a:buChar char="•"/>
            </a:pPr>
            <a:r>
              <a:rPr lang="en-US" dirty="0"/>
              <a:t>The comparison spans 10 years, providing insights into the trajectory of each stock.</a:t>
            </a:r>
          </a:p>
          <a:p>
            <a:pPr marL="285750" indent="-285750">
              <a:buFont typeface="Arial" panose="020B0604020202020204" pitchFamily="34" charset="0"/>
              <a:buChar char="•"/>
            </a:pPr>
            <a:r>
              <a:rPr lang="en-US" dirty="0"/>
              <a:t>During the stock analysis, it was noted that Facebook entered the market on May 18, 2012.</a:t>
            </a:r>
          </a:p>
          <a:p>
            <a:pPr marL="285750" indent="-285750">
              <a:buFont typeface="Arial" panose="020B0604020202020204" pitchFamily="34" charset="0"/>
              <a:buChar char="•"/>
            </a:pPr>
            <a:r>
              <a:rPr lang="en-US" dirty="0"/>
              <a:t>Enhanced functionality was introduced to the dashboard with sector-specific analysis buttons.</a:t>
            </a:r>
            <a:endParaRPr lang="en-IN" dirty="0"/>
          </a:p>
        </p:txBody>
      </p:sp>
      <p:pic>
        <p:nvPicPr>
          <p:cNvPr id="13" name="Picture 12">
            <a:extLst>
              <a:ext uri="{FF2B5EF4-FFF2-40B4-BE49-F238E27FC236}">
                <a16:creationId xmlns:a16="http://schemas.microsoft.com/office/drawing/2014/main" id="{1BAA8AB4-6F25-BA55-43B2-8CE17B5C784E}"/>
              </a:ext>
            </a:extLst>
          </p:cNvPr>
          <p:cNvPicPr>
            <a:picLocks noChangeAspect="1"/>
          </p:cNvPicPr>
          <p:nvPr/>
        </p:nvPicPr>
        <p:blipFill>
          <a:blip r:embed="rId2"/>
          <a:stretch>
            <a:fillRect/>
          </a:stretch>
        </p:blipFill>
        <p:spPr>
          <a:xfrm>
            <a:off x="434109" y="1327771"/>
            <a:ext cx="7875630" cy="4352965"/>
          </a:xfrm>
          <a:prstGeom prst="rect">
            <a:avLst/>
          </a:prstGeom>
        </p:spPr>
      </p:pic>
    </p:spTree>
    <p:extLst>
      <p:ext uri="{BB962C8B-B14F-4D97-AF65-F5344CB8AC3E}">
        <p14:creationId xmlns:p14="http://schemas.microsoft.com/office/powerpoint/2010/main" val="301131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4BE25-812D-DC8F-6284-54AA10B9C245}"/>
              </a:ext>
            </a:extLst>
          </p:cNvPr>
          <p:cNvSpPr txBox="1"/>
          <p:nvPr/>
        </p:nvSpPr>
        <p:spPr>
          <a:xfrm>
            <a:off x="434109" y="147783"/>
            <a:ext cx="8206862" cy="646331"/>
          </a:xfrm>
          <a:prstGeom prst="rect">
            <a:avLst/>
          </a:prstGeom>
          <a:noFill/>
        </p:spPr>
        <p:txBody>
          <a:bodyPr wrap="none" rtlCol="0">
            <a:spAutoFit/>
          </a:bodyPr>
          <a:lstStyle/>
          <a:p>
            <a:r>
              <a:rPr lang="en-US" sz="3600" b="1" dirty="0">
                <a:solidFill>
                  <a:srgbClr val="C00000"/>
                </a:solidFill>
              </a:rPr>
              <a:t>Insight and Visualization – Aviation Sector</a:t>
            </a:r>
            <a:endParaRPr lang="en-IN" sz="3600" b="1" dirty="0">
              <a:solidFill>
                <a:srgbClr val="C00000"/>
              </a:solidFill>
            </a:endParaRPr>
          </a:p>
        </p:txBody>
      </p:sp>
      <p:cxnSp>
        <p:nvCxnSpPr>
          <p:cNvPr id="3" name="Straight Connector 2">
            <a:extLst>
              <a:ext uri="{FF2B5EF4-FFF2-40B4-BE49-F238E27FC236}">
                <a16:creationId xmlns:a16="http://schemas.microsoft.com/office/drawing/2014/main" id="{DDDDFA4E-E923-B35E-0B86-E8B7EE90FC7A}"/>
              </a:ext>
            </a:extLst>
          </p:cNvPr>
          <p:cNvCxnSpPr>
            <a:cxnSpLocks/>
          </p:cNvCxnSpPr>
          <p:nvPr/>
        </p:nvCxnSpPr>
        <p:spPr>
          <a:xfrm>
            <a:off x="452582" y="794114"/>
            <a:ext cx="11286836"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407847B-1CC6-9AE4-61A4-995A77A63ACE}"/>
              </a:ext>
            </a:extLst>
          </p:cNvPr>
          <p:cNvSpPr txBox="1"/>
          <p:nvPr/>
        </p:nvSpPr>
        <p:spPr>
          <a:xfrm>
            <a:off x="8274424" y="1094690"/>
            <a:ext cx="3693460" cy="5078313"/>
          </a:xfrm>
          <a:prstGeom prst="rect">
            <a:avLst/>
          </a:prstGeom>
          <a:noFill/>
        </p:spPr>
        <p:txBody>
          <a:bodyPr wrap="square" rtlCol="0">
            <a:spAutoFit/>
          </a:bodyPr>
          <a:lstStyle/>
          <a:p>
            <a:pPr algn="ctr"/>
            <a:r>
              <a:rPr lang="en-US" b="1" dirty="0"/>
              <a:t>Analysis</a:t>
            </a:r>
          </a:p>
          <a:p>
            <a:endParaRPr lang="en-US" b="1" dirty="0"/>
          </a:p>
          <a:p>
            <a:pPr marL="285750" indent="-285750">
              <a:buFont typeface="Arial" panose="020B0604020202020204" pitchFamily="34" charset="0"/>
              <a:buChar char="•"/>
            </a:pPr>
            <a:r>
              <a:rPr lang="en-US" dirty="0"/>
              <a:t>There is no correlation observed between the S&amp;P500 and the Aviation Sector.</a:t>
            </a:r>
          </a:p>
          <a:p>
            <a:pPr marL="285750" indent="-285750">
              <a:buFont typeface="Arial" panose="020B0604020202020204" pitchFamily="34" charset="0"/>
              <a:buChar char="•"/>
            </a:pPr>
            <a:r>
              <a:rPr lang="en-US" dirty="0"/>
              <a:t>The market experienced a significant downturn in 2020 due to the COVID-19 pandemic, leading to a bear market.</a:t>
            </a:r>
          </a:p>
          <a:p>
            <a:pPr marL="285750" indent="-285750">
              <a:buFont typeface="Arial" panose="020B0604020202020204" pitchFamily="34" charset="0"/>
              <a:buChar char="•"/>
            </a:pPr>
            <a:r>
              <a:rPr lang="en-US" dirty="0"/>
              <a:t>Despite overall market recovery, the Aviation Sector displayed underperformance.</a:t>
            </a:r>
          </a:p>
          <a:p>
            <a:pPr marL="285750" indent="-285750">
              <a:buFont typeface="Arial" panose="020B0604020202020204" pitchFamily="34" charset="0"/>
              <a:buChar char="•"/>
            </a:pPr>
            <a:r>
              <a:rPr lang="en-US" dirty="0"/>
              <a:t>Allegiant Travel Company exhibits some positive correlation with Delta Airlines.</a:t>
            </a:r>
          </a:p>
          <a:p>
            <a:pPr marL="285750" indent="-285750">
              <a:buFont typeface="Arial" panose="020B0604020202020204" pitchFamily="34" charset="0"/>
              <a:buChar char="•"/>
            </a:pPr>
            <a:r>
              <a:rPr lang="en-US" dirty="0"/>
              <a:t>Additionally, positive correlation is noticeable between Delta Airlines and Southwest Airlines.</a:t>
            </a:r>
            <a:endParaRPr lang="en-IN" dirty="0"/>
          </a:p>
        </p:txBody>
      </p:sp>
      <p:pic>
        <p:nvPicPr>
          <p:cNvPr id="9" name="Picture 8">
            <a:extLst>
              <a:ext uri="{FF2B5EF4-FFF2-40B4-BE49-F238E27FC236}">
                <a16:creationId xmlns:a16="http://schemas.microsoft.com/office/drawing/2014/main" id="{BEDF7161-350E-8F0C-CCF3-5755F5B17DCE}"/>
              </a:ext>
            </a:extLst>
          </p:cNvPr>
          <p:cNvPicPr>
            <a:picLocks noChangeAspect="1"/>
          </p:cNvPicPr>
          <p:nvPr/>
        </p:nvPicPr>
        <p:blipFill>
          <a:blip r:embed="rId2"/>
          <a:stretch>
            <a:fillRect/>
          </a:stretch>
        </p:blipFill>
        <p:spPr>
          <a:xfrm>
            <a:off x="434109" y="1213521"/>
            <a:ext cx="7821842" cy="4269777"/>
          </a:xfrm>
          <a:prstGeom prst="rect">
            <a:avLst/>
          </a:prstGeom>
        </p:spPr>
      </p:pic>
    </p:spTree>
    <p:extLst>
      <p:ext uri="{BB962C8B-B14F-4D97-AF65-F5344CB8AC3E}">
        <p14:creationId xmlns:p14="http://schemas.microsoft.com/office/powerpoint/2010/main" val="242113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4BE25-812D-DC8F-6284-54AA10B9C245}"/>
              </a:ext>
            </a:extLst>
          </p:cNvPr>
          <p:cNvSpPr txBox="1"/>
          <p:nvPr/>
        </p:nvSpPr>
        <p:spPr>
          <a:xfrm>
            <a:off x="434109" y="147783"/>
            <a:ext cx="8087791" cy="646331"/>
          </a:xfrm>
          <a:prstGeom prst="rect">
            <a:avLst/>
          </a:prstGeom>
          <a:noFill/>
        </p:spPr>
        <p:txBody>
          <a:bodyPr wrap="none" rtlCol="0">
            <a:spAutoFit/>
          </a:bodyPr>
          <a:lstStyle/>
          <a:p>
            <a:r>
              <a:rPr lang="en-US" sz="3600" b="1" dirty="0">
                <a:solidFill>
                  <a:srgbClr val="C00000"/>
                </a:solidFill>
              </a:rPr>
              <a:t>Insight and Visualization – Finance Sector</a:t>
            </a:r>
            <a:endParaRPr lang="en-IN" sz="3600" b="1" dirty="0">
              <a:solidFill>
                <a:srgbClr val="C00000"/>
              </a:solidFill>
            </a:endParaRPr>
          </a:p>
        </p:txBody>
      </p:sp>
      <p:cxnSp>
        <p:nvCxnSpPr>
          <p:cNvPr id="3" name="Straight Connector 2">
            <a:extLst>
              <a:ext uri="{FF2B5EF4-FFF2-40B4-BE49-F238E27FC236}">
                <a16:creationId xmlns:a16="http://schemas.microsoft.com/office/drawing/2014/main" id="{DDDDFA4E-E923-B35E-0B86-E8B7EE90FC7A}"/>
              </a:ext>
            </a:extLst>
          </p:cNvPr>
          <p:cNvCxnSpPr>
            <a:cxnSpLocks/>
          </p:cNvCxnSpPr>
          <p:nvPr/>
        </p:nvCxnSpPr>
        <p:spPr>
          <a:xfrm>
            <a:off x="452582" y="794114"/>
            <a:ext cx="11286836"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407847B-1CC6-9AE4-61A4-995A77A63ACE}"/>
              </a:ext>
            </a:extLst>
          </p:cNvPr>
          <p:cNvSpPr txBox="1"/>
          <p:nvPr/>
        </p:nvSpPr>
        <p:spPr>
          <a:xfrm>
            <a:off x="8274424" y="1094690"/>
            <a:ext cx="3693460" cy="5078313"/>
          </a:xfrm>
          <a:prstGeom prst="rect">
            <a:avLst/>
          </a:prstGeom>
          <a:noFill/>
        </p:spPr>
        <p:txBody>
          <a:bodyPr wrap="square" rtlCol="0">
            <a:spAutoFit/>
          </a:bodyPr>
          <a:lstStyle/>
          <a:p>
            <a:pPr algn="ctr"/>
            <a:r>
              <a:rPr lang="en-US" b="1" dirty="0"/>
              <a:t>Analysis</a:t>
            </a:r>
          </a:p>
          <a:p>
            <a:endParaRPr lang="en-US" b="1" dirty="0"/>
          </a:p>
          <a:p>
            <a:pPr marL="285750" indent="-285750">
              <a:buFont typeface="Arial" panose="020B0604020202020204" pitchFamily="34" charset="0"/>
              <a:buChar char="•"/>
            </a:pPr>
            <a:r>
              <a:rPr lang="en-US" dirty="0"/>
              <a:t>There is a positive correlation between the S&amp;P500 and the Finance Sector.</a:t>
            </a:r>
          </a:p>
          <a:p>
            <a:pPr marL="285750" indent="-285750">
              <a:buFont typeface="Arial" panose="020B0604020202020204" pitchFamily="34" charset="0"/>
              <a:buChar char="•"/>
            </a:pPr>
            <a:r>
              <a:rPr lang="en-US" dirty="0"/>
              <a:t>Despite a significant market downturn in 2020 due to the COVID-19 pandemic, both Morgan Stanley and Goldman Sachs not only recovered but also outperformed the sector.</a:t>
            </a:r>
          </a:p>
          <a:p>
            <a:pPr marL="285750" indent="-285750">
              <a:buFont typeface="Arial" panose="020B0604020202020204" pitchFamily="34" charset="0"/>
              <a:buChar char="•"/>
            </a:pPr>
            <a:r>
              <a:rPr lang="en-US" dirty="0"/>
              <a:t>However, the majority of stocks within the sector were adversely affected.</a:t>
            </a:r>
          </a:p>
          <a:p>
            <a:pPr marL="285750" indent="-285750">
              <a:buFont typeface="Arial" panose="020B0604020202020204" pitchFamily="34" charset="0"/>
              <a:buChar char="•"/>
            </a:pPr>
            <a:r>
              <a:rPr lang="en-US" dirty="0"/>
              <a:t>Notably, there is a high correlation between Goldman Sachs and Morgan Stanley when compared to other stocks.</a:t>
            </a:r>
            <a:endParaRPr lang="en-IN" dirty="0"/>
          </a:p>
        </p:txBody>
      </p:sp>
      <p:pic>
        <p:nvPicPr>
          <p:cNvPr id="9" name="Picture 8">
            <a:extLst>
              <a:ext uri="{FF2B5EF4-FFF2-40B4-BE49-F238E27FC236}">
                <a16:creationId xmlns:a16="http://schemas.microsoft.com/office/drawing/2014/main" id="{48CA8ED8-E2D6-AC87-7075-04D762B9765C}"/>
              </a:ext>
            </a:extLst>
          </p:cNvPr>
          <p:cNvPicPr>
            <a:picLocks noChangeAspect="1"/>
          </p:cNvPicPr>
          <p:nvPr/>
        </p:nvPicPr>
        <p:blipFill>
          <a:blip r:embed="rId2"/>
          <a:stretch>
            <a:fillRect/>
          </a:stretch>
        </p:blipFill>
        <p:spPr>
          <a:xfrm>
            <a:off x="452582" y="1201260"/>
            <a:ext cx="7821842" cy="4303535"/>
          </a:xfrm>
          <a:prstGeom prst="rect">
            <a:avLst/>
          </a:prstGeom>
        </p:spPr>
      </p:pic>
    </p:spTree>
    <p:extLst>
      <p:ext uri="{BB962C8B-B14F-4D97-AF65-F5344CB8AC3E}">
        <p14:creationId xmlns:p14="http://schemas.microsoft.com/office/powerpoint/2010/main" val="302813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4BE25-812D-DC8F-6284-54AA10B9C245}"/>
              </a:ext>
            </a:extLst>
          </p:cNvPr>
          <p:cNvSpPr txBox="1"/>
          <p:nvPr/>
        </p:nvSpPr>
        <p:spPr>
          <a:xfrm>
            <a:off x="434109" y="147783"/>
            <a:ext cx="11115992" cy="646331"/>
          </a:xfrm>
          <a:prstGeom prst="rect">
            <a:avLst/>
          </a:prstGeom>
          <a:noFill/>
        </p:spPr>
        <p:txBody>
          <a:bodyPr wrap="none" rtlCol="0">
            <a:spAutoFit/>
          </a:bodyPr>
          <a:lstStyle/>
          <a:p>
            <a:r>
              <a:rPr lang="en-US" sz="3600" b="1" dirty="0">
                <a:solidFill>
                  <a:srgbClr val="C00000"/>
                </a:solidFill>
              </a:rPr>
              <a:t>Insight and Visualization – Healthcare and Pharma Sector</a:t>
            </a:r>
            <a:endParaRPr lang="en-IN" sz="3600" b="1" dirty="0">
              <a:solidFill>
                <a:srgbClr val="C00000"/>
              </a:solidFill>
            </a:endParaRPr>
          </a:p>
        </p:txBody>
      </p:sp>
      <p:cxnSp>
        <p:nvCxnSpPr>
          <p:cNvPr id="3" name="Straight Connector 2">
            <a:extLst>
              <a:ext uri="{FF2B5EF4-FFF2-40B4-BE49-F238E27FC236}">
                <a16:creationId xmlns:a16="http://schemas.microsoft.com/office/drawing/2014/main" id="{DDDDFA4E-E923-B35E-0B86-E8B7EE90FC7A}"/>
              </a:ext>
            </a:extLst>
          </p:cNvPr>
          <p:cNvCxnSpPr>
            <a:cxnSpLocks/>
          </p:cNvCxnSpPr>
          <p:nvPr/>
        </p:nvCxnSpPr>
        <p:spPr>
          <a:xfrm>
            <a:off x="452582" y="794114"/>
            <a:ext cx="11286836"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407847B-1CC6-9AE4-61A4-995A77A63ACE}"/>
              </a:ext>
            </a:extLst>
          </p:cNvPr>
          <p:cNvSpPr txBox="1"/>
          <p:nvPr/>
        </p:nvSpPr>
        <p:spPr>
          <a:xfrm>
            <a:off x="5992105" y="870570"/>
            <a:ext cx="5970496" cy="3693319"/>
          </a:xfrm>
          <a:prstGeom prst="rect">
            <a:avLst/>
          </a:prstGeom>
          <a:noFill/>
        </p:spPr>
        <p:txBody>
          <a:bodyPr wrap="square" rtlCol="0">
            <a:spAutoFit/>
          </a:bodyPr>
          <a:lstStyle/>
          <a:p>
            <a:pPr algn="ctr"/>
            <a:r>
              <a:rPr lang="en-US" b="1" dirty="0"/>
              <a:t>Analysis</a:t>
            </a:r>
          </a:p>
          <a:p>
            <a:endParaRPr lang="en-US" b="1" dirty="0"/>
          </a:p>
          <a:p>
            <a:pPr marL="285750" indent="-285750">
              <a:buFont typeface="Arial" panose="020B0604020202020204" pitchFamily="34" charset="0"/>
              <a:buChar char="•"/>
            </a:pPr>
            <a:r>
              <a:rPr lang="en-US" dirty="0"/>
              <a:t>There exists a positive correlation between the S&amp;P500 and the Health and Pharma Sector, encompassing JNJ, MRK, and UNH.</a:t>
            </a:r>
          </a:p>
          <a:p>
            <a:pPr marL="285750" indent="-285750">
              <a:buFont typeface="Arial" panose="020B0604020202020204" pitchFamily="34" charset="0"/>
              <a:buChar char="•"/>
            </a:pPr>
            <a:r>
              <a:rPr lang="en-US" dirty="0"/>
              <a:t>In the aftermath of the pandemic-induced market crash, both the health and pharma, as well as the technology sector, exhibited rapid growth compared to other industries.</a:t>
            </a:r>
          </a:p>
          <a:p>
            <a:pPr marL="285750" indent="-285750">
              <a:buFont typeface="Arial" panose="020B0604020202020204" pitchFamily="34" charset="0"/>
              <a:buChar char="•"/>
            </a:pPr>
            <a:r>
              <a:rPr lang="en-US" dirty="0"/>
              <a:t>Over the past five years, Bausch Health Companies Inc. has not demonstrated any growth.</a:t>
            </a:r>
          </a:p>
          <a:p>
            <a:pPr marL="285750" indent="-285750">
              <a:buFont typeface="Arial" panose="020B0604020202020204" pitchFamily="34" charset="0"/>
              <a:buChar char="•"/>
            </a:pPr>
            <a:r>
              <a:rPr lang="en-US" dirty="0"/>
              <a:t>Overall, the health and pharma sector exhibits strength when compared to the S&amp;P500</a:t>
            </a:r>
            <a:endParaRPr lang="en-IN" dirty="0"/>
          </a:p>
        </p:txBody>
      </p:sp>
      <p:pic>
        <p:nvPicPr>
          <p:cNvPr id="6" name="Picture 5">
            <a:extLst>
              <a:ext uri="{FF2B5EF4-FFF2-40B4-BE49-F238E27FC236}">
                <a16:creationId xmlns:a16="http://schemas.microsoft.com/office/drawing/2014/main" id="{EFBE6C24-A188-4E03-11E5-4022224FD999}"/>
              </a:ext>
            </a:extLst>
          </p:cNvPr>
          <p:cNvPicPr>
            <a:picLocks noChangeAspect="1"/>
          </p:cNvPicPr>
          <p:nvPr/>
        </p:nvPicPr>
        <p:blipFill>
          <a:blip r:embed="rId2"/>
          <a:stretch>
            <a:fillRect/>
          </a:stretch>
        </p:blipFill>
        <p:spPr>
          <a:xfrm>
            <a:off x="452581" y="870570"/>
            <a:ext cx="5398871" cy="2958515"/>
          </a:xfrm>
          <a:prstGeom prst="rect">
            <a:avLst/>
          </a:prstGeom>
        </p:spPr>
      </p:pic>
      <p:pic>
        <p:nvPicPr>
          <p:cNvPr id="9" name="Picture 8">
            <a:extLst>
              <a:ext uri="{FF2B5EF4-FFF2-40B4-BE49-F238E27FC236}">
                <a16:creationId xmlns:a16="http://schemas.microsoft.com/office/drawing/2014/main" id="{4BA35228-121B-59F8-F646-8F481D4F56E7}"/>
              </a:ext>
            </a:extLst>
          </p:cNvPr>
          <p:cNvPicPr>
            <a:picLocks noChangeAspect="1"/>
          </p:cNvPicPr>
          <p:nvPr/>
        </p:nvPicPr>
        <p:blipFill>
          <a:blip r:embed="rId3"/>
          <a:stretch>
            <a:fillRect/>
          </a:stretch>
        </p:blipFill>
        <p:spPr>
          <a:xfrm>
            <a:off x="452581" y="3829085"/>
            <a:ext cx="5398871" cy="2935349"/>
          </a:xfrm>
          <a:prstGeom prst="rect">
            <a:avLst/>
          </a:prstGeom>
        </p:spPr>
      </p:pic>
    </p:spTree>
    <p:extLst>
      <p:ext uri="{BB962C8B-B14F-4D97-AF65-F5344CB8AC3E}">
        <p14:creationId xmlns:p14="http://schemas.microsoft.com/office/powerpoint/2010/main" val="3824912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1763</Words>
  <Application>Microsoft Office PowerPoint</Application>
  <PresentationFormat>Widescreen</PresentationFormat>
  <Paragraphs>439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circular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Sharatkumar Gaonkar</dc:creator>
  <cp:lastModifiedBy>Sharatkumar Gaonkar</cp:lastModifiedBy>
  <cp:revision>3</cp:revision>
  <dcterms:created xsi:type="dcterms:W3CDTF">2023-11-21T14:32:17Z</dcterms:created>
  <dcterms:modified xsi:type="dcterms:W3CDTF">2023-11-21T16:25:03Z</dcterms:modified>
</cp:coreProperties>
</file>