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1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A1C5F-30F0-4116-A345-CA383EC97AC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FD4C9F-00B2-4B19-87FA-FCC78EA1DE8D}">
      <dgm:prSet phldrT="[Text]"/>
      <dgm:spPr/>
      <dgm:t>
        <a:bodyPr/>
        <a:lstStyle/>
        <a:p>
          <a:r>
            <a:rPr lang="en-US" dirty="0"/>
            <a:t>Data Capture and Loading</a:t>
          </a:r>
          <a:endParaRPr lang="en-IN" dirty="0"/>
        </a:p>
      </dgm:t>
    </dgm:pt>
    <dgm:pt modelId="{86D0F6F2-095A-40D9-A39A-63F8892161D4}" type="parTrans" cxnId="{FBF21DDF-8C9F-4BF0-8C2C-E005B09FE2B0}">
      <dgm:prSet/>
      <dgm:spPr/>
      <dgm:t>
        <a:bodyPr/>
        <a:lstStyle/>
        <a:p>
          <a:endParaRPr lang="en-IN"/>
        </a:p>
      </dgm:t>
    </dgm:pt>
    <dgm:pt modelId="{5DAED71B-BEF3-4028-914B-03898D6A9D92}" type="sibTrans" cxnId="{FBF21DDF-8C9F-4BF0-8C2C-E005B09FE2B0}">
      <dgm:prSet/>
      <dgm:spPr/>
      <dgm:t>
        <a:bodyPr/>
        <a:lstStyle/>
        <a:p>
          <a:endParaRPr lang="en-IN"/>
        </a:p>
      </dgm:t>
    </dgm:pt>
    <dgm:pt modelId="{9BF36F98-9281-4D0B-86CA-4E242C776102}">
      <dgm:prSet phldrT="[Text]"/>
      <dgm:spPr/>
      <dgm:t>
        <a:bodyPr/>
        <a:lstStyle/>
        <a:p>
          <a:r>
            <a:rPr lang="en-US" dirty="0"/>
            <a:t>Initially, data is captured and loaded into diverse environments or systems</a:t>
          </a:r>
          <a:endParaRPr lang="en-IN" dirty="0"/>
        </a:p>
      </dgm:t>
    </dgm:pt>
    <dgm:pt modelId="{69F9CA66-2153-4265-87D2-00350AE9B1F8}" type="parTrans" cxnId="{9543002E-259F-4D3F-B7CC-2EE53781ABA8}">
      <dgm:prSet/>
      <dgm:spPr/>
      <dgm:t>
        <a:bodyPr/>
        <a:lstStyle/>
        <a:p>
          <a:endParaRPr lang="en-IN"/>
        </a:p>
      </dgm:t>
    </dgm:pt>
    <dgm:pt modelId="{B47F2779-6875-449E-BA4E-FD92EACBEC36}" type="sibTrans" cxnId="{9543002E-259F-4D3F-B7CC-2EE53781ABA8}">
      <dgm:prSet/>
      <dgm:spPr/>
      <dgm:t>
        <a:bodyPr/>
        <a:lstStyle/>
        <a:p>
          <a:endParaRPr lang="en-IN"/>
        </a:p>
      </dgm:t>
    </dgm:pt>
    <dgm:pt modelId="{C48F6E05-53EE-476C-B943-A8618C6E0B67}">
      <dgm:prSet phldrT="[Text]"/>
      <dgm:spPr/>
      <dgm:t>
        <a:bodyPr/>
        <a:lstStyle/>
        <a:p>
          <a:r>
            <a:rPr lang="en-US" dirty="0"/>
            <a:t>Data Cleaning and Exploratory Data Analysis (EDA)</a:t>
          </a:r>
          <a:endParaRPr lang="en-IN" dirty="0"/>
        </a:p>
      </dgm:t>
    </dgm:pt>
    <dgm:pt modelId="{299CF16B-18C5-4426-BC8A-16282EF917BB}" type="parTrans" cxnId="{A265A195-8D72-4E68-BA4E-6614F069E14C}">
      <dgm:prSet/>
      <dgm:spPr/>
      <dgm:t>
        <a:bodyPr/>
        <a:lstStyle/>
        <a:p>
          <a:endParaRPr lang="en-IN"/>
        </a:p>
      </dgm:t>
    </dgm:pt>
    <dgm:pt modelId="{1B88223E-3476-41D4-B345-1D6A2E131388}" type="sibTrans" cxnId="{A265A195-8D72-4E68-BA4E-6614F069E14C}">
      <dgm:prSet/>
      <dgm:spPr/>
      <dgm:t>
        <a:bodyPr/>
        <a:lstStyle/>
        <a:p>
          <a:endParaRPr lang="en-IN"/>
        </a:p>
      </dgm:t>
    </dgm:pt>
    <dgm:pt modelId="{B36840EF-6C49-4427-8E1E-07983769A9D5}">
      <dgm:prSet phldrT="[Text]"/>
      <dgm:spPr/>
      <dgm:t>
        <a:bodyPr/>
        <a:lstStyle/>
        <a:p>
          <a:r>
            <a:rPr lang="en-US" dirty="0"/>
            <a:t>After the data is loaded, it undergoes a rigorous cleaning process to rectify inconsistencies, errors, and missing values. Following this, Exploratory Data Analysis (EDA) is conducted to understand the data distribution, patterns, and relationships.</a:t>
          </a:r>
          <a:endParaRPr lang="en-IN" dirty="0"/>
        </a:p>
      </dgm:t>
    </dgm:pt>
    <dgm:pt modelId="{F85C7FF2-BC86-43CF-8F3E-7896E8258A28}" type="parTrans" cxnId="{635129DE-156E-43FF-8619-675D32A28280}">
      <dgm:prSet/>
      <dgm:spPr/>
      <dgm:t>
        <a:bodyPr/>
        <a:lstStyle/>
        <a:p>
          <a:endParaRPr lang="en-IN"/>
        </a:p>
      </dgm:t>
    </dgm:pt>
    <dgm:pt modelId="{52966C94-F11A-40BD-A77F-71A8AF79A9FC}" type="sibTrans" cxnId="{635129DE-156E-43FF-8619-675D32A28280}">
      <dgm:prSet/>
      <dgm:spPr/>
      <dgm:t>
        <a:bodyPr/>
        <a:lstStyle/>
        <a:p>
          <a:endParaRPr lang="en-IN"/>
        </a:p>
      </dgm:t>
    </dgm:pt>
    <dgm:pt modelId="{C7914EF4-3DBD-4562-B138-5431F27B2581}">
      <dgm:prSet phldrT="[Text]"/>
      <dgm:spPr/>
      <dgm:t>
        <a:bodyPr/>
        <a:lstStyle/>
        <a:p>
          <a:r>
            <a:rPr lang="en-US" dirty="0"/>
            <a:t>Feature Engineering</a:t>
          </a:r>
          <a:endParaRPr lang="en-IN" dirty="0"/>
        </a:p>
      </dgm:t>
    </dgm:pt>
    <dgm:pt modelId="{5BD9C5C5-E0EE-4CDC-9148-B8E6E79C4CCF}" type="parTrans" cxnId="{F015B030-20F9-41FB-A2C4-EABBD5D7CEF7}">
      <dgm:prSet/>
      <dgm:spPr/>
      <dgm:t>
        <a:bodyPr/>
        <a:lstStyle/>
        <a:p>
          <a:endParaRPr lang="en-IN"/>
        </a:p>
      </dgm:t>
    </dgm:pt>
    <dgm:pt modelId="{0FB4D3FA-9321-4FF0-A442-DF33240FD0F0}" type="sibTrans" cxnId="{F015B030-20F9-41FB-A2C4-EABBD5D7CEF7}">
      <dgm:prSet/>
      <dgm:spPr/>
      <dgm:t>
        <a:bodyPr/>
        <a:lstStyle/>
        <a:p>
          <a:endParaRPr lang="en-IN"/>
        </a:p>
      </dgm:t>
    </dgm:pt>
    <dgm:pt modelId="{4AD6DCB6-9C27-4436-B3E6-9038A821AAEF}">
      <dgm:prSet phldrT="[Text]"/>
      <dgm:spPr/>
      <dgm:t>
        <a:bodyPr/>
        <a:lstStyle/>
        <a:p>
          <a:r>
            <a:rPr lang="en-US" dirty="0"/>
            <a:t>New features are created through various techniques after an insightful EDA, thereby enhancing the dataset and potentially improving model performance.</a:t>
          </a:r>
          <a:endParaRPr lang="en-IN" dirty="0"/>
        </a:p>
      </dgm:t>
    </dgm:pt>
    <dgm:pt modelId="{8E956231-50E5-426F-9161-BD6FFC7ED975}" type="parTrans" cxnId="{5BA77960-DDAC-489C-8076-50B942D90B95}">
      <dgm:prSet/>
      <dgm:spPr/>
      <dgm:t>
        <a:bodyPr/>
        <a:lstStyle/>
        <a:p>
          <a:endParaRPr lang="en-IN"/>
        </a:p>
      </dgm:t>
    </dgm:pt>
    <dgm:pt modelId="{2EEC5690-4C83-4B35-9CFF-5CAF18F1408D}" type="sibTrans" cxnId="{5BA77960-DDAC-489C-8076-50B942D90B95}">
      <dgm:prSet/>
      <dgm:spPr/>
      <dgm:t>
        <a:bodyPr/>
        <a:lstStyle/>
        <a:p>
          <a:endParaRPr lang="en-IN"/>
        </a:p>
      </dgm:t>
    </dgm:pt>
    <dgm:pt modelId="{05486138-5EC0-4B3E-A3BD-7B37514CDBE2}" type="pres">
      <dgm:prSet presAssocID="{882A1C5F-30F0-4116-A345-CA383EC97AC5}" presName="linearFlow" presStyleCnt="0">
        <dgm:presLayoutVars>
          <dgm:dir/>
          <dgm:animLvl val="lvl"/>
          <dgm:resizeHandles val="exact"/>
        </dgm:presLayoutVars>
      </dgm:prSet>
      <dgm:spPr/>
    </dgm:pt>
    <dgm:pt modelId="{2DFAE0F2-614D-4EE4-A5F1-C1FA5B572694}" type="pres">
      <dgm:prSet presAssocID="{7FFD4C9F-00B2-4B19-87FA-FCC78EA1DE8D}" presName="composite" presStyleCnt="0"/>
      <dgm:spPr/>
    </dgm:pt>
    <dgm:pt modelId="{2B463C00-48A2-4593-93A0-F331106E02A1}" type="pres">
      <dgm:prSet presAssocID="{7FFD4C9F-00B2-4B19-87FA-FCC78EA1DE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9C4463-FCC7-4391-B20D-A9C6BD0B0DE8}" type="pres">
      <dgm:prSet presAssocID="{7FFD4C9F-00B2-4B19-87FA-FCC78EA1DE8D}" presName="parSh" presStyleLbl="node1" presStyleIdx="0" presStyleCnt="3"/>
      <dgm:spPr/>
    </dgm:pt>
    <dgm:pt modelId="{493C199A-5D23-4312-914D-B04EFA627B65}" type="pres">
      <dgm:prSet presAssocID="{7FFD4C9F-00B2-4B19-87FA-FCC78EA1DE8D}" presName="desTx" presStyleLbl="fgAcc1" presStyleIdx="0" presStyleCnt="3">
        <dgm:presLayoutVars>
          <dgm:bulletEnabled val="1"/>
        </dgm:presLayoutVars>
      </dgm:prSet>
      <dgm:spPr/>
    </dgm:pt>
    <dgm:pt modelId="{E5C69E70-8B57-4D4B-8C54-D3257486D140}" type="pres">
      <dgm:prSet presAssocID="{5DAED71B-BEF3-4028-914B-03898D6A9D92}" presName="sibTrans" presStyleLbl="sibTrans2D1" presStyleIdx="0" presStyleCnt="2"/>
      <dgm:spPr/>
    </dgm:pt>
    <dgm:pt modelId="{1BCD017F-0FC4-4BFF-A444-3210EAC773FB}" type="pres">
      <dgm:prSet presAssocID="{5DAED71B-BEF3-4028-914B-03898D6A9D92}" presName="connTx" presStyleLbl="sibTrans2D1" presStyleIdx="0" presStyleCnt="2"/>
      <dgm:spPr/>
    </dgm:pt>
    <dgm:pt modelId="{82A4B6F5-95A3-461F-9434-2B669BA97250}" type="pres">
      <dgm:prSet presAssocID="{C7914EF4-3DBD-4562-B138-5431F27B2581}" presName="composite" presStyleCnt="0"/>
      <dgm:spPr/>
    </dgm:pt>
    <dgm:pt modelId="{E18F7770-38DC-488A-8BA9-6211CA0F079F}" type="pres">
      <dgm:prSet presAssocID="{C7914EF4-3DBD-4562-B138-5431F27B258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24ED172-667D-44EA-81A7-F96617A2D0E1}" type="pres">
      <dgm:prSet presAssocID="{C7914EF4-3DBD-4562-B138-5431F27B2581}" presName="parSh" presStyleLbl="node1" presStyleIdx="1" presStyleCnt="3"/>
      <dgm:spPr/>
    </dgm:pt>
    <dgm:pt modelId="{275429A9-4282-4A5E-9F01-236889A07327}" type="pres">
      <dgm:prSet presAssocID="{C7914EF4-3DBD-4562-B138-5431F27B2581}" presName="desTx" presStyleLbl="fgAcc1" presStyleIdx="1" presStyleCnt="3">
        <dgm:presLayoutVars>
          <dgm:bulletEnabled val="1"/>
        </dgm:presLayoutVars>
      </dgm:prSet>
      <dgm:spPr/>
    </dgm:pt>
    <dgm:pt modelId="{2F091F9F-51E0-45FE-97F5-DD8087B77F7A}" type="pres">
      <dgm:prSet presAssocID="{0FB4D3FA-9321-4FF0-A442-DF33240FD0F0}" presName="sibTrans" presStyleLbl="sibTrans2D1" presStyleIdx="1" presStyleCnt="2"/>
      <dgm:spPr/>
    </dgm:pt>
    <dgm:pt modelId="{6DD322F8-4C1B-49F5-B7A9-0D42761DC0D5}" type="pres">
      <dgm:prSet presAssocID="{0FB4D3FA-9321-4FF0-A442-DF33240FD0F0}" presName="connTx" presStyleLbl="sibTrans2D1" presStyleIdx="1" presStyleCnt="2"/>
      <dgm:spPr/>
    </dgm:pt>
    <dgm:pt modelId="{1D4E1744-D8E7-4A97-BECA-726AB22F4749}" type="pres">
      <dgm:prSet presAssocID="{C48F6E05-53EE-476C-B943-A8618C6E0B67}" presName="composite" presStyleCnt="0"/>
      <dgm:spPr/>
    </dgm:pt>
    <dgm:pt modelId="{A5F5FF5B-9A35-4F15-84A0-0E080BC91012}" type="pres">
      <dgm:prSet presAssocID="{C48F6E05-53EE-476C-B943-A8618C6E0B6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C2BD3D-6CBD-447A-BEF8-7AD00C82B3D5}" type="pres">
      <dgm:prSet presAssocID="{C48F6E05-53EE-476C-B943-A8618C6E0B67}" presName="parSh" presStyleLbl="node1" presStyleIdx="2" presStyleCnt="3"/>
      <dgm:spPr/>
    </dgm:pt>
    <dgm:pt modelId="{451ABCFF-D6AD-4E06-8E17-180B118B02E0}" type="pres">
      <dgm:prSet presAssocID="{C48F6E05-53EE-476C-B943-A8618C6E0B6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8CB680E-2017-4BAB-94F5-4FA4C2B1CD41}" type="presOf" srcId="{9BF36F98-9281-4D0B-86CA-4E242C776102}" destId="{493C199A-5D23-4312-914D-B04EFA627B65}" srcOrd="0" destOrd="0" presId="urn:microsoft.com/office/officeart/2005/8/layout/process3"/>
    <dgm:cxn modelId="{93C5CE27-5AD5-4F53-81C7-14A3B5132FF1}" type="presOf" srcId="{882A1C5F-30F0-4116-A345-CA383EC97AC5}" destId="{05486138-5EC0-4B3E-A3BD-7B37514CDBE2}" srcOrd="0" destOrd="0" presId="urn:microsoft.com/office/officeart/2005/8/layout/process3"/>
    <dgm:cxn modelId="{28DEC12A-28D8-4A25-8271-E98196CCE7A8}" type="presOf" srcId="{5DAED71B-BEF3-4028-914B-03898D6A9D92}" destId="{1BCD017F-0FC4-4BFF-A444-3210EAC773FB}" srcOrd="1" destOrd="0" presId="urn:microsoft.com/office/officeart/2005/8/layout/process3"/>
    <dgm:cxn modelId="{963CD32D-35C8-4935-9EFA-EF8A92E23451}" type="presOf" srcId="{B36840EF-6C49-4427-8E1E-07983769A9D5}" destId="{451ABCFF-D6AD-4E06-8E17-180B118B02E0}" srcOrd="0" destOrd="0" presId="urn:microsoft.com/office/officeart/2005/8/layout/process3"/>
    <dgm:cxn modelId="{9543002E-259F-4D3F-B7CC-2EE53781ABA8}" srcId="{7FFD4C9F-00B2-4B19-87FA-FCC78EA1DE8D}" destId="{9BF36F98-9281-4D0B-86CA-4E242C776102}" srcOrd="0" destOrd="0" parTransId="{69F9CA66-2153-4265-87D2-00350AE9B1F8}" sibTransId="{B47F2779-6875-449E-BA4E-FD92EACBEC36}"/>
    <dgm:cxn modelId="{F015B030-20F9-41FB-A2C4-EABBD5D7CEF7}" srcId="{882A1C5F-30F0-4116-A345-CA383EC97AC5}" destId="{C7914EF4-3DBD-4562-B138-5431F27B2581}" srcOrd="1" destOrd="0" parTransId="{5BD9C5C5-E0EE-4CDC-9148-B8E6E79C4CCF}" sibTransId="{0FB4D3FA-9321-4FF0-A442-DF33240FD0F0}"/>
    <dgm:cxn modelId="{B4EF8731-63FD-4770-9EF7-847EBC095E24}" type="presOf" srcId="{C48F6E05-53EE-476C-B943-A8618C6E0B67}" destId="{ADC2BD3D-6CBD-447A-BEF8-7AD00C82B3D5}" srcOrd="1" destOrd="0" presId="urn:microsoft.com/office/officeart/2005/8/layout/process3"/>
    <dgm:cxn modelId="{7745BB3B-D7FB-4998-A98D-13632518CE34}" type="presOf" srcId="{C48F6E05-53EE-476C-B943-A8618C6E0B67}" destId="{A5F5FF5B-9A35-4F15-84A0-0E080BC91012}" srcOrd="0" destOrd="0" presId="urn:microsoft.com/office/officeart/2005/8/layout/process3"/>
    <dgm:cxn modelId="{5BA77960-DDAC-489C-8076-50B942D90B95}" srcId="{C7914EF4-3DBD-4562-B138-5431F27B2581}" destId="{4AD6DCB6-9C27-4436-B3E6-9038A821AAEF}" srcOrd="0" destOrd="0" parTransId="{8E956231-50E5-426F-9161-BD6FFC7ED975}" sibTransId="{2EEC5690-4C83-4B35-9CFF-5CAF18F1408D}"/>
    <dgm:cxn modelId="{CD17B54B-969A-46C9-A11B-927BE1091174}" type="presOf" srcId="{5DAED71B-BEF3-4028-914B-03898D6A9D92}" destId="{E5C69E70-8B57-4D4B-8C54-D3257486D140}" srcOrd="0" destOrd="0" presId="urn:microsoft.com/office/officeart/2005/8/layout/process3"/>
    <dgm:cxn modelId="{63329B72-17E8-446E-986F-51011980A3BF}" type="presOf" srcId="{0FB4D3FA-9321-4FF0-A442-DF33240FD0F0}" destId="{2F091F9F-51E0-45FE-97F5-DD8087B77F7A}" srcOrd="0" destOrd="0" presId="urn:microsoft.com/office/officeart/2005/8/layout/process3"/>
    <dgm:cxn modelId="{BB156158-009F-4A8C-835C-078842CBD98D}" type="presOf" srcId="{0FB4D3FA-9321-4FF0-A442-DF33240FD0F0}" destId="{6DD322F8-4C1B-49F5-B7A9-0D42761DC0D5}" srcOrd="1" destOrd="0" presId="urn:microsoft.com/office/officeart/2005/8/layout/process3"/>
    <dgm:cxn modelId="{66917988-BA76-41DA-98E3-525C435BBC5E}" type="presOf" srcId="{7FFD4C9F-00B2-4B19-87FA-FCC78EA1DE8D}" destId="{2B463C00-48A2-4593-93A0-F331106E02A1}" srcOrd="0" destOrd="0" presId="urn:microsoft.com/office/officeart/2005/8/layout/process3"/>
    <dgm:cxn modelId="{A265A195-8D72-4E68-BA4E-6614F069E14C}" srcId="{882A1C5F-30F0-4116-A345-CA383EC97AC5}" destId="{C48F6E05-53EE-476C-B943-A8618C6E0B67}" srcOrd="2" destOrd="0" parTransId="{299CF16B-18C5-4426-BC8A-16282EF917BB}" sibTransId="{1B88223E-3476-41D4-B345-1D6A2E131388}"/>
    <dgm:cxn modelId="{D88AED9E-B741-4BCD-8181-9A12E87E7C7F}" type="presOf" srcId="{7FFD4C9F-00B2-4B19-87FA-FCC78EA1DE8D}" destId="{FF9C4463-FCC7-4391-B20D-A9C6BD0B0DE8}" srcOrd="1" destOrd="0" presId="urn:microsoft.com/office/officeart/2005/8/layout/process3"/>
    <dgm:cxn modelId="{4AFCBAA5-515B-4CB7-BFD1-901B47EC9400}" type="presOf" srcId="{C7914EF4-3DBD-4562-B138-5431F27B2581}" destId="{E18F7770-38DC-488A-8BA9-6211CA0F079F}" srcOrd="0" destOrd="0" presId="urn:microsoft.com/office/officeart/2005/8/layout/process3"/>
    <dgm:cxn modelId="{36D8EDBB-9372-48B4-B706-824B22407CB4}" type="presOf" srcId="{4AD6DCB6-9C27-4436-B3E6-9038A821AAEF}" destId="{275429A9-4282-4A5E-9F01-236889A07327}" srcOrd="0" destOrd="0" presId="urn:microsoft.com/office/officeart/2005/8/layout/process3"/>
    <dgm:cxn modelId="{52A9C4C8-C6DE-425C-A078-ADEC8615115C}" type="presOf" srcId="{C7914EF4-3DBD-4562-B138-5431F27B2581}" destId="{324ED172-667D-44EA-81A7-F96617A2D0E1}" srcOrd="1" destOrd="0" presId="urn:microsoft.com/office/officeart/2005/8/layout/process3"/>
    <dgm:cxn modelId="{635129DE-156E-43FF-8619-675D32A28280}" srcId="{C48F6E05-53EE-476C-B943-A8618C6E0B67}" destId="{B36840EF-6C49-4427-8E1E-07983769A9D5}" srcOrd="0" destOrd="0" parTransId="{F85C7FF2-BC86-43CF-8F3E-7896E8258A28}" sibTransId="{52966C94-F11A-40BD-A77F-71A8AF79A9FC}"/>
    <dgm:cxn modelId="{FBF21DDF-8C9F-4BF0-8C2C-E005B09FE2B0}" srcId="{882A1C5F-30F0-4116-A345-CA383EC97AC5}" destId="{7FFD4C9F-00B2-4B19-87FA-FCC78EA1DE8D}" srcOrd="0" destOrd="0" parTransId="{86D0F6F2-095A-40D9-A39A-63F8892161D4}" sibTransId="{5DAED71B-BEF3-4028-914B-03898D6A9D92}"/>
    <dgm:cxn modelId="{D1A0CD04-1724-4566-B99F-0F00939C2C87}" type="presParOf" srcId="{05486138-5EC0-4B3E-A3BD-7B37514CDBE2}" destId="{2DFAE0F2-614D-4EE4-A5F1-C1FA5B572694}" srcOrd="0" destOrd="0" presId="urn:microsoft.com/office/officeart/2005/8/layout/process3"/>
    <dgm:cxn modelId="{38F13095-A36F-4E33-AC5A-0A22E8F3093D}" type="presParOf" srcId="{2DFAE0F2-614D-4EE4-A5F1-C1FA5B572694}" destId="{2B463C00-48A2-4593-93A0-F331106E02A1}" srcOrd="0" destOrd="0" presId="urn:microsoft.com/office/officeart/2005/8/layout/process3"/>
    <dgm:cxn modelId="{D6C4E789-0D43-4B5B-A6C2-348CBC57021C}" type="presParOf" srcId="{2DFAE0F2-614D-4EE4-A5F1-C1FA5B572694}" destId="{FF9C4463-FCC7-4391-B20D-A9C6BD0B0DE8}" srcOrd="1" destOrd="0" presId="urn:microsoft.com/office/officeart/2005/8/layout/process3"/>
    <dgm:cxn modelId="{416D5219-A522-4894-A4A2-AD146A26CE4A}" type="presParOf" srcId="{2DFAE0F2-614D-4EE4-A5F1-C1FA5B572694}" destId="{493C199A-5D23-4312-914D-B04EFA627B65}" srcOrd="2" destOrd="0" presId="urn:microsoft.com/office/officeart/2005/8/layout/process3"/>
    <dgm:cxn modelId="{E9F1297B-FEDA-4429-9AE8-3D4ED23CAEBC}" type="presParOf" srcId="{05486138-5EC0-4B3E-A3BD-7B37514CDBE2}" destId="{E5C69E70-8B57-4D4B-8C54-D3257486D140}" srcOrd="1" destOrd="0" presId="urn:microsoft.com/office/officeart/2005/8/layout/process3"/>
    <dgm:cxn modelId="{90B29DE2-F7D3-45DB-BC9A-801B6A6082D4}" type="presParOf" srcId="{E5C69E70-8B57-4D4B-8C54-D3257486D140}" destId="{1BCD017F-0FC4-4BFF-A444-3210EAC773FB}" srcOrd="0" destOrd="0" presId="urn:microsoft.com/office/officeart/2005/8/layout/process3"/>
    <dgm:cxn modelId="{70EC544E-BFEE-4B4F-8841-3C82B26EF77A}" type="presParOf" srcId="{05486138-5EC0-4B3E-A3BD-7B37514CDBE2}" destId="{82A4B6F5-95A3-461F-9434-2B669BA97250}" srcOrd="2" destOrd="0" presId="urn:microsoft.com/office/officeart/2005/8/layout/process3"/>
    <dgm:cxn modelId="{F21A3EBA-84C9-4C08-ACC5-1B5CE6CCF56F}" type="presParOf" srcId="{82A4B6F5-95A3-461F-9434-2B669BA97250}" destId="{E18F7770-38DC-488A-8BA9-6211CA0F079F}" srcOrd="0" destOrd="0" presId="urn:microsoft.com/office/officeart/2005/8/layout/process3"/>
    <dgm:cxn modelId="{9A2C1618-057F-48D0-A686-454DE5824B2B}" type="presParOf" srcId="{82A4B6F5-95A3-461F-9434-2B669BA97250}" destId="{324ED172-667D-44EA-81A7-F96617A2D0E1}" srcOrd="1" destOrd="0" presId="urn:microsoft.com/office/officeart/2005/8/layout/process3"/>
    <dgm:cxn modelId="{41C03366-5BBC-4126-A57B-8E6F962641DF}" type="presParOf" srcId="{82A4B6F5-95A3-461F-9434-2B669BA97250}" destId="{275429A9-4282-4A5E-9F01-236889A07327}" srcOrd="2" destOrd="0" presId="urn:microsoft.com/office/officeart/2005/8/layout/process3"/>
    <dgm:cxn modelId="{FF0C43DD-00FA-4B73-95A7-49539277B278}" type="presParOf" srcId="{05486138-5EC0-4B3E-A3BD-7B37514CDBE2}" destId="{2F091F9F-51E0-45FE-97F5-DD8087B77F7A}" srcOrd="3" destOrd="0" presId="urn:microsoft.com/office/officeart/2005/8/layout/process3"/>
    <dgm:cxn modelId="{1F36074B-C135-4D24-A6CC-F2EFC365D755}" type="presParOf" srcId="{2F091F9F-51E0-45FE-97F5-DD8087B77F7A}" destId="{6DD322F8-4C1B-49F5-B7A9-0D42761DC0D5}" srcOrd="0" destOrd="0" presId="urn:microsoft.com/office/officeart/2005/8/layout/process3"/>
    <dgm:cxn modelId="{554D39C0-7F14-45A3-BFF0-D99F2301D8D7}" type="presParOf" srcId="{05486138-5EC0-4B3E-A3BD-7B37514CDBE2}" destId="{1D4E1744-D8E7-4A97-BECA-726AB22F4749}" srcOrd="4" destOrd="0" presId="urn:microsoft.com/office/officeart/2005/8/layout/process3"/>
    <dgm:cxn modelId="{C9D81BD6-A839-49BB-B9FE-7E95B7486AE3}" type="presParOf" srcId="{1D4E1744-D8E7-4A97-BECA-726AB22F4749}" destId="{A5F5FF5B-9A35-4F15-84A0-0E080BC91012}" srcOrd="0" destOrd="0" presId="urn:microsoft.com/office/officeart/2005/8/layout/process3"/>
    <dgm:cxn modelId="{C2AD8FA6-CA43-45C8-8316-B2149D3D7AD2}" type="presParOf" srcId="{1D4E1744-D8E7-4A97-BECA-726AB22F4749}" destId="{ADC2BD3D-6CBD-447A-BEF8-7AD00C82B3D5}" srcOrd="1" destOrd="0" presId="urn:microsoft.com/office/officeart/2005/8/layout/process3"/>
    <dgm:cxn modelId="{D205671C-1A80-44E3-8175-34297485C397}" type="presParOf" srcId="{1D4E1744-D8E7-4A97-BECA-726AB22F4749}" destId="{451ABCFF-D6AD-4E06-8E17-180B118B02E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C4463-FCC7-4391-B20D-A9C6BD0B0DE8}">
      <dsp:nvSpPr>
        <dsp:cNvPr id="0" name=""/>
        <dsp:cNvSpPr/>
      </dsp:nvSpPr>
      <dsp:spPr>
        <a:xfrm>
          <a:off x="5538" y="226259"/>
          <a:ext cx="2518179" cy="1439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Capture and Loading</a:t>
          </a:r>
          <a:endParaRPr lang="en-IN" sz="1800" kern="1200" dirty="0"/>
        </a:p>
      </dsp:txBody>
      <dsp:txXfrm>
        <a:off x="5538" y="226259"/>
        <a:ext cx="2518179" cy="959530"/>
      </dsp:txXfrm>
    </dsp:sp>
    <dsp:sp modelId="{493C199A-5D23-4312-914D-B04EFA627B65}">
      <dsp:nvSpPr>
        <dsp:cNvPr id="0" name=""/>
        <dsp:cNvSpPr/>
      </dsp:nvSpPr>
      <dsp:spPr>
        <a:xfrm>
          <a:off x="521309" y="1185789"/>
          <a:ext cx="2518179" cy="3945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Initially, data is captured and loaded into diverse environments or systems</a:t>
          </a:r>
          <a:endParaRPr lang="en-IN" sz="1800" kern="1200" dirty="0"/>
        </a:p>
      </dsp:txBody>
      <dsp:txXfrm>
        <a:off x="595064" y="1259544"/>
        <a:ext cx="2370669" cy="3798075"/>
      </dsp:txXfrm>
    </dsp:sp>
    <dsp:sp modelId="{E5C69E70-8B57-4D4B-8C54-D3257486D140}">
      <dsp:nvSpPr>
        <dsp:cNvPr id="0" name=""/>
        <dsp:cNvSpPr/>
      </dsp:nvSpPr>
      <dsp:spPr>
        <a:xfrm>
          <a:off x="2905464" y="392547"/>
          <a:ext cx="809303" cy="62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905464" y="517938"/>
        <a:ext cx="621217" cy="376171"/>
      </dsp:txXfrm>
    </dsp:sp>
    <dsp:sp modelId="{324ED172-667D-44EA-81A7-F96617A2D0E1}">
      <dsp:nvSpPr>
        <dsp:cNvPr id="0" name=""/>
        <dsp:cNvSpPr/>
      </dsp:nvSpPr>
      <dsp:spPr>
        <a:xfrm>
          <a:off x="4050704" y="226259"/>
          <a:ext cx="2518179" cy="1439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Engineering</a:t>
          </a:r>
          <a:endParaRPr lang="en-IN" sz="1800" kern="1200" dirty="0"/>
        </a:p>
      </dsp:txBody>
      <dsp:txXfrm>
        <a:off x="4050704" y="226259"/>
        <a:ext cx="2518179" cy="959530"/>
      </dsp:txXfrm>
    </dsp:sp>
    <dsp:sp modelId="{275429A9-4282-4A5E-9F01-236889A07327}">
      <dsp:nvSpPr>
        <dsp:cNvPr id="0" name=""/>
        <dsp:cNvSpPr/>
      </dsp:nvSpPr>
      <dsp:spPr>
        <a:xfrm>
          <a:off x="4566476" y="1185789"/>
          <a:ext cx="2518179" cy="3945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New features are created through various techniques after an insightful EDA, thereby enhancing the dataset and potentially improving model performance.</a:t>
          </a:r>
          <a:endParaRPr lang="en-IN" sz="1800" kern="1200" dirty="0"/>
        </a:p>
      </dsp:txBody>
      <dsp:txXfrm>
        <a:off x="4640231" y="1259544"/>
        <a:ext cx="2370669" cy="3798075"/>
      </dsp:txXfrm>
    </dsp:sp>
    <dsp:sp modelId="{2F091F9F-51E0-45FE-97F5-DD8087B77F7A}">
      <dsp:nvSpPr>
        <dsp:cNvPr id="0" name=""/>
        <dsp:cNvSpPr/>
      </dsp:nvSpPr>
      <dsp:spPr>
        <a:xfrm>
          <a:off x="6950630" y="392547"/>
          <a:ext cx="809303" cy="62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950630" y="517938"/>
        <a:ext cx="621217" cy="376171"/>
      </dsp:txXfrm>
    </dsp:sp>
    <dsp:sp modelId="{ADC2BD3D-6CBD-447A-BEF8-7AD00C82B3D5}">
      <dsp:nvSpPr>
        <dsp:cNvPr id="0" name=""/>
        <dsp:cNvSpPr/>
      </dsp:nvSpPr>
      <dsp:spPr>
        <a:xfrm>
          <a:off x="8095871" y="226259"/>
          <a:ext cx="2518179" cy="1439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 and Exploratory Data Analysis (EDA)</a:t>
          </a:r>
          <a:endParaRPr lang="en-IN" sz="1800" kern="1200" dirty="0"/>
        </a:p>
      </dsp:txBody>
      <dsp:txXfrm>
        <a:off x="8095871" y="226259"/>
        <a:ext cx="2518179" cy="959530"/>
      </dsp:txXfrm>
    </dsp:sp>
    <dsp:sp modelId="{451ABCFF-D6AD-4E06-8E17-180B118B02E0}">
      <dsp:nvSpPr>
        <dsp:cNvPr id="0" name=""/>
        <dsp:cNvSpPr/>
      </dsp:nvSpPr>
      <dsp:spPr>
        <a:xfrm>
          <a:off x="8611642" y="1185789"/>
          <a:ext cx="2518179" cy="3945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After the data is loaded, it undergoes a rigorous cleaning process to rectify inconsistencies, errors, and missing values. Following this, Exploratory Data Analysis (EDA) is conducted to understand the data distribution, patterns, and relationships.</a:t>
          </a:r>
          <a:endParaRPr lang="en-IN" sz="1800" kern="1200" dirty="0"/>
        </a:p>
      </dsp:txBody>
      <dsp:txXfrm>
        <a:off x="8685397" y="1259544"/>
        <a:ext cx="2370669" cy="379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A1A1-1D18-63A5-3D2A-09A2415BA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EE0EF-97E9-B50A-DED9-E50EBDE2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76F4-7507-F7A2-F147-A16586D1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8A66-9175-1C72-019B-36883C54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09B6-BFA9-9EBA-6A6A-B40A1FA4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5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65D9-99E3-62C2-EF3B-7BB6FC8C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807B6-58BD-2358-91BB-37206ED7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8AD2-8738-226D-67E5-72CA82B5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3AB4-B136-986A-9BA8-D75EC35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F0DF-9F9D-B379-9A69-8BAFE012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4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3800B-DCF2-581F-DA8A-C87C9BBF5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75D8B-B9B2-AAAE-2207-33180FCE2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F1BA-0F5D-E75C-EA6F-FA228BEA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E714-3626-CAEF-44D5-71134DDC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A052-18D6-1E3B-486F-B33D40E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7C02-A6F5-9019-B5C6-3C598041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464F-90F1-F15F-A33F-F0C27CB2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52F5-AD1F-5C2F-616B-6A2CDB3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4EEF-0D78-D9BA-D7D7-B8B0A9F9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EA41-D9F9-651E-422A-EF257BA5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4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CA94-012F-252E-E7E5-4BA10DE0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504B-387E-1AFF-8627-1734B701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8237-0C6D-F19B-689E-78C10BEA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FFBC-E70D-6D9C-D955-547E6F7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036A-A584-4AA0-CB52-91CB6039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9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9475-A15A-4ECC-0B6C-FB758DF6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4168-7FE2-B3F5-E613-9BBBFD7BA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1780-9090-E178-B5FE-A01D01A97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52B81-6C3F-E51A-E915-04419A76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908F8-C6EC-88AE-E370-6D2AF5E6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1CD9-A32B-A343-AD77-B164C02A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A2E2-9C48-8DB6-5165-995A60E4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288E-835D-FA0F-D5FF-671A1BA88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C002C-8E86-89D3-6F30-2B6D06AF7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4C7FE-2FB9-17B6-84D5-24A6E0110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E96D8-E782-F4E6-F3CE-4213D958C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4F163-C126-4F21-A1B4-3EDCFD34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A458A-10A0-F449-B8F9-6BD3E605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000C8-E79D-F13D-8D6C-C02AEE6A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6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3937-460D-4608-BF8F-33982E34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375F6-C8E9-30FF-F821-D80B3114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F6230-2E33-F982-D888-6E8A13A2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744AC-0446-3AF2-8A66-411A582C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5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23BFF-A8EA-55EA-439D-4E2C4B7A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3B0A3-F5A3-DA58-62E8-D51398BA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FDEE4-7ED3-4F7F-29F1-F0765D96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0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D696-E945-22A4-A256-EB5BEDEC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0FDD-49F2-9B9E-F17B-BE7ED10A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1754A-8176-BD2B-016C-EF37EF7D0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BE58-327C-C3C8-C452-879D369B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FAEF-F412-CAB5-C302-28277FB6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22E2-7133-0C83-81D6-29391D3C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7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CD3D-0A89-8C46-4A49-03E1B424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14B4B-2225-2D76-9A83-611E6A079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3B37-13DB-DBA8-7805-C775E2AE5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813BE-B8C2-B04D-BFAA-1BE7C3CF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26A07-049C-B8AD-8D39-4CA34598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DE53-658B-8BC6-18D8-61589E30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63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F9F4-9418-4FC0-A098-ED06CFFE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318C-5B76-CA63-BC73-EC81B629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D12A-5542-FECD-77E9-C37BD9266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84D1-14D6-44F3-8539-B04C27E066F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5947-9E27-8226-A60C-222FB2AB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2842-3DB7-C295-6D87-FA2A18C75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0706-2B04-4DF4-B8CE-227B3573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4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8/01/ai-and-machine-learning-give-new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D015DC9-15EE-511C-C83C-DC03268C6CF8}"/>
              </a:ext>
            </a:extLst>
          </p:cNvPr>
          <p:cNvSpPr/>
          <p:nvPr/>
        </p:nvSpPr>
        <p:spPr>
          <a:xfrm>
            <a:off x="-2898682" y="-397163"/>
            <a:ext cx="8394318" cy="79709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E25AF7-816B-F03D-6FB8-7D7DE0911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844" r="5126"/>
          <a:stretch/>
        </p:blipFill>
        <p:spPr>
          <a:xfrm>
            <a:off x="1" y="0"/>
            <a:ext cx="6227157" cy="6858000"/>
          </a:xfrm>
          <a:custGeom>
            <a:avLst/>
            <a:gdLst>
              <a:gd name="connsiteX0" fmla="*/ 0 w 6227157"/>
              <a:gd name="connsiteY0" fmla="*/ 0 h 6858000"/>
              <a:gd name="connsiteX1" fmla="*/ 4875364 w 6227157"/>
              <a:gd name="connsiteY1" fmla="*/ 0 h 6858000"/>
              <a:gd name="connsiteX2" fmla="*/ 4948772 w 6227157"/>
              <a:gd name="connsiteY2" fmla="*/ 70480 h 6858000"/>
              <a:gd name="connsiteX3" fmla="*/ 6227157 w 6227157"/>
              <a:gd name="connsiteY3" fmla="*/ 3178465 h 6858000"/>
              <a:gd name="connsiteX4" fmla="*/ 4302811 w 6227157"/>
              <a:gd name="connsiteY4" fmla="*/ 6823163 h 6858000"/>
              <a:gd name="connsiteX5" fmla="*/ 4248849 w 6227157"/>
              <a:gd name="connsiteY5" fmla="*/ 6858000 h 6858000"/>
              <a:gd name="connsiteX6" fmla="*/ 0 w 62271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7157" h="6858000">
                <a:moveTo>
                  <a:pt x="0" y="0"/>
                </a:moveTo>
                <a:lnTo>
                  <a:pt x="4875364" y="0"/>
                </a:lnTo>
                <a:lnTo>
                  <a:pt x="4948772" y="70480"/>
                </a:lnTo>
                <a:cubicBezTo>
                  <a:pt x="5738624" y="865882"/>
                  <a:pt x="6227157" y="1964721"/>
                  <a:pt x="6227157" y="3178465"/>
                </a:cubicBezTo>
                <a:cubicBezTo>
                  <a:pt x="6227157" y="4695645"/>
                  <a:pt x="5463824" y="6033286"/>
                  <a:pt x="4302811" y="6823163"/>
                </a:cubicBezTo>
                <a:lnTo>
                  <a:pt x="4248849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E0BEE0-7836-6632-739A-6FCA245A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50493"/>
            <a:ext cx="2126906" cy="66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fetch | upGrad Logos &amp; Brand Assets">
            <a:extLst>
              <a:ext uri="{FF2B5EF4-FFF2-40B4-BE49-F238E27FC236}">
                <a16:creationId xmlns:a16="http://schemas.microsoft.com/office/drawing/2014/main" id="{205F8B43-4A2F-9C6A-7EE7-3913B07C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750" y="147639"/>
            <a:ext cx="777200" cy="1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F167CB-4E42-1270-3CBB-624E81360ADE}"/>
              </a:ext>
            </a:extLst>
          </p:cNvPr>
          <p:cNvSpPr txBox="1"/>
          <p:nvPr/>
        </p:nvSpPr>
        <p:spPr>
          <a:xfrm>
            <a:off x="6239940" y="3027244"/>
            <a:ext cx="57718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Story Telling Case Study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D49EC-493E-97EB-D596-5AF2467ED4FE}"/>
              </a:ext>
            </a:extLst>
          </p:cNvPr>
          <p:cNvSpPr txBox="1"/>
          <p:nvPr/>
        </p:nvSpPr>
        <p:spPr>
          <a:xfrm>
            <a:off x="8480252" y="1946324"/>
            <a:ext cx="97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565B"/>
                </a:solidFill>
                <a:latin typeface="Arial Rounded MT Bold" panose="020F0704030504030204" pitchFamily="34" charset="0"/>
              </a:rPr>
              <a:t>NYC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53A24-3265-21DC-364F-CC59F0990BAF}"/>
              </a:ext>
            </a:extLst>
          </p:cNvPr>
          <p:cNvSpPr txBox="1"/>
          <p:nvPr/>
        </p:nvSpPr>
        <p:spPr>
          <a:xfrm>
            <a:off x="8231530" y="5387481"/>
            <a:ext cx="1788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PPT - 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9BF651-BA5D-3737-5CDD-CFA7313C4C65}"/>
              </a:ext>
            </a:extLst>
          </p:cNvPr>
          <p:cNvCxnSpPr>
            <a:cxnSpLocks/>
          </p:cNvCxnSpPr>
          <p:nvPr/>
        </p:nvCxnSpPr>
        <p:spPr>
          <a:xfrm>
            <a:off x="6522720" y="2936240"/>
            <a:ext cx="53238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DD30FC-3634-0BA1-6A8B-382F2D65E280}"/>
              </a:ext>
            </a:extLst>
          </p:cNvPr>
          <p:cNvCxnSpPr>
            <a:cxnSpLocks/>
          </p:cNvCxnSpPr>
          <p:nvPr/>
        </p:nvCxnSpPr>
        <p:spPr>
          <a:xfrm>
            <a:off x="6522720" y="5242560"/>
            <a:ext cx="53238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7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0E5A4-AD8F-5A09-5CC7-A92B9AEF918A}"/>
              </a:ext>
            </a:extLst>
          </p:cNvPr>
          <p:cNvSpPr txBox="1"/>
          <p:nvPr/>
        </p:nvSpPr>
        <p:spPr>
          <a:xfrm>
            <a:off x="629920" y="273129"/>
            <a:ext cx="4270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Data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686C2-34F2-68F0-A895-8438E56175EE}"/>
              </a:ext>
            </a:extLst>
          </p:cNvPr>
          <p:cNvSpPr txBox="1"/>
          <p:nvPr/>
        </p:nvSpPr>
        <p:spPr>
          <a:xfrm>
            <a:off x="629920" y="981015"/>
            <a:ext cx="11155680" cy="521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methodology aims to conduct a comprehensive Exploratory Data Analysis (EDA) on the Airbnb NYC dataset. The dataset includes various features related to properties listed on Airbnb in New York City.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and Preparation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Importing: Utilized Pandas library to read the dataset ('AB_NYC_2019.csv').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Understanding: Displayed the first few rows to gain an initial understanding of the data structure.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and Categorization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Availability, Nights, Reviews, and Pricing Categories: Categorized columns including 'availability_365',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minimum_nights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number_of_reviews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and 'price' into five distinct categories using defined conditional functions.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Column Adjustments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Corrections: Transformed the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last_review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column to 'datetime64' data type.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Adjustments: Identified categorical, numerical, coordinates, and date columns and displayed their content for a preliminary understanding.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Analysis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of Missing Values: Investigated the presence of missing values in columns, specifically focusing on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last_review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and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reviews_per_month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columns.</a:t>
            </a:r>
          </a:p>
        </p:txBody>
      </p:sp>
    </p:spTree>
    <p:extLst>
      <p:ext uri="{BB962C8B-B14F-4D97-AF65-F5344CB8AC3E}">
        <p14:creationId xmlns:p14="http://schemas.microsoft.com/office/powerpoint/2010/main" val="133489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0E5A4-AD8F-5A09-5CC7-A92B9AEF918A}"/>
              </a:ext>
            </a:extLst>
          </p:cNvPr>
          <p:cNvSpPr txBox="1"/>
          <p:nvPr/>
        </p:nvSpPr>
        <p:spPr>
          <a:xfrm>
            <a:off x="629920" y="273129"/>
            <a:ext cx="4270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Data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686C2-34F2-68F0-A895-8438E56175EE}"/>
              </a:ext>
            </a:extLst>
          </p:cNvPr>
          <p:cNvSpPr txBox="1"/>
          <p:nvPr/>
        </p:nvSpPr>
        <p:spPr>
          <a:xfrm>
            <a:off x="629920" y="981015"/>
            <a:ext cx="11155680" cy="527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 of Features: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 features including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host_name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neighbourhood_group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'price',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minimum_nights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number_of_reviews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reviews_per_month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calculated_host_listings_count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and 'availability_365'.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 Utilized various visualizations such as bar plots, box plots, histograms, and pie charts to understand the distributions and characteristics of different features.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and Multivariate Analysis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Analysis: Explored correlations among numerical columns using correlation matrices and visualizations.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Correlations: Identified and examined top meaningful correlations within the dataset.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Analysis: Studied the relationships between room types, number of reviews, prices, and availability for further insights.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Saving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of Updated Data: Saved the manipulated dataset to 'AB_NYC_2019_updated.csv' after categorization and adjustments.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and Recommendations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 Derived insights into the impact of various categories on prices, reviews, and customer preferences.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 Suggested adjustments such as keeping minimum nights lower, modifying prices for higher availability, and understanding property features more customer-oriented.</a:t>
            </a:r>
          </a:p>
        </p:txBody>
      </p:sp>
    </p:spTree>
    <p:extLst>
      <p:ext uri="{BB962C8B-B14F-4D97-AF65-F5344CB8AC3E}">
        <p14:creationId xmlns:p14="http://schemas.microsoft.com/office/powerpoint/2010/main" val="11057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0E5A4-AD8F-5A09-5CC7-A92B9AEF918A}"/>
              </a:ext>
            </a:extLst>
          </p:cNvPr>
          <p:cNvSpPr txBox="1"/>
          <p:nvPr/>
        </p:nvSpPr>
        <p:spPr>
          <a:xfrm>
            <a:off x="629920" y="273129"/>
            <a:ext cx="4270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Data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686C2-34F2-68F0-A895-8438E56175EE}"/>
              </a:ext>
            </a:extLst>
          </p:cNvPr>
          <p:cNvSpPr txBox="1"/>
          <p:nvPr/>
        </p:nvSpPr>
        <p:spPr>
          <a:xfrm>
            <a:off x="629920" y="981015"/>
            <a:ext cx="11155680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methodology provides a foundation for making data-driven decisions and more in-depth analyses related to Airbnb's business operations.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Steps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methodology serves as a basis for future advanced analyses, predictive modelling, and strategic decision-making in the context of Airbnb's property listings.</a:t>
            </a:r>
          </a:p>
        </p:txBody>
      </p:sp>
    </p:spTree>
    <p:extLst>
      <p:ext uri="{BB962C8B-B14F-4D97-AF65-F5344CB8AC3E}">
        <p14:creationId xmlns:p14="http://schemas.microsoft.com/office/powerpoint/2010/main" val="37557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FDD0-76C5-EFC6-8D39-5FCCC51C7B8A}"/>
              </a:ext>
            </a:extLst>
          </p:cNvPr>
          <p:cNvSpPr txBox="1"/>
          <p:nvPr/>
        </p:nvSpPr>
        <p:spPr>
          <a:xfrm>
            <a:off x="629920" y="527129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Agenda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338D4D-EFE0-EF27-632F-88AAAEE28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09609"/>
              </p:ext>
            </p:extLst>
          </p:nvPr>
        </p:nvGraphicFramePr>
        <p:xfrm>
          <a:off x="629920" y="1481666"/>
          <a:ext cx="11104880" cy="2895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1402055640"/>
                    </a:ext>
                  </a:extLst>
                </a:gridCol>
                <a:gridCol w="10271760">
                  <a:extLst>
                    <a:ext uri="{9D8B030D-6E8A-4147-A177-3AD203B41FA5}">
                      <a16:colId xmlns:a16="http://schemas.microsoft.com/office/drawing/2014/main" val="191964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Data Life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0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Analysis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8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b="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/>
                        <a:t>Data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5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0E020-6489-D029-15C8-A4FE7A6B27DE}"/>
              </a:ext>
            </a:extLst>
          </p:cNvPr>
          <p:cNvSpPr txBox="1"/>
          <p:nvPr/>
        </p:nvSpPr>
        <p:spPr>
          <a:xfrm>
            <a:off x="629920" y="273129"/>
            <a:ext cx="2210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66578-AB9E-2853-ECD0-99B219FAC5ED}"/>
              </a:ext>
            </a:extLst>
          </p:cNvPr>
          <p:cNvSpPr txBox="1"/>
          <p:nvPr/>
        </p:nvSpPr>
        <p:spPr>
          <a:xfrm>
            <a:off x="731520" y="1235015"/>
            <a:ext cx="108305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Data Analysis Objective: </a:t>
            </a:r>
            <a:r>
              <a:rPr lang="en-US" sz="1600" dirty="0"/>
              <a:t>Conduct a comprehensive analysis of the New York Airbnb dataset through effective questioning to extract actionable insights.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Question Framing: </a:t>
            </a:r>
            <a:r>
              <a:rPr lang="en-US" sz="1600" dirty="0"/>
              <a:t>Develop precise, effective questions aimed at revealing vital information within the dataset.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Data Exploration: </a:t>
            </a:r>
            <a:r>
              <a:rPr lang="en-US" sz="1600" dirty="0"/>
              <a:t>Utilize statistical and analytical techniques to delve deeply into the dataset, ensuring a complete understanding of its contents.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Visualization Techniques: </a:t>
            </a:r>
            <a:r>
              <a:rPr lang="en-US" sz="1600" dirty="0"/>
              <a:t>Employ diverse graphical representations to visually showcase the insights extracted from the data.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Effective Communication</a:t>
            </a:r>
            <a:r>
              <a:rPr lang="en-US" sz="1600" dirty="0"/>
              <a:t>: Utilize data visualization and analytical methods to effectively communicate the findings, ensuring clarity and actionable understanding for the audience.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Insightful Interpretation</a:t>
            </a:r>
            <a:r>
              <a:rPr lang="en-US" sz="1600" dirty="0"/>
              <a:t>: Present the results in an actionable manner, enabling the audience to comprehend and act upon the insights gained from the New York Airbnb dataset.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Comprehensive Understanding</a:t>
            </a:r>
            <a:r>
              <a:rPr lang="en-US" sz="1600" dirty="0"/>
              <a:t>: The goal is to provide a complete understanding of the dataset, derived insights, and their relevance for decision-making and strategic planning.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461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69C86-5A1F-7ECF-3457-35D197B99E51}"/>
              </a:ext>
            </a:extLst>
          </p:cNvPr>
          <p:cNvSpPr txBox="1"/>
          <p:nvPr/>
        </p:nvSpPr>
        <p:spPr>
          <a:xfrm>
            <a:off x="548640" y="283289"/>
            <a:ext cx="3275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Data Life Cycle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634668-8E30-1F5A-BDE8-2985877DF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256145"/>
              </p:ext>
            </p:extLst>
          </p:nvPr>
        </p:nvGraphicFramePr>
        <p:xfrm>
          <a:off x="670560" y="991175"/>
          <a:ext cx="11135360" cy="535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37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E1D5-36DD-D696-DFF4-3CFC69F5E9B4}"/>
              </a:ext>
            </a:extLst>
          </p:cNvPr>
          <p:cNvSpPr txBox="1"/>
          <p:nvPr/>
        </p:nvSpPr>
        <p:spPr>
          <a:xfrm>
            <a:off x="233680" y="242649"/>
            <a:ext cx="3792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1. Data Capture and 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E6605-7D3F-BBCD-19E1-8FBDDBCF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6" y="839402"/>
            <a:ext cx="7094835" cy="1562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0D773-9FE4-E685-5233-291E5C72F673}"/>
              </a:ext>
            </a:extLst>
          </p:cNvPr>
          <p:cNvSpPr txBox="1"/>
          <p:nvPr/>
        </p:nvSpPr>
        <p:spPr>
          <a:xfrm>
            <a:off x="233680" y="2817166"/>
            <a:ext cx="304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2. Feature Engineering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35A0CC-30AE-EA87-D6E0-6508AF48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2" y="3481000"/>
            <a:ext cx="3892480" cy="2576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1401B5-2A57-E13D-54E5-41F65708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600" y="3493089"/>
            <a:ext cx="3104399" cy="2564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74CDC0-DA6C-11A0-74ED-A790CC9E5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757" y="3481000"/>
            <a:ext cx="4210604" cy="25641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51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91285-4129-265F-234C-F06EB548EFE4}"/>
              </a:ext>
            </a:extLst>
          </p:cNvPr>
          <p:cNvSpPr txBox="1"/>
          <p:nvPr/>
        </p:nvSpPr>
        <p:spPr>
          <a:xfrm>
            <a:off x="233680" y="242649"/>
            <a:ext cx="340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3. Data Cleaning and 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88AF7-6FAB-29A7-FFB5-AF3C493DF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7" y="704314"/>
            <a:ext cx="6238892" cy="3755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2F9FA-AC76-5685-65F3-C1DFBC6E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80" y="704314"/>
            <a:ext cx="4935792" cy="3759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D879AA-64C2-4581-5BB6-8C840833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79" y="4598327"/>
            <a:ext cx="4119435" cy="2048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03383F-9AB1-6A6B-7C43-E8D34EC07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002" y="4598327"/>
            <a:ext cx="2938977" cy="2048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BDF291-E3BC-D465-5421-D94292184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548" y="4598327"/>
            <a:ext cx="4363524" cy="2048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91285-4129-265F-234C-F06EB548EFE4}"/>
              </a:ext>
            </a:extLst>
          </p:cNvPr>
          <p:cNvSpPr txBox="1"/>
          <p:nvPr/>
        </p:nvSpPr>
        <p:spPr>
          <a:xfrm>
            <a:off x="233680" y="242649"/>
            <a:ext cx="5170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3. Data Cleaning and EDA (continued…)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CBBA1C-44FD-DE5E-95C2-62AB9EC2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826545"/>
            <a:ext cx="5862320" cy="4448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A3AD36-F202-F326-7A72-4414C44C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826545"/>
            <a:ext cx="5527040" cy="4431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6D3E406-385D-57C8-0909-5F0E4EDC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505450"/>
            <a:ext cx="341538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690CB7-6BB1-8B51-B76E-D6B1B5B4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15" y="5397626"/>
            <a:ext cx="1576705" cy="14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45D22A8-C28C-737A-21F2-075757C1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59" y="5400931"/>
            <a:ext cx="3404235" cy="13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458D6F6-C4AB-922A-1530-0596043D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360" y="5397627"/>
            <a:ext cx="1283354" cy="12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DB87199-AE30-3142-81E3-D2160230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211" y="5522423"/>
            <a:ext cx="1537583" cy="101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6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0E5A4-AD8F-5A09-5CC7-A92B9AEF918A}"/>
              </a:ext>
            </a:extLst>
          </p:cNvPr>
          <p:cNvSpPr txBox="1"/>
          <p:nvPr/>
        </p:nvSpPr>
        <p:spPr>
          <a:xfrm>
            <a:off x="629920" y="273129"/>
            <a:ext cx="375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Analysis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686C2-34F2-68F0-A895-8438E56175EE}"/>
              </a:ext>
            </a:extLst>
          </p:cNvPr>
          <p:cNvSpPr txBox="1"/>
          <p:nvPr/>
        </p:nvSpPr>
        <p:spPr>
          <a:xfrm>
            <a:off x="629920" y="981015"/>
            <a:ext cx="111556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Collection and Loading: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Gathered and imported the Airbnb dataset, consisting of New York listings, into a working environment like Python using Pandas.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Ensured data readiness for analysis by loading it into a </a:t>
            </a:r>
            <a:r>
              <a:rPr lang="en-US" sz="1400" dirty="0" err="1"/>
              <a:t>DataFrame</a:t>
            </a:r>
            <a:r>
              <a:rPr lang="en-US" sz="1400" dirty="0"/>
              <a:t> for further processing.</a:t>
            </a:r>
          </a:p>
          <a:p>
            <a:endParaRPr lang="en-US" sz="1400" dirty="0"/>
          </a:p>
          <a:p>
            <a:r>
              <a:rPr lang="en-US" sz="1400" b="1" dirty="0"/>
              <a:t>Data Cleaning and Exploratory Data Analysis (EDA):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Performed data cleaning procedures to handle missing values and ensure data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Conducted EDA using statistical measures and visualization tools to comprehend distributions, relationships, and patterns within the dataset.</a:t>
            </a:r>
          </a:p>
          <a:p>
            <a:endParaRPr lang="en-US" sz="1400" dirty="0"/>
          </a:p>
          <a:p>
            <a:r>
              <a:rPr lang="en-US" sz="1400" b="1" dirty="0"/>
              <a:t>Feature Engineering: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Created new features from the available dataset, such as categorizing variables (e.g., 'availability_365' and '</a:t>
            </a:r>
            <a:r>
              <a:rPr lang="en-US" sz="1400" dirty="0" err="1"/>
              <a:t>minimum_nights</a:t>
            </a:r>
            <a:r>
              <a:rPr lang="en-US" sz="1400" dirty="0"/>
              <a:t>') into distinct categories to gain more insights.</a:t>
            </a:r>
          </a:p>
          <a:p>
            <a:endParaRPr lang="en-US" sz="1400" dirty="0"/>
          </a:p>
          <a:p>
            <a:r>
              <a:rPr lang="en-US" sz="1400" b="1" dirty="0"/>
              <a:t>Statistical Techniques and Correlation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Utilized statistical methods to establish correlations between variables within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Examined correlations using tools like heatmap visualizations to identify key relationships and meaningful associations.</a:t>
            </a:r>
          </a:p>
          <a:p>
            <a:endParaRPr lang="en-US" sz="1400" dirty="0"/>
          </a:p>
          <a:p>
            <a:r>
              <a:rPr lang="en-US" sz="1400" b="1" dirty="0"/>
              <a:t>Categorical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Analyzed categorical features to identify patterns and preferences, such as the '</a:t>
            </a:r>
            <a:r>
              <a:rPr lang="en-US" sz="1400" dirty="0" err="1"/>
              <a:t>room_type</a:t>
            </a:r>
            <a:r>
              <a:rPr lang="en-US" sz="1400" dirty="0"/>
              <a:t>' distribution and preferences among users.</a:t>
            </a:r>
          </a:p>
          <a:p>
            <a:endParaRPr lang="en-US" sz="1400" dirty="0"/>
          </a:p>
          <a:p>
            <a:r>
              <a:rPr lang="en-US" sz="1400" b="1" dirty="0"/>
              <a:t>Visualization and Reporting: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Utilized various visualizations including histograms, box plots, pie charts, and bar plots to summarize and illustrate key findings for better comprehension.</a:t>
            </a:r>
          </a:p>
          <a:p>
            <a:endParaRPr lang="en-US" sz="1400" dirty="0"/>
          </a:p>
          <a:p>
            <a:r>
              <a:rPr lang="en-US" sz="1400" b="1" dirty="0"/>
              <a:t>Conclusion and Recommendation: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Summarized insights, conclusions, and any recommended actions based on the analysis conducted on the dataset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6917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0E5A4-AD8F-5A09-5CC7-A92B9AEF918A}"/>
              </a:ext>
            </a:extLst>
          </p:cNvPr>
          <p:cNvSpPr txBox="1"/>
          <p:nvPr/>
        </p:nvSpPr>
        <p:spPr>
          <a:xfrm>
            <a:off x="629920" y="273129"/>
            <a:ext cx="4164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565B"/>
                </a:solidFill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686C2-34F2-68F0-A895-8438E56175EE}"/>
              </a:ext>
            </a:extLst>
          </p:cNvPr>
          <p:cNvSpPr txBox="1"/>
          <p:nvPr/>
        </p:nvSpPr>
        <p:spPr>
          <a:xfrm>
            <a:off x="629920" y="1174055"/>
            <a:ext cx="11155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Price Adjustment: </a:t>
            </a:r>
            <a:r>
              <a:rPr lang="en-US" sz="2000" dirty="0"/>
              <a:t>Adjust pricing strategies to align with the 'very low' or 'low' categories, which are more likely to attract reviews and potentially increase demand.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Property Diversification: </a:t>
            </a:r>
            <a:r>
              <a:rPr lang="en-US" sz="2000" dirty="0"/>
              <a:t>Encourage more listings under 'Entire home/apt' categories as they are in high demand. Adjust existing listings or focus on acquiring similar properties.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Optimize Shared Room Listings: </a:t>
            </a:r>
            <a:r>
              <a:rPr lang="en-US" sz="2000" dirty="0"/>
              <a:t>Enhance the appeal of shared rooms by either adjusting pricing strategies or introducing promotional activities to increase their traction.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Improve User Engagement: </a:t>
            </a:r>
            <a:r>
              <a:rPr lang="en-US" sz="2000" dirty="0"/>
              <a:t>Optimize the property listings for better user experience to attract more customers. Highlight properties with high availability and competitive pricing to improve customer traction.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222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1109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Sharatkumar Gaonkar</dc:creator>
  <cp:lastModifiedBy>Sharatkumar Gaonkar</cp:lastModifiedBy>
  <cp:revision>1</cp:revision>
  <dcterms:created xsi:type="dcterms:W3CDTF">2023-11-08T20:27:13Z</dcterms:created>
  <dcterms:modified xsi:type="dcterms:W3CDTF">2023-11-08T20:33:20Z</dcterms:modified>
</cp:coreProperties>
</file>