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A1A1-1D18-63A5-3D2A-09A2415B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E0EF-97E9-B50A-DED9-E50EBDE2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76F4-7507-F7A2-F147-A16586D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8A66-9175-1C72-019B-36883C54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09B6-BFA9-9EBA-6A6A-B40A1FA4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5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5D9-99E3-62C2-EF3B-7BB6FC8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807B6-58BD-2358-91BB-37206ED7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8AD2-8738-226D-67E5-72CA82B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3AB4-B136-986A-9BA8-D75EC35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F0DF-9F9D-B379-9A69-8BAFE01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800B-DCF2-581F-DA8A-C87C9BBF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5D8B-B9B2-AAAE-2207-33180FCE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1BA-0F5D-E75C-EA6F-FA228BEA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E714-3626-CAEF-44D5-71134DDC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A052-18D6-1E3B-486F-B33D40E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7C02-A6F5-9019-B5C6-3C59804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464F-90F1-F15F-A33F-F0C27CB2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52F5-AD1F-5C2F-616B-6A2CDB3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EEF-0D78-D9BA-D7D7-B8B0A9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EA41-D9F9-651E-422A-EF257BA5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4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CA94-012F-252E-E7E5-4BA10DE0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504B-387E-1AFF-8627-1734B701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8237-0C6D-F19B-689E-78C10BE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FFBC-E70D-6D9C-D955-547E6F7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036A-A584-4AA0-CB52-91CB6039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9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475-A15A-4ECC-0B6C-FB758DF6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4168-7FE2-B3F5-E613-9BBBFD7B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1780-9090-E178-B5FE-A01D01A97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52B81-6C3F-E51A-E915-04419A76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08F8-C6EC-88AE-E370-6D2AF5E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CD9-A32B-A343-AD77-B164C02A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2E2-9C48-8DB6-5165-995A60E4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288E-835D-FA0F-D5FF-671A1BA8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C002C-8E86-89D3-6F30-2B6D06AF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C7FE-2FB9-17B6-84D5-24A6E011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E96D8-E782-F4E6-F3CE-4213D958C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4F163-C126-4F21-A1B4-3EDCFD3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A458A-10A0-F449-B8F9-6BD3E60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000C8-E79D-F13D-8D6C-C02AEE6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3937-460D-4608-BF8F-33982E34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375F6-C8E9-30FF-F821-D80B3114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F6230-2E33-F982-D888-6E8A13A2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744AC-0446-3AF2-8A66-411A582C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23BFF-A8EA-55EA-439D-4E2C4B7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3B0A3-F5A3-DA58-62E8-D51398BA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FDEE4-7ED3-4F7F-29F1-F0765D96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D696-E945-22A4-A256-EB5BEDEC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0FDD-49F2-9B9E-F17B-BE7ED10A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1754A-8176-BD2B-016C-EF37EF7D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E58-327C-C3C8-C452-879D369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FAEF-F412-CAB5-C302-28277FB6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22E2-7133-0C83-81D6-29391D3C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CD3D-0A89-8C46-4A49-03E1B424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14B4B-2225-2D76-9A83-611E6A07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3B37-13DB-DBA8-7805-C775E2AE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13BE-B8C2-B04D-BFAA-1BE7C3CF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6A07-049C-B8AD-8D39-4CA34598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DE53-658B-8BC6-18D8-61589E30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F9F4-9418-4FC0-A098-ED06CFFE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318C-5B76-CA63-BC73-EC81B629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D12A-5542-FECD-77E9-C37BD926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5947-9E27-8226-A60C-222FB2AB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2842-3DB7-C295-6D87-FA2A18C7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4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8/01/ai-and-machine-learning-give-new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D015DC9-15EE-511C-C83C-DC03268C6CF8}"/>
              </a:ext>
            </a:extLst>
          </p:cNvPr>
          <p:cNvSpPr/>
          <p:nvPr/>
        </p:nvSpPr>
        <p:spPr>
          <a:xfrm>
            <a:off x="-2898682" y="-397163"/>
            <a:ext cx="8394318" cy="79709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25AF7-816B-F03D-6FB8-7D7DE0911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844" r="5126"/>
          <a:stretch/>
        </p:blipFill>
        <p:spPr>
          <a:xfrm>
            <a:off x="1" y="0"/>
            <a:ext cx="6227157" cy="6858000"/>
          </a:xfrm>
          <a:custGeom>
            <a:avLst/>
            <a:gdLst>
              <a:gd name="connsiteX0" fmla="*/ 0 w 6227157"/>
              <a:gd name="connsiteY0" fmla="*/ 0 h 6858000"/>
              <a:gd name="connsiteX1" fmla="*/ 4875364 w 6227157"/>
              <a:gd name="connsiteY1" fmla="*/ 0 h 6858000"/>
              <a:gd name="connsiteX2" fmla="*/ 4948772 w 6227157"/>
              <a:gd name="connsiteY2" fmla="*/ 70480 h 6858000"/>
              <a:gd name="connsiteX3" fmla="*/ 6227157 w 6227157"/>
              <a:gd name="connsiteY3" fmla="*/ 3178465 h 6858000"/>
              <a:gd name="connsiteX4" fmla="*/ 4302811 w 6227157"/>
              <a:gd name="connsiteY4" fmla="*/ 6823163 h 6858000"/>
              <a:gd name="connsiteX5" fmla="*/ 4248849 w 6227157"/>
              <a:gd name="connsiteY5" fmla="*/ 6858000 h 6858000"/>
              <a:gd name="connsiteX6" fmla="*/ 0 w 62271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7157" h="6858000">
                <a:moveTo>
                  <a:pt x="0" y="0"/>
                </a:moveTo>
                <a:lnTo>
                  <a:pt x="4875364" y="0"/>
                </a:lnTo>
                <a:lnTo>
                  <a:pt x="4948772" y="70480"/>
                </a:lnTo>
                <a:cubicBezTo>
                  <a:pt x="5738624" y="865882"/>
                  <a:pt x="6227157" y="1964721"/>
                  <a:pt x="6227157" y="3178465"/>
                </a:cubicBezTo>
                <a:cubicBezTo>
                  <a:pt x="6227157" y="4695645"/>
                  <a:pt x="5463824" y="6033286"/>
                  <a:pt x="4302811" y="6823163"/>
                </a:cubicBezTo>
                <a:lnTo>
                  <a:pt x="4248849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E0BEE0-7836-6632-739A-6FCA245A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50493"/>
            <a:ext cx="2126906" cy="6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fetch | upGrad Logos &amp; Brand Assets">
            <a:extLst>
              <a:ext uri="{FF2B5EF4-FFF2-40B4-BE49-F238E27FC236}">
                <a16:creationId xmlns:a16="http://schemas.microsoft.com/office/drawing/2014/main" id="{205F8B43-4A2F-9C6A-7EE7-3913B07C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750" y="147639"/>
            <a:ext cx="777200" cy="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167CB-4E42-1270-3CBB-624E81360ADE}"/>
              </a:ext>
            </a:extLst>
          </p:cNvPr>
          <p:cNvSpPr txBox="1"/>
          <p:nvPr/>
        </p:nvSpPr>
        <p:spPr>
          <a:xfrm>
            <a:off x="6239940" y="3027244"/>
            <a:ext cx="5771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Story Telling Case Study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D49EC-493E-97EB-D596-5AF2467ED4FE}"/>
              </a:ext>
            </a:extLst>
          </p:cNvPr>
          <p:cNvSpPr txBox="1"/>
          <p:nvPr/>
        </p:nvSpPr>
        <p:spPr>
          <a:xfrm>
            <a:off x="8480252" y="1946324"/>
            <a:ext cx="97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565B"/>
                </a:solidFill>
                <a:latin typeface="Arial Rounded MT Bold" panose="020F0704030504030204" pitchFamily="34" charset="0"/>
              </a:rPr>
              <a:t>NYC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53A24-3265-21DC-364F-CC59F0990BAF}"/>
              </a:ext>
            </a:extLst>
          </p:cNvPr>
          <p:cNvSpPr txBox="1"/>
          <p:nvPr/>
        </p:nvSpPr>
        <p:spPr>
          <a:xfrm>
            <a:off x="8231530" y="5387481"/>
            <a:ext cx="178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PPT - II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9BF651-BA5D-3737-5CDD-CFA7313C4C65}"/>
              </a:ext>
            </a:extLst>
          </p:cNvPr>
          <p:cNvCxnSpPr>
            <a:cxnSpLocks/>
          </p:cNvCxnSpPr>
          <p:nvPr/>
        </p:nvCxnSpPr>
        <p:spPr>
          <a:xfrm>
            <a:off x="6522720" y="2936240"/>
            <a:ext cx="53238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DD30FC-3634-0BA1-6A8B-382F2D65E280}"/>
              </a:ext>
            </a:extLst>
          </p:cNvPr>
          <p:cNvCxnSpPr>
            <a:cxnSpLocks/>
          </p:cNvCxnSpPr>
          <p:nvPr/>
        </p:nvCxnSpPr>
        <p:spPr>
          <a:xfrm>
            <a:off x="6522720" y="5242560"/>
            <a:ext cx="53238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7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of Features: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 features including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host_name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neighbourhood_group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'price',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reviews_per_month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calculated_host_listings_count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'availability_365'.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 Utilized various visualizations such as bar plots, box plots, histograms, and pie charts to understand the distributions and characteristics of different features.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and Multivariate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Analysis: Explored correlations among numerical columns using correlation matrices and visualizations.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Correlations: Identified and examined top meaningful correlations within the dataset.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Analysis: Studied the relationships between room types, number of reviews, prices, and availability for further insights.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Saving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of Updated Data: Saved the manipulated dataset to 'AB_NYC_2019_updated.csv' after categorization and adjustments.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Recommendations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 Derived insights into the impact of various categories on prices, reviews, and customer preferences.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Suggested adjustments such as keeping minimum nights lower, modifying prices for higher availability, and understanding property features more customer-oriented.</a:t>
            </a:r>
          </a:p>
        </p:txBody>
      </p:sp>
    </p:spTree>
    <p:extLst>
      <p:ext uri="{BB962C8B-B14F-4D97-AF65-F5344CB8AC3E}">
        <p14:creationId xmlns:p14="http://schemas.microsoft.com/office/powerpoint/2010/main" val="1105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methodology provides a foundation for making data-driven decisions and more in-depth analyses related to Airbnb's business operations.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Steps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methodology serves as a basis for future advanced analyses, predictive modelling, and strategic decision-making in the context of Airbnb's property listings.</a:t>
            </a:r>
          </a:p>
        </p:txBody>
      </p:sp>
    </p:spTree>
    <p:extLst>
      <p:ext uri="{BB962C8B-B14F-4D97-AF65-F5344CB8AC3E}">
        <p14:creationId xmlns:p14="http://schemas.microsoft.com/office/powerpoint/2010/main" val="37557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FDD0-76C5-EFC6-8D39-5FCCC51C7B8A}"/>
              </a:ext>
            </a:extLst>
          </p:cNvPr>
          <p:cNvSpPr txBox="1"/>
          <p:nvPr/>
        </p:nvSpPr>
        <p:spPr>
          <a:xfrm>
            <a:off x="629920" y="527129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338D4D-EFE0-EF27-632F-88AAAEE2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44425"/>
              </p:ext>
            </p:extLst>
          </p:nvPr>
        </p:nvGraphicFramePr>
        <p:xfrm>
          <a:off x="629920" y="1481666"/>
          <a:ext cx="11104880" cy="2895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1402055640"/>
                    </a:ext>
                  </a:extLst>
                </a:gridCol>
                <a:gridCol w="10271760">
                  <a:extLst>
                    <a:ext uri="{9D8B030D-6E8A-4147-A177-3AD203B41FA5}">
                      <a16:colId xmlns:a16="http://schemas.microsoft.com/office/drawing/2014/main" val="191964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0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Data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0E020-6489-D029-15C8-A4FE7A6B27DE}"/>
              </a:ext>
            </a:extLst>
          </p:cNvPr>
          <p:cNvSpPr txBox="1"/>
          <p:nvPr/>
        </p:nvSpPr>
        <p:spPr>
          <a:xfrm>
            <a:off x="629920" y="273129"/>
            <a:ext cx="2210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66578-AB9E-2853-ECD0-99B219FAC5ED}"/>
              </a:ext>
            </a:extLst>
          </p:cNvPr>
          <p:cNvSpPr txBox="1"/>
          <p:nvPr/>
        </p:nvSpPr>
        <p:spPr>
          <a:xfrm>
            <a:off x="731520" y="1235015"/>
            <a:ext cx="1083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 insights and strategic recommendations aimed at optimizing property acquisitions, price negotiations, service enhancements, and user-centric property listing optimization to maximize business growth and customer experience.</a:t>
            </a:r>
          </a:p>
          <a:p>
            <a:endParaRPr lang="en-US" sz="2400" dirty="0"/>
          </a:p>
          <a:p>
            <a:r>
              <a:rPr lang="en-US" sz="2400" dirty="0"/>
              <a:t>These presentations aim to guide the targeted audience in making informed decisions and implementing strategic improvements using the analysis results of the New York Airbnb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61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69C86-5A1F-7ECF-3457-35D197B99E51}"/>
              </a:ext>
            </a:extLst>
          </p:cNvPr>
          <p:cNvSpPr txBox="1"/>
          <p:nvPr/>
        </p:nvSpPr>
        <p:spPr>
          <a:xfrm>
            <a:off x="548640" y="283289"/>
            <a:ext cx="283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D319E-1356-93E1-D9CD-5AAEA0D8E33C}"/>
              </a:ext>
            </a:extLst>
          </p:cNvPr>
          <p:cNvSpPr txBox="1"/>
          <p:nvPr/>
        </p:nvSpPr>
        <p:spPr>
          <a:xfrm>
            <a:off x="645459" y="1183341"/>
            <a:ext cx="1136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Pricing Insights: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listings fall within lower price categories indicating price sensitivity in customer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prices are associated with lower review likelihood, possibly impacting customer satisfaction.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442DA-D4C3-16AC-15DB-84E18204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3216099"/>
            <a:ext cx="4509247" cy="3358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7E260F-0DB9-647D-CEC2-68048B7B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91" y="3216100"/>
            <a:ext cx="6457726" cy="33586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7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69C86-5A1F-7ECF-3457-35D197B99E51}"/>
              </a:ext>
            </a:extLst>
          </p:cNvPr>
          <p:cNvSpPr txBox="1"/>
          <p:nvPr/>
        </p:nvSpPr>
        <p:spPr>
          <a:xfrm>
            <a:off x="548640" y="283289"/>
            <a:ext cx="283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D319E-1356-93E1-D9CD-5AAEA0D8E33C}"/>
              </a:ext>
            </a:extLst>
          </p:cNvPr>
          <p:cNvSpPr txBox="1"/>
          <p:nvPr/>
        </p:nvSpPr>
        <p:spPr>
          <a:xfrm>
            <a:off x="645459" y="1183341"/>
            <a:ext cx="113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Property Types:</a:t>
            </a:r>
          </a:p>
          <a:p>
            <a:endParaRPr lang="en-US" b="1" dirty="0"/>
          </a:p>
          <a:p>
            <a:r>
              <a:rPr lang="en-US" dirty="0"/>
              <a:t>'Entire home/apt' listings are the most preferred, indicating a higher demand for these property types.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822E4-B087-8DF1-21F7-B773D00A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51" y="2223432"/>
            <a:ext cx="4700202" cy="43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0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69C86-5A1F-7ECF-3457-35D197B99E51}"/>
              </a:ext>
            </a:extLst>
          </p:cNvPr>
          <p:cNvSpPr txBox="1"/>
          <p:nvPr/>
        </p:nvSpPr>
        <p:spPr>
          <a:xfrm>
            <a:off x="548640" y="283289"/>
            <a:ext cx="283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D319E-1356-93E1-D9CD-5AAEA0D8E33C}"/>
              </a:ext>
            </a:extLst>
          </p:cNvPr>
          <p:cNvSpPr txBox="1"/>
          <p:nvPr/>
        </p:nvSpPr>
        <p:spPr>
          <a:xfrm>
            <a:off x="645459" y="1183341"/>
            <a:ext cx="113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Behavior:</a:t>
            </a:r>
          </a:p>
          <a:p>
            <a:endParaRPr lang="en-US" b="1" dirty="0"/>
          </a:p>
          <a:p>
            <a:r>
              <a:rPr lang="en-US" dirty="0"/>
              <a:t>Shared rooms tend to receive fewer reviews and possibly attract lesser customer interest.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03815D-718E-02D1-7466-2C40FD881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519209"/>
            <a:ext cx="7071360" cy="37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78862-5501-4602-3E14-BA01447B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5" y="2298837"/>
            <a:ext cx="352074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69C86-5A1F-7ECF-3457-35D197B99E51}"/>
              </a:ext>
            </a:extLst>
          </p:cNvPr>
          <p:cNvSpPr txBox="1"/>
          <p:nvPr/>
        </p:nvSpPr>
        <p:spPr>
          <a:xfrm>
            <a:off x="548640" y="283289"/>
            <a:ext cx="283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D319E-1356-93E1-D9CD-5AAEA0D8E33C}"/>
              </a:ext>
            </a:extLst>
          </p:cNvPr>
          <p:cNvSpPr txBox="1"/>
          <p:nvPr/>
        </p:nvSpPr>
        <p:spPr>
          <a:xfrm>
            <a:off x="645459" y="1183341"/>
            <a:ext cx="634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Availability &amp; Pricing:</a:t>
            </a:r>
          </a:p>
          <a:p>
            <a:endParaRPr lang="en-US" b="1" dirty="0"/>
          </a:p>
          <a:p>
            <a:r>
              <a:rPr lang="en-US" dirty="0"/>
              <a:t>Listings with very high availability and very low prices tend to generate more reviews, implying the potential value of this pricing strategy.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954D6-9E3C-5343-2C50-88BEAF44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60" y="283289"/>
            <a:ext cx="4345563" cy="63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16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1174055"/>
            <a:ext cx="11155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Price Adjustment: </a:t>
            </a:r>
            <a:r>
              <a:rPr lang="en-US" sz="2000" dirty="0"/>
              <a:t>Adjust pricing strategies to align with the 'very low' or 'low' categories, which are more likely to attract reviews and potentially increase demand.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Property Diversification: </a:t>
            </a:r>
            <a:r>
              <a:rPr lang="en-US" sz="2000" dirty="0"/>
              <a:t>Encourage more listings under 'Entire home/apt' categories as they are in high demand. Adjust existing listings or focus on acquiring similar properties.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Optimize Shared Room Listings: </a:t>
            </a:r>
            <a:r>
              <a:rPr lang="en-US" sz="2000" dirty="0"/>
              <a:t>Enhance the appeal of shared rooms by either adjusting pricing strategies or introducing promotional activities to increase their traction.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Improve User Engagement: </a:t>
            </a:r>
            <a:r>
              <a:rPr lang="en-US" sz="2000" dirty="0"/>
              <a:t>Optimize the property listings for better user experience to attract more customers. Highlight properties with high availability and competitive pricing to improve customer traction.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222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521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methodology aims to conduct a comprehensive Exploratory Data Analysis (EDA) on the Airbnb NYC dataset. The dataset includes various features related to properties listed on Airbnb in New York 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Preparation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Importing: Utilized Pandas library to read the dataset ('AB_NYC_2019.csv').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Understanding: Displayed the first few rows to gain an initial understanding of the data structure.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and Categorization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Availability, Nights, Reviews, and Pricing Categories: Categorized columns including 'availability_365',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'price' into five distinct categories using defined conditional functions.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Column Adjustments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Corrections: Transformed the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last_review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column to 'datetime64' data type.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Adjustments: Identified categorical, numerical, coordinates, and date columns and displayed their content for a preliminary understanding.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Missing Values: Investigated the presence of missing values in columns, specifically focusing on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last_review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reviews_per_month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columns.</a:t>
            </a:r>
          </a:p>
        </p:txBody>
      </p:sp>
    </p:spTree>
    <p:extLst>
      <p:ext uri="{BB962C8B-B14F-4D97-AF65-F5344CB8AC3E}">
        <p14:creationId xmlns:p14="http://schemas.microsoft.com/office/powerpoint/2010/main" val="133489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Sharatkumar Gaonkar</dc:creator>
  <cp:lastModifiedBy>Sharatkumar Gaonkar</cp:lastModifiedBy>
  <cp:revision>2</cp:revision>
  <dcterms:created xsi:type="dcterms:W3CDTF">2023-11-08T20:27:13Z</dcterms:created>
  <dcterms:modified xsi:type="dcterms:W3CDTF">2023-11-08T20:56:26Z</dcterms:modified>
</cp:coreProperties>
</file>