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9" r:id="rId3"/>
    <p:sldId id="280" r:id="rId4"/>
    <p:sldId id="270" r:id="rId5"/>
    <p:sldId id="281" r:id="rId6"/>
    <p:sldId id="273" r:id="rId7"/>
    <p:sldId id="274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2" r:id="rId17"/>
    <p:sldId id="275" r:id="rId18"/>
    <p:sldId id="276" r:id="rId19"/>
    <p:sldId id="277" r:id="rId20"/>
    <p:sldId id="278" r:id="rId21"/>
    <p:sldId id="279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8B38296-A52E-4C69-B461-117B5DBF4E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52942FA-C97E-47F9-8634-981DDA54F7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9BD413D-0F6D-426E-873F-632D37FB34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F9464C1-1D9E-4AC6-B3DC-4DD20589DE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E7B561-B863-4BD9-B927-B460CDC42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EB09C62-46C0-4467-B047-76AA288F8F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E687A9-B253-424D-AA95-57154D1B1D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2AC50F1-CF92-422C-9D0C-9582ADA98E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BCBB199-CBD7-4486-BED1-0EB79AC0D4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87963951-E720-4925-AF5E-A6C9FD1112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219F2E0-96C4-44E1-A928-1AC8AD193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59740E-BC8A-4842-B6F8-4B36BBFFDB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D4D712-F85A-4DF3-BFE8-AAEA0DF08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36962-52FF-49AB-8389-BFBA6FDE22C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909B6F-A863-42AC-8B05-452612DE9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90C90FD-7BAF-487B-BE34-9A0038661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3C2720-8F27-48B5-A2D1-2641C6A63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FEDA0-27A9-44C3-9E9A-E5790E4976D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8C88045-8D9C-4389-B78A-CE9C0388A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2DEEB3D-082C-4029-910C-236DB0973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4EEFF1-1210-4462-8122-5B6C13544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A523F-319D-4925-BACD-683A85045C2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4F66F27-A3A1-447A-96FA-8648CCC52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A99A931-8978-4736-BBF2-0D0A6C6F1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C7E816-4088-49DD-AC7E-70B177044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B89D-A619-431E-9B16-3C479EC0F9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F414498-AF69-4654-9117-32F5D0212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D98EBDF-7D96-406F-AC5A-3B21CA3E6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DD3D7A-20AD-463F-AA70-0E97D58E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1B7D1-7976-4C56-9740-F3080019EB6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C762BBE-5AD8-402F-BC8B-2F9BDC359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FDA640C-DCB4-40E4-AF20-4CF57977D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0E3116-6930-4C00-876B-5CA18E367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26061-2977-4B8B-A861-042E368181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177D216-5DAA-4F8C-8463-FA256AC26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8039FFF-9F38-4BE7-A3C9-85D4833B6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A0B1AC-30D4-400A-ADD3-DC61819F2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63123-3DB3-498F-8E9F-0C22F157C0C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F6778AF-B216-4B09-814B-E019C0021D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1F03FF7-8C7C-4111-A89C-41155DB6C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813BF8-BD0D-4691-8559-2882ACD8C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66CAD-EF15-47E9-B863-0C8A41361F4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A1B4B21-AB6C-4327-A11B-C86D61AA0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B7A8C10-C8CB-4F62-942E-8511B98B3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03F325-20BD-4F25-A81A-4A2931FD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75B8A-0AC7-4D6F-B461-BD9D9F32786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BFEE69C-CFBD-406B-BC92-2CB756A81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4FC60BB-2FEF-415F-9650-A6C766D1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6DA7BE-2431-461E-A63A-171B72C61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BDFD8-55FF-42D4-87B0-74C7F196304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29C2565-A844-477E-AA5B-06E4A3A70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F241802-3F7F-4968-AF09-EC9963030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717202-8C49-4E24-8AF5-386BF67D6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DA8C6-0937-4AAD-8699-D4EA73E902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7DDB0CD-49DD-454E-A09C-DA15C5871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4CBD4FA-01A5-4D61-848D-8CEA7B5C7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6D4296-4854-4804-970D-9A793B054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6210F-0E8F-45FE-9E48-0712A04041B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5E20F5C-A8E8-49B6-9085-32E64A99D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B82F9F7-637C-4842-B0D0-2703F4158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538075-2FC7-4CB9-9607-CE5B66F12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FAB4F-A181-4C26-B47A-9B36581494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FF99984-3E82-41EE-AFBC-4E710C26B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D04DC4E-2936-4C0A-BD9C-B63930D67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B00954-120C-44BF-8120-F0D069992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B55D3-2D02-402E-874E-22EFDCF8579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AB74DF1-F84C-4639-B6A4-D410364A3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ECA136C-68C3-4F45-8081-5039645B5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F33263-2DCB-40AF-A5C2-2C7887E05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E13C-D7AF-418C-805C-629A969763B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3B2B908-FE35-4712-A8B8-FB35127BC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EE5B70C-CF51-4358-B3A6-0C57B632E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B69461-B39E-4472-9074-DD3B753AD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19ADD-ADFE-4D2C-BC0B-C897D9E2F5D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D6CC684-4CC2-45C6-84CE-71B9B923D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C25DD2A-FBAB-43C0-908B-0E9833B91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9AB108-389B-4B61-98EC-FA38C62B0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40D4A-9127-4A63-8FEF-354AF54F336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429F2DA-C486-4ED5-92B9-E4EE18548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4B58933-2DE2-4929-994E-BB83A4657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08B014-17D5-46D5-A139-2305F9388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462D5-0735-456D-9327-49A82208FAD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B6DDAA2-35FB-481A-AC2F-419F0CC3A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E79DF1A-544F-4267-B3D1-DF271FAA1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8B421B-08ED-4946-8DFE-253B09EA2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C6470-D2C2-4E3B-95D4-0F22B71462A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BE06ED2-49ED-4663-9284-E5BC356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36F6F79-849D-49C9-AF48-ACE2C83DD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FC9B6C-F2F7-4E37-96B1-ED997559C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6066C-B6D2-4F37-A7AB-E835887504B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04AB5E4-F9B7-47BB-9DA5-8EF8E483C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0F5AB95-3339-4F3D-A6DF-9171FB1BE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6D8C1A-E494-4639-BD0D-1AB447C84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0E61A-FFE8-4EBB-8819-B110792EC9D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58BA3164-5881-432C-83E1-8C2066A3A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1DFEA1F-642E-47B8-A9AF-F45914F38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5675DC-C8D6-4A44-9002-EAC0506F0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A0056-B14A-4D9F-8537-976A24859EB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2FEEF22-6882-46E2-AF83-39EEB6B36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52F1573-ADCA-4CF8-B8A8-7678664C9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F4BA52-2F53-44D5-B91B-157C74876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568D-0064-4C42-8081-4933161D680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DA7B4C-FA01-47E4-8C39-FC636516C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C47898C-EE1B-416C-A89F-B97FFA241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4336F5-2580-4DE7-84E4-69783BCBC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ADE71-1DBA-4279-895F-B3311F3BFA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622A0E5-5C0B-4FAB-9726-5552FC1F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9D9FF4E-B2AE-4CDC-822B-B5537BAEA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AC4DFF-7762-4351-8F09-9D6EE15C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80CF3-279F-408B-A3A2-13BDEAB7034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97E31824-9938-469A-BFCE-803829093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5A8901E-BD16-4812-8DD7-4FE7740A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FB7B449-0D05-4F65-8834-BDCEB4A331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2556502-3D08-4E6E-8E34-E5C1DD8874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9304505-1908-4379-90E3-93A378E27D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90649B51-37C8-4E1E-9042-24AA09567B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C7E2D88E-80E1-4153-A528-C057921BB8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C0206B4-642D-45DA-974A-18AC71F3EE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0BA36F95-1C6E-433C-AEF9-92FEDA00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F9D4-0B0B-4577-A534-5360D6C1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7CB8-E493-4B7D-B76D-BC1B4FB1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CDB-1463-4BF8-B05B-CCBA0461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AC24-1DAA-405F-A97B-4C03DC59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52B3-2690-4D67-B9F5-AA4AEF7E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69A2-FD6A-4D83-82F3-AE7A2B999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5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41C8-3F5C-48D8-AC6C-95661F887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E57A-DB45-4029-9671-A5002AE9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F9D9-A203-43E7-A96C-413D12F7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6134-4713-401F-848C-36268B9B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5FB7-3115-4864-9C68-4D976063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AAA26-99C3-4526-982E-FE2115675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0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3BDD-5254-4F44-95BC-0A484A82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330B-255B-45BE-87FE-26C5514A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CAAC-02E8-4F7E-BB33-ECE31AD0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FFB6-BC0D-48AF-9316-52376592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9346-969C-4F51-A277-197D1838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4EEEA-D686-457F-A125-2111AA83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76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B5A-7A01-4A84-96BC-C7918B9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E730-0F20-45B0-B049-908D8BB6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D7E7-AABF-4DAF-8B74-705BF20E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EF18-B5DF-401A-A3A1-C01C4A18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0C60-071E-4614-9AA3-798AE73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B4967-FC02-4C30-A1A0-3159ED90E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5525-1F15-44E7-A051-651B709C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EDD4-F215-4B09-8AC9-6AE0B02C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324D-6BDA-4B9F-9CDC-0FCC98664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0118E-1098-4932-889B-8CD7800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2891F-E134-4E6A-9D76-0BB70CB5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BC09-A67B-4889-B1AB-5795041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373D0-1E39-4ADC-8E7D-6603F9490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DF6B-C62A-4304-A4D6-36189874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6890-E4D9-413F-B686-D423C7FD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F556E-1794-46B4-BF80-45F0699B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48CBE-F02E-48AB-9AA2-07029095B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67E3-672E-462C-A217-4F214715E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85070-631B-4F6C-9467-9D8CA7B7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F8B1F-E44B-43BC-AFD6-9185C66A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B6042-AAFE-4799-9537-8D1A0F8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2266A-2EEC-4B30-8902-4AEC3FA63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173-0CFB-46CC-8DD7-5C6AA1C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5462-7DF2-4185-B118-3841C47C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24E6A-F010-45DF-A953-C685ECC5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09CB4-591C-40E2-B6DC-215877AD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22024-8B5B-499A-96CB-92E47FEDF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47F1-0820-4B12-A80F-BA050CD0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2CE5-9D7F-4A44-86E5-8FC2F242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D77A7-C413-4442-A0DB-30FEBD17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4A339-4552-4C7C-BE5B-F82B6D010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52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AECB-BBF5-4A18-8080-3F595B43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BBC5-8C86-49BD-A950-D85594742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229D-8334-46C5-BC00-837B6F19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722A-D9BC-434B-BE34-18D3B6BF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EFF7-0C15-47F9-9CEB-6114FAD5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791E3-6944-4E79-AC53-B15F15E0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B20F8-29FA-41E8-8741-0637DC9581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9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6EF-8125-4C55-9A60-DB4B2F7D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8C00A-244E-419F-A00A-2DF6C13DA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8164-7820-4E19-AF05-9FB3AEC3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270E-673D-413E-BF29-BA37A1C4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AE2B6-FC71-4E16-81DC-A6163FAF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4A362-EAE4-4016-9525-7440EC7F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68E3B-4C2E-45F9-9229-06DFB2D2B5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10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DE16F97-DEB1-4621-A542-004C33F2B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24556A5-035A-4D2D-A815-4D4DCB3F9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3FF99F9-FEE1-4148-95EB-396F055B9A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4672C0D-3AC7-4EA2-BFF1-7592E628BD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BF3FCA1-4CE0-4DEF-8C2E-B05F4BC16A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1C25A35D-4B77-413A-B7CE-B224924F73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181926AB-3C5F-402E-B419-83B346979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40833E98-39C2-4E7C-A1D9-A961C6318F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William Stallings </a:t>
            </a:r>
            <a:br>
              <a:rPr lang="en-GB" altLang="en-US"/>
            </a:br>
            <a:r>
              <a:rPr lang="en-GB" altLang="en-US"/>
              <a:t>Computer Organization </a:t>
            </a:r>
            <a:br>
              <a:rPr lang="en-GB" altLang="en-US"/>
            </a:br>
            <a:r>
              <a:rPr lang="en-GB" altLang="en-US"/>
              <a:t>and Architecture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C9029FB-6F40-4110-BB76-0DB2EC651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Chapter 2</a:t>
            </a:r>
            <a:br>
              <a:rPr lang="en-GB" altLang="en-US" dirty="0"/>
            </a:br>
            <a:r>
              <a:rPr lang="en-GB" altLang="en-US" dirty="0"/>
              <a:t>Computer Evolution and Performance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0717A2-7F36-4053-918B-A8BB1903A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D77C299-3249-463D-A596-7613BD28D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Replaced vacuum tubes</a:t>
            </a:r>
          </a:p>
          <a:p>
            <a:r>
              <a:rPr lang="en-US" altLang="en-US"/>
              <a:t>Smaller</a:t>
            </a:r>
          </a:p>
          <a:p>
            <a:r>
              <a:rPr lang="en-US" altLang="en-US"/>
              <a:t>Cheaper</a:t>
            </a:r>
          </a:p>
          <a:p>
            <a:r>
              <a:rPr lang="en-US" altLang="en-US"/>
              <a:t>Less heat dissipation</a:t>
            </a:r>
          </a:p>
          <a:p>
            <a:r>
              <a:rPr lang="en-US" altLang="en-US"/>
              <a:t>Solid State device</a:t>
            </a:r>
          </a:p>
          <a:p>
            <a:r>
              <a:rPr lang="en-US" altLang="en-US"/>
              <a:t>Made from Silicon (Sand)</a:t>
            </a:r>
          </a:p>
          <a:p>
            <a:r>
              <a:rPr lang="en-US" altLang="en-US"/>
              <a:t>Invented 1947 at Bell Labs</a:t>
            </a:r>
          </a:p>
          <a:p>
            <a:r>
              <a:rPr lang="en-US" altLang="en-US"/>
              <a:t>William Shockley et 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4E6C70B-8DE9-4CF6-86B5-BD3DC9A7A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 Based Computers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D177566-1DFC-49A6-BE5C-0E11ED157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Second generation machines</a:t>
            </a:r>
          </a:p>
          <a:p>
            <a:r>
              <a:rPr lang="en-US" altLang="en-US"/>
              <a:t>NCR &amp; RCA produced small transistor machines</a:t>
            </a:r>
          </a:p>
          <a:p>
            <a:r>
              <a:rPr lang="en-US" altLang="en-US"/>
              <a:t>IBM 7000</a:t>
            </a:r>
          </a:p>
          <a:p>
            <a:r>
              <a:rPr lang="en-US" altLang="en-US"/>
              <a:t>DEC - 1957</a:t>
            </a:r>
          </a:p>
          <a:p>
            <a:pPr lvl="1"/>
            <a:r>
              <a:rPr lang="en-US" altLang="en-US"/>
              <a:t>Produced PDP-1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6205BE8-7103-4047-85AD-3A4947D81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Microelectronics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3D690A7-B1F8-4360-BED1-508BC5837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Literally - “small electronics”</a:t>
            </a:r>
          </a:p>
          <a:p>
            <a:r>
              <a:rPr lang="en-US" altLang="en-US"/>
              <a:t>A computer is made up of gates, memory cells and interconnections</a:t>
            </a:r>
          </a:p>
          <a:p>
            <a:r>
              <a:rPr lang="en-US" altLang="en-US"/>
              <a:t>These can be manufactured on a semiconductor</a:t>
            </a:r>
          </a:p>
          <a:p>
            <a:r>
              <a:rPr lang="en-US" altLang="en-US"/>
              <a:t>e.g. silicon wafer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1F32750-3B45-41D9-A937-0557BADA6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Generations of Computer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2A76D52-398B-4F23-9329-7850B3010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Vacuum tube - 1946-1957</a:t>
            </a:r>
          </a:p>
          <a:p>
            <a:r>
              <a:rPr lang="en-US" altLang="en-US" sz="2400"/>
              <a:t>Transistor - 1958-1964</a:t>
            </a:r>
          </a:p>
          <a:p>
            <a:r>
              <a:rPr lang="en-US" altLang="en-US" sz="2400"/>
              <a:t>Small scale integration - 1965 on</a:t>
            </a:r>
          </a:p>
          <a:p>
            <a:pPr lvl="1"/>
            <a:r>
              <a:rPr lang="en-US" altLang="en-US" sz="2000"/>
              <a:t>Up to 100 devices on a chip</a:t>
            </a:r>
          </a:p>
          <a:p>
            <a:r>
              <a:rPr lang="en-US" altLang="en-US" sz="2400"/>
              <a:t>Medium scale integration - to 1971</a:t>
            </a:r>
          </a:p>
          <a:p>
            <a:pPr lvl="1"/>
            <a:r>
              <a:rPr lang="en-US" altLang="en-US" sz="2000"/>
              <a:t>100-3,000 devices on a chip</a:t>
            </a:r>
          </a:p>
          <a:p>
            <a:r>
              <a:rPr lang="en-US" altLang="en-US" sz="2400"/>
              <a:t>Large scale integration - 1971-1977</a:t>
            </a:r>
          </a:p>
          <a:p>
            <a:pPr lvl="1"/>
            <a:r>
              <a:rPr lang="en-US" altLang="en-US" sz="2000"/>
              <a:t>3,000 - 100,000 devices on a chip</a:t>
            </a:r>
          </a:p>
          <a:p>
            <a:r>
              <a:rPr lang="en-US" altLang="en-US" sz="2400"/>
              <a:t>Very large scale integration - 1978 to date</a:t>
            </a:r>
          </a:p>
          <a:p>
            <a:pPr lvl="1"/>
            <a:r>
              <a:rPr lang="en-US" altLang="en-US" sz="2000"/>
              <a:t>100,000 - 100,000,000 devices on a chip</a:t>
            </a:r>
          </a:p>
          <a:p>
            <a:r>
              <a:rPr lang="en-US" altLang="en-US" sz="2400"/>
              <a:t>Ultra large scale integration</a:t>
            </a:r>
          </a:p>
          <a:p>
            <a:pPr lvl="1"/>
            <a:r>
              <a:rPr lang="en-US" altLang="en-US" sz="2000"/>
              <a:t>Over 100,000,000 devices on a chip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4419E46-68AC-429D-9335-5850BA2F5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Moore’s Law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F153A2F-41EB-4326-B821-4DB56AC3F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altLang="en-US" sz="2400"/>
              <a:t>Increased density of components on chip</a:t>
            </a:r>
          </a:p>
          <a:p>
            <a:r>
              <a:rPr lang="en-US" altLang="en-US" sz="2400"/>
              <a:t>Gordon Moore - cofounder of Intel</a:t>
            </a:r>
          </a:p>
          <a:p>
            <a:r>
              <a:rPr lang="en-US" altLang="en-US" sz="2400"/>
              <a:t>Number of transistors on a chip will double every year</a:t>
            </a:r>
          </a:p>
          <a:p>
            <a:r>
              <a:rPr lang="en-US" altLang="en-US" sz="2400"/>
              <a:t>Since 1970’s development has slowed a little</a:t>
            </a:r>
          </a:p>
          <a:p>
            <a:pPr lvl="1"/>
            <a:r>
              <a:rPr lang="en-US" altLang="en-US" sz="2000"/>
              <a:t>Number of transistors doubles every 18 months</a:t>
            </a:r>
          </a:p>
          <a:p>
            <a:r>
              <a:rPr lang="en-US" altLang="en-US" sz="2400"/>
              <a:t>Cost of a chip has remained almost unchanged</a:t>
            </a:r>
          </a:p>
          <a:p>
            <a:r>
              <a:rPr lang="en-US" altLang="en-US" sz="2400"/>
              <a:t>Higher packing density means shorter electrical paths, giving higher performance</a:t>
            </a:r>
          </a:p>
          <a:p>
            <a:r>
              <a:rPr lang="en-US" altLang="en-US" sz="2400"/>
              <a:t>Smaller size gives increased flexibility</a:t>
            </a:r>
          </a:p>
          <a:p>
            <a:r>
              <a:rPr lang="en-US" altLang="en-US" sz="2400"/>
              <a:t>Reduced power and cooling requirements</a:t>
            </a:r>
          </a:p>
          <a:p>
            <a:r>
              <a:rPr lang="en-US" altLang="en-US" sz="2400"/>
              <a:t>Fewer interconnections increases reliability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C8C2422-4B9D-4EC9-8DC0-149754D04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 in CPU Transistor Count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9E834505-2107-4AB1-912E-7B66C50D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7"/>
          <a:stretch>
            <a:fillRect/>
          </a:stretch>
        </p:blipFill>
        <p:spPr bwMode="auto">
          <a:xfrm>
            <a:off x="609600" y="1651000"/>
            <a:ext cx="7620000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28D96F-BD3B-41A2-B6F4-752E8AC1E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IBM 360 series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84CD1EC-7F61-427F-928B-841C44CB0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1964</a:t>
            </a:r>
          </a:p>
          <a:p>
            <a:r>
              <a:rPr lang="en-GB" altLang="en-US"/>
              <a:t>Replaced (&amp; not compatible with) 7000 series</a:t>
            </a:r>
          </a:p>
          <a:p>
            <a:r>
              <a:rPr lang="en-GB" altLang="en-US"/>
              <a:t>First planned “family” of computers</a:t>
            </a:r>
          </a:p>
          <a:p>
            <a:pPr lvl="1"/>
            <a:r>
              <a:rPr lang="en-GB" altLang="en-US"/>
              <a:t>Similar or identical instruction sets</a:t>
            </a:r>
          </a:p>
          <a:p>
            <a:pPr lvl="1"/>
            <a:r>
              <a:rPr lang="en-GB" altLang="en-US"/>
              <a:t>Similar or identical O/S</a:t>
            </a:r>
          </a:p>
          <a:p>
            <a:pPr lvl="1"/>
            <a:r>
              <a:rPr lang="en-GB" altLang="en-US"/>
              <a:t>Increasing speed</a:t>
            </a:r>
          </a:p>
          <a:p>
            <a:pPr lvl="1"/>
            <a:r>
              <a:rPr lang="en-GB" altLang="en-US"/>
              <a:t>Increasing number of I/O ports (i.e. more terminals)</a:t>
            </a:r>
          </a:p>
          <a:p>
            <a:pPr lvl="1"/>
            <a:r>
              <a:rPr lang="en-GB" altLang="en-US"/>
              <a:t>Increased memory size </a:t>
            </a:r>
          </a:p>
          <a:p>
            <a:pPr lvl="1"/>
            <a:r>
              <a:rPr lang="en-GB" altLang="en-US"/>
              <a:t>Increased cost</a:t>
            </a:r>
          </a:p>
          <a:p>
            <a:r>
              <a:rPr lang="en-GB" altLang="en-US"/>
              <a:t>Multiplexed switch structure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A293919-8A0C-4EE9-97BA-CC54D76FC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DEC PDP-8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2558DE-9F2D-48A7-ACEC-022C521B2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1964</a:t>
            </a:r>
          </a:p>
          <a:p>
            <a:r>
              <a:rPr lang="en-GB" altLang="en-US"/>
              <a:t>First minicomputer (after miniskirt!)</a:t>
            </a:r>
          </a:p>
          <a:p>
            <a:r>
              <a:rPr lang="en-GB" altLang="en-US"/>
              <a:t>Did not need air conditioned room</a:t>
            </a:r>
          </a:p>
          <a:p>
            <a:r>
              <a:rPr lang="en-GB" altLang="en-US"/>
              <a:t>Small enough to sit on a lab bench</a:t>
            </a:r>
          </a:p>
          <a:p>
            <a:r>
              <a:rPr lang="en-GB" altLang="en-US"/>
              <a:t>$16,000 </a:t>
            </a:r>
          </a:p>
          <a:p>
            <a:pPr lvl="1"/>
            <a:r>
              <a:rPr lang="en-GB" altLang="en-US"/>
              <a:t>$100k+ for IBM 360</a:t>
            </a:r>
          </a:p>
          <a:p>
            <a:r>
              <a:rPr lang="en-GB" altLang="en-US"/>
              <a:t>Embedded applications &amp; OEM</a:t>
            </a:r>
          </a:p>
          <a:p>
            <a:r>
              <a:rPr lang="en-GB" altLang="en-US"/>
              <a:t>BUS 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9A46AE2-B4B7-4F6F-9776-7ADCE3A04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DEC - PDP-8 Bus Structure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780ADC5-E9B9-4A7D-8D31-8DF6BFBA7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830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F748364D-5592-4166-8756-62354728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1128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OMNIBUS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C830EBD-E322-4BDD-AC95-4BE98DEA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1C013EB-5FFE-4D41-9A75-B4A0BA24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79E20FA-BD85-4610-ADE8-CBE4C0BF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5A96B22E-93A5-4636-A757-7ECC8D12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88DB2C19-5F7F-4673-9802-E01C8098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CA1A9846-7909-40F2-9CCD-206CC2C5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032125"/>
            <a:ext cx="1060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Console</a:t>
            </a:r>
          </a:p>
          <a:p>
            <a:pPr algn="l"/>
            <a:r>
              <a:rPr lang="en-GB" altLang="en-US"/>
              <a:t>Controller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3E11A63D-22CD-4626-B18C-16190839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48000"/>
            <a:ext cx="608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CPU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BB6B2577-2326-45B6-AB9A-F4C77FA59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955925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Main Memory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9FAFA266-1D5C-4816-BED4-54B3F356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95600"/>
            <a:ext cx="846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I/O</a:t>
            </a:r>
          </a:p>
          <a:p>
            <a:pPr algn="l"/>
            <a:r>
              <a:rPr lang="en-GB" altLang="en-US"/>
              <a:t>Module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3E490894-856A-4BDC-8858-06CFB7FA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0"/>
            <a:ext cx="846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I/O</a:t>
            </a:r>
          </a:p>
          <a:p>
            <a:pPr algn="l"/>
            <a:r>
              <a:rPr lang="en-GB" altLang="en-US"/>
              <a:t>Module</a:t>
            </a:r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58228BBB-8C3C-486B-939E-44A6DF0E8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845B52DE-377D-4A3F-89DF-3F2BC1D6F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9141283-706A-4E40-8966-0554E06BA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73057647-C552-4FB3-AB88-40BF10C98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6A4C789E-B3DE-49B2-B4A0-09CECF743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1" name="Line 21">
            <a:extLst>
              <a:ext uri="{FF2B5EF4-FFF2-40B4-BE49-F238E27FC236}">
                <a16:creationId xmlns:a16="http://schemas.microsoft.com/office/drawing/2014/main" id="{690AB74F-4A7B-4C83-AABD-7028651F2C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F5BB1185-D66C-4FFB-BB92-A5B0D79B6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AF2BD858-2DFF-4DA1-85E7-FDBD0E233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60FF2A91-FA0F-46EB-8FB2-EE6071B58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D12CFC45-5C95-4270-ACD9-9F00C6996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0799E9B-1E95-4176-BAEB-D7E350164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/>
            </a:br>
            <a:r>
              <a:rPr lang="en-GB" altLang="en-US"/>
              <a:t>Semiconductor Memory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B81F093-A541-402D-A778-DE8609EF3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1970</a:t>
            </a:r>
          </a:p>
          <a:p>
            <a:r>
              <a:rPr lang="en-GB" altLang="en-US"/>
              <a:t>Fairchild</a:t>
            </a:r>
          </a:p>
          <a:p>
            <a:r>
              <a:rPr lang="en-GB" altLang="en-US"/>
              <a:t>Size of a single core</a:t>
            </a:r>
          </a:p>
          <a:p>
            <a:pPr lvl="1"/>
            <a:r>
              <a:rPr lang="en-GB" altLang="en-US"/>
              <a:t>i.e. 1 bit of magnetic core storage</a:t>
            </a:r>
          </a:p>
          <a:p>
            <a:r>
              <a:rPr lang="en-GB" altLang="en-US"/>
              <a:t>Holds 256 bits</a:t>
            </a:r>
          </a:p>
          <a:p>
            <a:r>
              <a:rPr lang="en-GB" altLang="en-US"/>
              <a:t>Non-destructive read</a:t>
            </a:r>
          </a:p>
          <a:p>
            <a:r>
              <a:rPr lang="en-GB" altLang="en-US"/>
              <a:t>Much faster than core</a:t>
            </a:r>
          </a:p>
          <a:p>
            <a:r>
              <a:rPr lang="en-GB" altLang="en-US"/>
              <a:t>Capacity approximately doubles each year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F8515E-C0EF-4C1A-B1B6-E2B9318F8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ENIAC - background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DCE9EF-2BB8-495D-8D1B-9DEC442A9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Electronic Numerical Integrator And Computer</a:t>
            </a:r>
          </a:p>
          <a:p>
            <a:r>
              <a:rPr lang="en-US" altLang="en-US"/>
              <a:t>Eckert and Mauchly</a:t>
            </a:r>
            <a:endParaRPr lang="en-GB" altLang="en-US"/>
          </a:p>
          <a:p>
            <a:r>
              <a:rPr lang="en-GB" altLang="en-US"/>
              <a:t>University of Pennsylvania</a:t>
            </a:r>
          </a:p>
          <a:p>
            <a:r>
              <a:rPr lang="en-GB" altLang="en-US"/>
              <a:t>Trajectory tables for weapons </a:t>
            </a:r>
          </a:p>
          <a:p>
            <a:r>
              <a:rPr lang="en-GB" altLang="en-US"/>
              <a:t>Started 1943</a:t>
            </a:r>
          </a:p>
          <a:p>
            <a:r>
              <a:rPr lang="en-GB" altLang="en-US"/>
              <a:t>Finished 1946</a:t>
            </a:r>
          </a:p>
          <a:p>
            <a:pPr lvl="1"/>
            <a:r>
              <a:rPr lang="en-GB" altLang="en-US"/>
              <a:t>Too late for war effort</a:t>
            </a:r>
          </a:p>
          <a:p>
            <a:r>
              <a:rPr lang="en-GB" altLang="en-US"/>
              <a:t>Used until 1955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3246D3-72C6-4C9C-835C-2E9A98B75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A53367-ED4C-48D9-92C0-74F6E503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1971 - 4004 </a:t>
            </a:r>
          </a:p>
          <a:p>
            <a:pPr lvl="1"/>
            <a:r>
              <a:rPr lang="en-GB" altLang="en-US"/>
              <a:t>First microprocessor</a:t>
            </a:r>
          </a:p>
          <a:p>
            <a:pPr lvl="1"/>
            <a:r>
              <a:rPr lang="en-GB" altLang="en-US"/>
              <a:t>All CPU components on a single chip</a:t>
            </a:r>
          </a:p>
          <a:p>
            <a:pPr lvl="1"/>
            <a:r>
              <a:rPr lang="en-GB" altLang="en-US"/>
              <a:t>4 bit</a:t>
            </a:r>
          </a:p>
          <a:p>
            <a:r>
              <a:rPr lang="en-GB" altLang="en-US"/>
              <a:t>Followed in 1972 by 8008</a:t>
            </a:r>
          </a:p>
          <a:p>
            <a:pPr lvl="1"/>
            <a:r>
              <a:rPr lang="en-GB" altLang="en-US"/>
              <a:t>8 bit</a:t>
            </a:r>
          </a:p>
          <a:p>
            <a:pPr lvl="1"/>
            <a:r>
              <a:rPr lang="en-GB" altLang="en-US"/>
              <a:t>Both designed for specific applications</a:t>
            </a:r>
          </a:p>
          <a:p>
            <a:r>
              <a:rPr lang="en-GB" altLang="en-US"/>
              <a:t>1974 - 8080</a:t>
            </a:r>
          </a:p>
          <a:p>
            <a:pPr lvl="1"/>
            <a:r>
              <a:rPr lang="en-GB" altLang="en-US"/>
              <a:t>Intel’s first general purpose microprocessor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FD61F29-4FF7-4757-8648-1B886D1A8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Speeding it up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CC308CA-674B-47C4-BACB-FC02D98CD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Pipelining</a:t>
            </a:r>
          </a:p>
          <a:p>
            <a:r>
              <a:rPr lang="en-GB" altLang="en-US"/>
              <a:t>On board cache</a:t>
            </a:r>
          </a:p>
          <a:p>
            <a:r>
              <a:rPr lang="en-GB" altLang="en-US"/>
              <a:t>On board L1 &amp; L2 cache</a:t>
            </a:r>
          </a:p>
          <a:p>
            <a:r>
              <a:rPr lang="en-GB" altLang="en-US"/>
              <a:t>Branch prediction</a:t>
            </a:r>
          </a:p>
          <a:p>
            <a:r>
              <a:rPr lang="en-GB" altLang="en-US"/>
              <a:t>Data flow analysis</a:t>
            </a:r>
          </a:p>
          <a:p>
            <a:r>
              <a:rPr lang="en-GB" altLang="en-US"/>
              <a:t>Speculative execution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11408DF-B40C-43D0-8813-3A0E169E2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Mismatch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619D48-652A-4F13-9E67-097A3177F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speed increased</a:t>
            </a:r>
          </a:p>
          <a:p>
            <a:r>
              <a:rPr lang="en-US" altLang="en-US"/>
              <a:t>Memory capacity increased</a:t>
            </a:r>
          </a:p>
          <a:p>
            <a:r>
              <a:rPr lang="en-US" altLang="en-US"/>
              <a:t>Memory speed lags behind processor speed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7DC424C-DAC4-4B71-B9F1-7AD1D024B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and Processor Characteristics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EDAA16F7-795C-4F9C-9F9D-BC21FDB5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5"/>
          <a:stretch>
            <a:fillRect/>
          </a:stretch>
        </p:blipFill>
        <p:spPr bwMode="auto">
          <a:xfrm>
            <a:off x="457200" y="1676400"/>
            <a:ext cx="7696200" cy="51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6017D5F-37FB-44C8-B5B9-D344E84C9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Trends in DRAM use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DBD19A68-6031-4E7E-9323-FFBBBB97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>
            <a:fillRect/>
          </a:stretch>
        </p:blipFill>
        <p:spPr bwMode="auto">
          <a:xfrm>
            <a:off x="228600" y="1662113"/>
            <a:ext cx="8001000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3BC2FEB-ABDB-4EC8-B81E-8D5120EA4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0ACFEBB-CDEE-43E4-9C6F-1BB97A41A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Increase number of bits retrieved at one time</a:t>
            </a:r>
          </a:p>
          <a:p>
            <a:pPr lvl="1"/>
            <a:r>
              <a:rPr lang="en-US" altLang="en-US"/>
              <a:t>Make DRAM “wider” rather than “deeper”</a:t>
            </a:r>
          </a:p>
          <a:p>
            <a:r>
              <a:rPr lang="en-US" altLang="en-US"/>
              <a:t>Change DRAM interface</a:t>
            </a:r>
          </a:p>
          <a:p>
            <a:pPr lvl="1"/>
            <a:r>
              <a:rPr lang="en-US" altLang="en-US"/>
              <a:t>Cache</a:t>
            </a:r>
          </a:p>
          <a:p>
            <a:r>
              <a:rPr lang="en-US" altLang="en-US"/>
              <a:t>Reduce frequency of memory access</a:t>
            </a:r>
          </a:p>
          <a:p>
            <a:pPr lvl="1"/>
            <a:r>
              <a:rPr lang="en-US" altLang="en-US"/>
              <a:t>More complex cache and cache on chip</a:t>
            </a:r>
          </a:p>
          <a:p>
            <a:r>
              <a:rPr lang="en-US" altLang="en-US"/>
              <a:t>Increase interconnection bandwidth</a:t>
            </a:r>
          </a:p>
          <a:p>
            <a:pPr lvl="1"/>
            <a:r>
              <a:rPr lang="en-US" altLang="en-US"/>
              <a:t>High speed buses</a:t>
            </a:r>
          </a:p>
          <a:p>
            <a:pPr lvl="1"/>
            <a:r>
              <a:rPr lang="en-US" altLang="en-US"/>
              <a:t>Hierarchy of buses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229592B-C659-45F1-88EE-63A054FDF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ENIAC - details</a:t>
            </a: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8220A9C-D31E-4413-A66C-A16A8EBDF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Decimal (not binary)</a:t>
            </a:r>
          </a:p>
          <a:p>
            <a:r>
              <a:rPr lang="en-GB" altLang="en-US"/>
              <a:t>20 accumulators of 10 digits</a:t>
            </a:r>
          </a:p>
          <a:p>
            <a:r>
              <a:rPr lang="en-GB" altLang="en-US"/>
              <a:t>Programmed manually by switches</a:t>
            </a:r>
            <a:endParaRPr lang="en-US" altLang="en-US"/>
          </a:p>
          <a:p>
            <a:r>
              <a:rPr lang="en-US" altLang="en-US"/>
              <a:t>18,000 vacuum tubes</a:t>
            </a:r>
          </a:p>
          <a:p>
            <a:r>
              <a:rPr lang="en-US" altLang="en-US"/>
              <a:t>30 tons</a:t>
            </a:r>
          </a:p>
          <a:p>
            <a:r>
              <a:rPr lang="en-US" altLang="en-US"/>
              <a:t>15,000 square feet</a:t>
            </a:r>
          </a:p>
          <a:p>
            <a:r>
              <a:rPr lang="en-US" altLang="en-US"/>
              <a:t>140 kW power consumption</a:t>
            </a:r>
          </a:p>
          <a:p>
            <a:r>
              <a:rPr lang="en-US" altLang="en-US"/>
              <a:t>5,000 additions per second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74CDDAA-6A6A-44D2-A765-752A00DA7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von Neumann/Turing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CBCEDB3-AC39-4F3B-8812-E79220512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Stored Program concept</a:t>
            </a:r>
          </a:p>
          <a:p>
            <a:r>
              <a:rPr lang="en-GB" altLang="en-US"/>
              <a:t>Main memory storing programs and data</a:t>
            </a:r>
          </a:p>
          <a:p>
            <a:r>
              <a:rPr lang="en-GB" altLang="en-US"/>
              <a:t>ALU operating on binary data</a:t>
            </a:r>
          </a:p>
          <a:p>
            <a:r>
              <a:rPr lang="en-GB" altLang="en-US"/>
              <a:t>Control unit interpreting instructions from memory and executing</a:t>
            </a:r>
          </a:p>
          <a:p>
            <a:r>
              <a:rPr lang="en-GB" altLang="en-US"/>
              <a:t>Input and output equipment operated by control unit</a:t>
            </a:r>
          </a:p>
          <a:p>
            <a:r>
              <a:rPr lang="en-GB" altLang="en-US"/>
              <a:t>Princeton Institute for Advanced Studies </a:t>
            </a:r>
          </a:p>
          <a:p>
            <a:pPr lvl="1"/>
            <a:r>
              <a:rPr lang="en-GB" altLang="en-US"/>
              <a:t>IAS</a:t>
            </a:r>
          </a:p>
          <a:p>
            <a:r>
              <a:rPr lang="en-GB" altLang="en-US"/>
              <a:t>Completed 1952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>
            <a:extLst>
              <a:ext uri="{FF2B5EF4-FFF2-40B4-BE49-F238E27FC236}">
                <a16:creationId xmlns:a16="http://schemas.microsoft.com/office/drawing/2014/main" id="{1313322E-0383-4971-8299-A6503D597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Structure of von Nuemann machine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146870F-3315-4983-8294-62F73BF1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1981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15CECEBC-653C-4F6E-B954-5C60E339F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2438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D5DC5D6-9C51-4CB0-9FDD-7A6747E3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8200"/>
            <a:ext cx="2590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1CBE3226-0BF0-430B-A59C-75F63AE2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12192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373A47D5-56DC-498E-B87D-1F9AA3FED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915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Main</a:t>
            </a:r>
          </a:p>
          <a:p>
            <a:pPr algn="l"/>
            <a:r>
              <a:rPr lang="en-GB" altLang="en-US"/>
              <a:t>Memory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A4A8BF78-1A17-454D-95CD-0E3C0F58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66700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Arithmetic and Logic Unit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532B03AC-A450-4AC2-835D-A651FF9D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57800"/>
            <a:ext cx="208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Program Control Unit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D677378B-45D4-4883-BBB2-81677832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1509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Input</a:t>
            </a:r>
          </a:p>
          <a:p>
            <a:pPr algn="l"/>
            <a:r>
              <a:rPr lang="en-GB" altLang="en-US"/>
              <a:t>Output</a:t>
            </a:r>
          </a:p>
          <a:p>
            <a:pPr algn="l"/>
            <a:r>
              <a:rPr lang="en-GB" altLang="en-US"/>
              <a:t>Equipment</a:t>
            </a:r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8F4D84DE-0782-494E-8388-687A3C49C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FF0B3718-CEAB-41D2-83D7-9809F9149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6A13BB58-5149-4FD4-9022-6CC0AC40B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4" name="Line 16">
            <a:extLst>
              <a:ext uri="{FF2B5EF4-FFF2-40B4-BE49-F238E27FC236}">
                <a16:creationId xmlns:a16="http://schemas.microsoft.com/office/drawing/2014/main" id="{8C0BCAD6-5823-471A-AD57-CC6B35910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73786734-26ED-4AEA-9E35-17E61F1FF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A77AB70D-5DEF-47F4-B93F-6F6C0FF1B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C5EFC4A1-4FAE-43E6-8E4F-432F14526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438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BDDF5317-93E6-42B4-9759-C1D737F87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DDE4E1D-78B1-432E-8BB2-3117F7D8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IAS - details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B79D29-31BE-4775-9522-E4377D0C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GB" altLang="en-US"/>
              <a:t>1000 x 40 bit words</a:t>
            </a:r>
          </a:p>
          <a:p>
            <a:pPr lvl="1"/>
            <a:r>
              <a:rPr lang="en-GB" altLang="en-US"/>
              <a:t>Binary number</a:t>
            </a:r>
          </a:p>
          <a:p>
            <a:pPr lvl="1"/>
            <a:r>
              <a:rPr lang="en-GB" altLang="en-US"/>
              <a:t>2 x 20 bit instructions</a:t>
            </a:r>
          </a:p>
          <a:p>
            <a:r>
              <a:rPr lang="en-GB" altLang="en-US"/>
              <a:t>Set of registers (storage in CPU)</a:t>
            </a:r>
          </a:p>
          <a:p>
            <a:pPr lvl="1"/>
            <a:r>
              <a:rPr lang="en-GB" altLang="en-US"/>
              <a:t>Memory Buffer Register</a:t>
            </a:r>
          </a:p>
          <a:p>
            <a:pPr lvl="1"/>
            <a:r>
              <a:rPr lang="en-GB" altLang="en-US"/>
              <a:t>Memory Address Register</a:t>
            </a:r>
          </a:p>
          <a:p>
            <a:pPr lvl="1"/>
            <a:r>
              <a:rPr lang="en-GB" altLang="en-US"/>
              <a:t>Instruction Register</a:t>
            </a:r>
          </a:p>
          <a:p>
            <a:pPr lvl="1"/>
            <a:r>
              <a:rPr lang="en-GB" altLang="en-US"/>
              <a:t>Instruction Buffer Register</a:t>
            </a:r>
          </a:p>
          <a:p>
            <a:pPr lvl="1"/>
            <a:r>
              <a:rPr lang="en-GB" altLang="en-US"/>
              <a:t>Program Counter</a:t>
            </a:r>
          </a:p>
          <a:p>
            <a:pPr lvl="1"/>
            <a:r>
              <a:rPr lang="en-GB" altLang="en-US"/>
              <a:t>Accumulator</a:t>
            </a:r>
          </a:p>
          <a:p>
            <a:pPr lvl="1"/>
            <a:r>
              <a:rPr lang="en-GB" altLang="en-US"/>
              <a:t>Multiplier Quotient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9" name="Rectangle 67">
            <a:extLst>
              <a:ext uri="{FF2B5EF4-FFF2-40B4-BE49-F238E27FC236}">
                <a16:creationId xmlns:a16="http://schemas.microsoft.com/office/drawing/2014/main" id="{43F59A8C-8D6D-4C6A-88C9-98CB2D81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4114800" cy="4724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3F1FD76-904D-47D0-96F5-97E9766B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Structure of IAS - detail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FB6426C-9529-439A-B4C2-79B11910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30450"/>
            <a:ext cx="1066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58F910B-EA80-45DF-ABE2-4BE8F213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3810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6DEAACE-77D2-4E62-8626-BF2BF5C18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3810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87EFA21C-FD07-470E-B359-D9FE8557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30450"/>
            <a:ext cx="990600" cy="368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1C67240A-B281-4F4F-A70F-0A3B29A7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59250"/>
            <a:ext cx="915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Main</a:t>
            </a:r>
          </a:p>
          <a:p>
            <a:pPr algn="l"/>
            <a:r>
              <a:rPr lang="en-GB" altLang="en-US"/>
              <a:t>Memory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A3B39B6D-8356-4CF2-8EE2-CE8BB33B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Arithmetic and Logic Unit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431BAB48-F652-4A33-92D1-9E8FEBABD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292850"/>
            <a:ext cx="208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GB" altLang="en-US"/>
              <a:t>Program Control Unit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FF25DB1-39F9-4373-AACE-6D5ECAF4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78250"/>
            <a:ext cx="11509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Input</a:t>
            </a:r>
          </a:p>
          <a:p>
            <a:pPr algn="l"/>
            <a:r>
              <a:rPr lang="en-GB" altLang="en-US"/>
              <a:t>Output</a:t>
            </a:r>
          </a:p>
          <a:p>
            <a:pPr algn="l"/>
            <a:r>
              <a:rPr lang="en-GB" altLang="en-US"/>
              <a:t>Equipment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8FC4F46C-8873-433A-8703-C26DD43C7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1BD48A69-5C6B-4D5B-A53E-7E532F160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C7E52EC4-C069-4D04-AD1B-282D1EF3E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038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3C00D18D-4C19-4C30-ADAB-7B349E6E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29B616A7-3763-45CD-9108-FFA3AEB3B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33800"/>
            <a:ext cx="631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MBR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2F7DDEA6-C54D-4397-926D-96510D04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65DABF13-AB95-4433-8DF8-A5F9EBA2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048000"/>
            <a:ext cx="255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Arithmetic &amp; Logic Circuits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1743DCC7-B256-4DDF-BABE-BBF827B7E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8D858E61-70B7-4E59-BBEC-338181A51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7AB83EC1-3088-45DD-9875-F0410842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438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5B5A2D30-3C62-4676-AFA5-966D74CA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38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62AC97C-A906-443F-BF65-5C4FA8F25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509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MQ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5357AE51-4255-47D3-A48B-F7A35B5B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38400"/>
            <a:ext cx="130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Accumulator</a:t>
            </a:r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CF044D72-40B8-4088-A7AD-37E551D5D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CE8CB402-97B5-43F9-8DF6-7AA01689B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1BF5C677-C97C-4C88-AB25-7E30E41E2C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0CEB274E-456A-4B04-9BFB-3F13D1BAD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D6DA0766-78E8-451E-8F34-3DDA5CCD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17C1DAFE-7DB0-4814-8CFD-A1B7E575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89BE7256-5134-4486-948A-8BFECB03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9B813DC3-22F3-4186-894D-FCA49CC9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BBC90F9E-75B7-4E30-B9F6-1B06CEB5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590" name="Rectangle 38">
            <a:extLst>
              <a:ext uri="{FF2B5EF4-FFF2-40B4-BE49-F238E27FC236}">
                <a16:creationId xmlns:a16="http://schemas.microsoft.com/office/drawing/2014/main" id="{58C9B26B-C37C-45D1-B1A7-CEA0B7A9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en-US"/>
              <a:t>MAR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F7C9E6B2-1016-4E3D-A19E-38F423BAB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857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Control</a:t>
            </a:r>
          </a:p>
          <a:p>
            <a:pPr algn="l"/>
            <a:r>
              <a:rPr lang="en-GB" altLang="en-US"/>
              <a:t>Circuits</a:t>
            </a: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3A84D908-820C-44D9-99FB-88D3B927D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953000"/>
            <a:ext cx="519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IBR</a:t>
            </a: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6EE2262A-EF85-49D6-9D71-C12C94E7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5546725"/>
            <a:ext cx="38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IR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BD1910E3-AB45-473F-83CD-EB2BB219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4937125"/>
            <a:ext cx="46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PC</a:t>
            </a:r>
          </a:p>
        </p:txBody>
      </p: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19E0C364-9DA3-4884-ACA9-9140A14AC801}"/>
              </a:ext>
            </a:extLst>
          </p:cNvPr>
          <p:cNvCxnSpPr>
            <a:cxnSpLocks noChangeShapeType="1"/>
            <a:stCxn id="23590" idx="3"/>
            <a:endCxn id="23558" idx="2"/>
          </p:cNvCxnSpPr>
          <p:nvPr/>
        </p:nvCxnSpPr>
        <p:spPr bwMode="auto">
          <a:xfrm>
            <a:off x="6172200" y="5410200"/>
            <a:ext cx="2019300" cy="609600"/>
          </a:xfrm>
          <a:prstGeom prst="bentConnector4">
            <a:avLst>
              <a:gd name="adj1" fmla="val 3773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0" name="Text Box 48">
            <a:extLst>
              <a:ext uri="{FF2B5EF4-FFF2-40B4-BE49-F238E27FC236}">
                <a16:creationId xmlns:a16="http://schemas.microsoft.com/office/drawing/2014/main" id="{3D70D435-2A89-41DF-890A-4AB95F6B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6172200"/>
            <a:ext cx="925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Address</a:t>
            </a:r>
          </a:p>
        </p:txBody>
      </p:sp>
      <p:sp>
        <p:nvSpPr>
          <p:cNvPr id="23601" name="Text Box 49">
            <a:extLst>
              <a:ext uri="{FF2B5EF4-FFF2-40B4-BE49-F238E27FC236}">
                <a16:creationId xmlns:a16="http://schemas.microsoft.com/office/drawing/2014/main" id="{67734787-5D1F-497D-A95F-B7A18C6BF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90975"/>
            <a:ext cx="1220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n-US"/>
              <a:t>Instructions</a:t>
            </a:r>
          </a:p>
          <a:p>
            <a:pPr algn="l"/>
            <a:r>
              <a:rPr lang="en-GB" altLang="en-US"/>
              <a:t>&amp; Data</a:t>
            </a:r>
          </a:p>
        </p:txBody>
      </p:sp>
      <p:sp>
        <p:nvSpPr>
          <p:cNvPr id="23604" name="Line 52">
            <a:extLst>
              <a:ext uri="{FF2B5EF4-FFF2-40B4-BE49-F238E27FC236}">
                <a16:creationId xmlns:a16="http://schemas.microsoft.com/office/drawing/2014/main" id="{568747A7-52EB-4A6D-AFFE-8ADD93A54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05" name="Line 53">
            <a:extLst>
              <a:ext uri="{FF2B5EF4-FFF2-40B4-BE49-F238E27FC236}">
                <a16:creationId xmlns:a16="http://schemas.microsoft.com/office/drawing/2014/main" id="{0F6796EA-B6F7-4331-B0F3-7D307270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cxnSp>
        <p:nvCxnSpPr>
          <p:cNvPr id="23606" name="AutoShape 54">
            <a:extLst>
              <a:ext uri="{FF2B5EF4-FFF2-40B4-BE49-F238E27FC236}">
                <a16:creationId xmlns:a16="http://schemas.microsoft.com/office/drawing/2014/main" id="{0AF49CC8-E844-40C0-BEE5-0B3897645A41}"/>
              </a:ext>
            </a:extLst>
          </p:cNvPr>
          <p:cNvCxnSpPr>
            <a:cxnSpLocks noChangeShapeType="1"/>
            <a:stCxn id="23587" idx="3"/>
          </p:cNvCxnSpPr>
          <p:nvPr/>
        </p:nvCxnSpPr>
        <p:spPr bwMode="auto">
          <a:xfrm flipV="1">
            <a:off x="3429000" y="5486400"/>
            <a:ext cx="1981200" cy="228600"/>
          </a:xfrm>
          <a:prstGeom prst="bentConnector3">
            <a:avLst>
              <a:gd name="adj1" fmla="val 17144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8" name="Line 56">
            <a:extLst>
              <a:ext uri="{FF2B5EF4-FFF2-40B4-BE49-F238E27FC236}">
                <a16:creationId xmlns:a16="http://schemas.microsoft.com/office/drawing/2014/main" id="{492F2795-FD9A-439F-A2C9-5F7AA2F66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09" name="Line 57">
            <a:extLst>
              <a:ext uri="{FF2B5EF4-FFF2-40B4-BE49-F238E27FC236}">
                <a16:creationId xmlns:a16="http://schemas.microsoft.com/office/drawing/2014/main" id="{93DCF8CE-0F91-4FB5-BCE0-C951C65B1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1" name="Line 59">
            <a:extLst>
              <a:ext uri="{FF2B5EF4-FFF2-40B4-BE49-F238E27FC236}">
                <a16:creationId xmlns:a16="http://schemas.microsoft.com/office/drawing/2014/main" id="{A0AF124B-AE6A-4030-B65E-0CA38C8A1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2" name="Line 60">
            <a:extLst>
              <a:ext uri="{FF2B5EF4-FFF2-40B4-BE49-F238E27FC236}">
                <a16:creationId xmlns:a16="http://schemas.microsoft.com/office/drawing/2014/main" id="{FDC23BE3-6171-4FB0-9BAE-D48B68FD1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3" name="Line 61">
            <a:extLst>
              <a:ext uri="{FF2B5EF4-FFF2-40B4-BE49-F238E27FC236}">
                <a16:creationId xmlns:a16="http://schemas.microsoft.com/office/drawing/2014/main" id="{E11A0F54-FBA2-4478-B7E1-93BF671B8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6" name="Line 64">
            <a:extLst>
              <a:ext uri="{FF2B5EF4-FFF2-40B4-BE49-F238E27FC236}">
                <a16:creationId xmlns:a16="http://schemas.microsoft.com/office/drawing/2014/main" id="{025EDCD8-88D4-4FCF-AA21-24EC46503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7" name="Line 65">
            <a:extLst>
              <a:ext uri="{FF2B5EF4-FFF2-40B4-BE49-F238E27FC236}">
                <a16:creationId xmlns:a16="http://schemas.microsoft.com/office/drawing/2014/main" id="{9A51DDB8-B1C0-412B-8C19-C255626F8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18" name="Line 66">
            <a:extLst>
              <a:ext uri="{FF2B5EF4-FFF2-40B4-BE49-F238E27FC236}">
                <a16:creationId xmlns:a16="http://schemas.microsoft.com/office/drawing/2014/main" id="{3CB8C3A2-0792-479C-A88B-714382EA9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96682997-6C4A-4BCB-825E-07ADBB23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1644650"/>
            <a:ext cx="2312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/>
              <a:t>Central Processing Unit</a:t>
            </a:r>
          </a:p>
        </p:txBody>
      </p:sp>
      <p:sp>
        <p:nvSpPr>
          <p:cNvPr id="23623" name="Line 71">
            <a:extLst>
              <a:ext uri="{FF2B5EF4-FFF2-40B4-BE49-F238E27FC236}">
                <a16:creationId xmlns:a16="http://schemas.microsoft.com/office/drawing/2014/main" id="{8AB7F9C4-26B1-4179-9EF6-225804614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  <p:cxnSp>
        <p:nvCxnSpPr>
          <p:cNvPr id="23628" name="AutoShape 76">
            <a:extLst>
              <a:ext uri="{FF2B5EF4-FFF2-40B4-BE49-F238E27FC236}">
                <a16:creationId xmlns:a16="http://schemas.microsoft.com/office/drawing/2014/main" id="{56B700CA-93B6-4D4D-B8A8-F6A29C6DE9A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470275" y="3768725"/>
            <a:ext cx="838200" cy="1530350"/>
          </a:xfrm>
          <a:prstGeom prst="bentConnector3">
            <a:avLst>
              <a:gd name="adj1" fmla="val 53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30" name="Line 78">
            <a:extLst>
              <a:ext uri="{FF2B5EF4-FFF2-40B4-BE49-F238E27FC236}">
                <a16:creationId xmlns:a16="http://schemas.microsoft.com/office/drawing/2014/main" id="{63F34723-0ACE-4722-A991-860C42411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38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P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DE80AA8-A5B7-4703-A79E-F889B8361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Commercial Computers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A94A4E7-2B91-4C24-8A9A-64721365E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1947 - Eckert-Mauchly Computer Corporation</a:t>
            </a:r>
          </a:p>
          <a:p>
            <a:r>
              <a:rPr lang="en-US" altLang="en-US"/>
              <a:t>UNIVAC I (Universal Automatic Computer)</a:t>
            </a:r>
          </a:p>
          <a:p>
            <a:r>
              <a:rPr lang="en-US" altLang="en-US"/>
              <a:t>US Bureau of Census 1950 calculations</a:t>
            </a:r>
          </a:p>
          <a:p>
            <a:r>
              <a:rPr lang="en-US" altLang="en-US"/>
              <a:t>Became part of Sperry-Rand Corporation</a:t>
            </a:r>
          </a:p>
          <a:p>
            <a:r>
              <a:rPr lang="en-US" altLang="en-US"/>
              <a:t>Late 1950s - UNIVAC II</a:t>
            </a:r>
          </a:p>
          <a:p>
            <a:pPr lvl="1"/>
            <a:r>
              <a:rPr lang="en-US" altLang="en-US"/>
              <a:t>Faster</a:t>
            </a:r>
          </a:p>
          <a:p>
            <a:pPr lvl="1"/>
            <a:r>
              <a:rPr lang="en-US" altLang="en-US"/>
              <a:t>More memory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E4BB162-CFC0-4445-B195-8927FC780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IBM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2B13613-2BBB-4E4A-92E7-ABAFC8B51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Punched-card processing equipment</a:t>
            </a:r>
          </a:p>
          <a:p>
            <a:r>
              <a:rPr lang="en-US" altLang="en-US"/>
              <a:t>1953 - the 701</a:t>
            </a:r>
          </a:p>
          <a:p>
            <a:pPr lvl="1"/>
            <a:r>
              <a:rPr lang="en-US" altLang="en-US"/>
              <a:t>IBM’s first stored program computer</a:t>
            </a:r>
          </a:p>
          <a:p>
            <a:pPr lvl="1"/>
            <a:r>
              <a:rPr lang="en-US" altLang="en-US"/>
              <a:t>Scientific calculations</a:t>
            </a:r>
          </a:p>
          <a:p>
            <a:r>
              <a:rPr lang="en-US" altLang="en-US"/>
              <a:t>1955 - the 702</a:t>
            </a:r>
          </a:p>
          <a:p>
            <a:pPr lvl="1"/>
            <a:r>
              <a:rPr lang="en-US" altLang="en-US"/>
              <a:t>Business applications</a:t>
            </a:r>
          </a:p>
          <a:p>
            <a:r>
              <a:rPr lang="en-US" altLang="en-US"/>
              <a:t>Lead to 700/7000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.pot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Designs\stallings.pot</Template>
  <TotalTime>447</TotalTime>
  <Words>789</Words>
  <Application>Microsoft Office PowerPoint</Application>
  <PresentationFormat>On-screen Show (4:3)</PresentationFormat>
  <Paragraphs>229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Monotype Sorts</vt:lpstr>
      <vt:lpstr>Tahoma</vt:lpstr>
      <vt:lpstr>Times New Roman</vt:lpstr>
      <vt:lpstr>stallings.pot</vt:lpstr>
      <vt:lpstr>William Stallings  Computer Organization  and Architecture</vt:lpstr>
      <vt:lpstr>ENIAC - background</vt:lpstr>
      <vt:lpstr>ENIAC - details</vt:lpstr>
      <vt:lpstr>von Neumann/Turing</vt:lpstr>
      <vt:lpstr>Structure of von Nuemann machine</vt:lpstr>
      <vt:lpstr>IAS - details</vt:lpstr>
      <vt:lpstr>Structure of IAS - detail</vt:lpstr>
      <vt:lpstr>Commercial Computers</vt:lpstr>
      <vt:lpstr>IBM</vt:lpstr>
      <vt:lpstr>Transistors</vt:lpstr>
      <vt:lpstr>Transistor Based Computers</vt:lpstr>
      <vt:lpstr>Microelectronics</vt:lpstr>
      <vt:lpstr>Generations of Computer</vt:lpstr>
      <vt:lpstr>Moore’s Law</vt:lpstr>
      <vt:lpstr>Growth in CPU Transistor Count</vt:lpstr>
      <vt:lpstr>IBM 360 series</vt:lpstr>
      <vt:lpstr>DEC PDP-8</vt:lpstr>
      <vt:lpstr>DEC - PDP-8 Bus Structure</vt:lpstr>
      <vt:lpstr> Semiconductor Memory</vt:lpstr>
      <vt:lpstr>Intel</vt:lpstr>
      <vt:lpstr>Speeding it up</vt:lpstr>
      <vt:lpstr>Performance Mismatch</vt:lpstr>
      <vt:lpstr>DRAM and Processor Characteristics</vt:lpstr>
      <vt:lpstr>Trends in DRAM use</vt:lpstr>
      <vt:lpstr>Solutions</vt:lpstr>
    </vt:vector>
  </TitlesOfParts>
  <Company>NEWI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basics</dc:title>
  <dc:creator>Adrian J Pullin</dc:creator>
  <cp:lastModifiedBy>Marife Villareal</cp:lastModifiedBy>
  <cp:revision>73</cp:revision>
  <dcterms:created xsi:type="dcterms:W3CDTF">1998-09-03T13:41:33Z</dcterms:created>
  <dcterms:modified xsi:type="dcterms:W3CDTF">2024-09-05T02:39:14Z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