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21"/>
  </p:notesMasterIdLst>
  <p:sldIdLst>
    <p:sldId id="356" r:id="rId4"/>
    <p:sldId id="358" r:id="rId5"/>
    <p:sldId id="357" r:id="rId6"/>
    <p:sldId id="381" r:id="rId7"/>
    <p:sldId id="1910" r:id="rId8"/>
    <p:sldId id="1894" r:id="rId9"/>
    <p:sldId id="1911" r:id="rId10"/>
    <p:sldId id="389" r:id="rId11"/>
    <p:sldId id="1912" r:id="rId12"/>
    <p:sldId id="1913" r:id="rId13"/>
    <p:sldId id="401" r:id="rId14"/>
    <p:sldId id="1907" r:id="rId15"/>
    <p:sldId id="1914" r:id="rId16"/>
    <p:sldId id="1915" r:id="rId17"/>
    <p:sldId id="1916" r:id="rId18"/>
    <p:sldId id="1917" r:id="rId19"/>
    <p:sldId id="3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266"/>
    <a:srgbClr val="875895"/>
    <a:srgbClr val="AC2761"/>
    <a:srgbClr val="580C6E"/>
    <a:srgbClr val="DEC9FB"/>
    <a:srgbClr val="F7E4FC"/>
    <a:srgbClr val="61106A"/>
    <a:srgbClr val="862C73"/>
    <a:srgbClr val="9214B4"/>
    <a:srgbClr val="AB1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65520" autoAdjust="0"/>
  </p:normalViewPr>
  <p:slideViewPr>
    <p:cSldViewPr snapToGrid="0">
      <p:cViewPr varScale="1">
        <p:scale>
          <a:sx n="72" d="100"/>
          <a:sy n="72" d="100"/>
        </p:scale>
        <p:origin x="1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4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30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原因：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1.32*32</a:t>
            </a:r>
            <a:r>
              <a:rPr lang="zh-CN" altLang="en-US" dirty="0"/>
              <a:t>的图片语义可能表达不够全面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数据集的分类界限并不明确，类内差距可能小于类间差距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3</a:t>
            </a:r>
            <a:r>
              <a:rPr lang="en-US" altLang="zh-CN" dirty="0"/>
              <a:t>.</a:t>
            </a:r>
            <a:r>
              <a:rPr lang="en-US" altLang="zh-CN"/>
              <a:t>.</a:t>
            </a:r>
            <a:r>
              <a:rPr lang="zh-CN" altLang="en-US" dirty="0"/>
              <a:t>网络的表达能力还不够，还能进一步优化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7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4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58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9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19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867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67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DB1EA-3FAC-41CE-A40B-EE2C07A6057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2024/5/14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3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140-CB71-4442-8529-49571E635128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06719" y="1229156"/>
            <a:ext cx="2241152" cy="689562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535994" y="2865908"/>
            <a:ext cx="8793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针对</a:t>
            </a:r>
            <a:r>
              <a:rPr lang="en-US" altLang="zh-CN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cifar10</a:t>
            </a: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en-US" altLang="zh-CN" sz="4800" b="1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ResNet</a:t>
            </a: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模型训练</a:t>
            </a:r>
            <a:r>
              <a:rPr lang="en-US" altLang="zh-CN" sz="60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			</a:t>
            </a:r>
            <a:endParaRPr lang="zh-CN" altLang="en-US" sz="60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31728" y="6287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POSans M" panose="00020600040101010101" pitchFamily="18" charset="-122"/>
              </a:rPr>
              <a:t>2024.05.15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2609" y="4312104"/>
            <a:ext cx="749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汇报人：申广辉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总结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C9A3F6B-24E6-F317-735B-0C03BF3D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3" y="1184843"/>
            <a:ext cx="10573293" cy="21908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742417-EF83-63E7-3258-0398CAC556E2}"/>
              </a:ext>
            </a:extLst>
          </p:cNvPr>
          <p:cNvSpPr/>
          <p:nvPr/>
        </p:nvSpPr>
        <p:spPr>
          <a:xfrm>
            <a:off x="1582301" y="3896939"/>
            <a:ext cx="9027399" cy="2554001"/>
          </a:xfrm>
          <a:prstGeom prst="rect">
            <a:avLst/>
          </a:prstGeom>
          <a:solidFill>
            <a:srgbClr val="692266"/>
          </a:solidFill>
          <a:ln>
            <a:solidFill>
              <a:srgbClr val="692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0D54EC-D811-F846-5C63-8C30FCD10BF4}"/>
              </a:ext>
            </a:extLst>
          </p:cNvPr>
          <p:cNvSpPr txBox="1"/>
          <p:nvPr/>
        </p:nvSpPr>
        <p:spPr>
          <a:xfrm>
            <a:off x="5336229" y="3465023"/>
            <a:ext cx="128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ResNet18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FDE67-AFE9-46BD-B86E-B11346518870}"/>
              </a:ext>
            </a:extLst>
          </p:cNvPr>
          <p:cNvSpPr txBox="1"/>
          <p:nvPr/>
        </p:nvSpPr>
        <p:spPr>
          <a:xfrm>
            <a:off x="1709513" y="4087384"/>
            <a:ext cx="902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每个残差模块由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两层卷积网络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首尾直连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形成梯度高速路；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个残差模块，每经过两个残差模块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图像尺寸减半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通道数倍增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，把图像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特征分配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到更多的通道中，并且每个特征更具有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全局性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接一个卷积层对图像进行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升维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，在末尾用单层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语义组合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  03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模型训练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2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数据增广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E52A94-72C6-D2AB-3353-0FBD20AE779F}"/>
              </a:ext>
            </a:extLst>
          </p:cNvPr>
          <p:cNvSpPr txBox="1"/>
          <p:nvPr/>
        </p:nvSpPr>
        <p:spPr>
          <a:xfrm>
            <a:off x="1104620" y="2481568"/>
            <a:ext cx="432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随机裁剪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82.9%-&gt;88.6%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数据增广不仅可以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增加数据量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更重要的是其能增强模型的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。在图像识别的任务中，神经网络通过识别图像的关键特征进行图像的分类，但是对于神经网络来说，识别主体在图像中的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位置和姿态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也是重要特征</a:t>
            </a:r>
            <a:endParaRPr lang="en-US" altLang="zh-CN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E1FEB6-02E0-421D-D471-574EBDE30DA8}"/>
              </a:ext>
            </a:extLst>
          </p:cNvPr>
          <p:cNvSpPr txBox="1"/>
          <p:nvPr/>
        </p:nvSpPr>
        <p:spPr>
          <a:xfrm>
            <a:off x="1767046" y="1222612"/>
            <a:ext cx="86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超参数：学习率：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Adam_betas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(0.9,0.999)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FEA700-6B0C-7684-EF15-1561FDE5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57" y="1776553"/>
            <a:ext cx="6425624" cy="47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354A1B6-D4B8-F267-82B1-B13F94261193}"/>
              </a:ext>
            </a:extLst>
          </p:cNvPr>
          <p:cNvSpPr/>
          <p:nvPr/>
        </p:nvSpPr>
        <p:spPr>
          <a:xfrm>
            <a:off x="4585544" y="2393396"/>
            <a:ext cx="2864668" cy="646331"/>
          </a:xfrm>
          <a:prstGeom prst="rect">
            <a:avLst/>
          </a:prstGeom>
          <a:solidFill>
            <a:srgbClr val="692266"/>
          </a:solidFill>
          <a:ln>
            <a:solidFill>
              <a:srgbClr val="692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优化器选择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734510" y="1558130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7EC7-D6E3-D027-AAFD-8AD5938D609B}"/>
              </a:ext>
            </a:extLst>
          </p:cNvPr>
          <p:cNvSpPr txBox="1"/>
          <p:nvPr/>
        </p:nvSpPr>
        <p:spPr>
          <a:xfrm>
            <a:off x="8308039" y="1558129"/>
            <a:ext cx="167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6824D2-5C9B-6BD4-C36E-8197A53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87" y="2476687"/>
            <a:ext cx="2703582" cy="48063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C05F2051-1247-8D72-67AF-D6039381AE29}"/>
              </a:ext>
            </a:extLst>
          </p:cNvPr>
          <p:cNvGrpSpPr/>
          <p:nvPr/>
        </p:nvGrpSpPr>
        <p:grpSpPr>
          <a:xfrm>
            <a:off x="1429432" y="3091460"/>
            <a:ext cx="3156112" cy="2208410"/>
            <a:chOff x="1480110" y="3194038"/>
            <a:chExt cx="3156112" cy="220841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AC7850-D219-6D61-67CE-E788EB03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9439" y="3194038"/>
              <a:ext cx="2038455" cy="46992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D9D8731-A642-2E2E-FEA9-E1EBF477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0110" y="4023901"/>
              <a:ext cx="3156112" cy="43817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B8DDC3-0BF9-4578-4991-892873E9D7BC}"/>
                </a:ext>
              </a:extLst>
            </p:cNvPr>
            <p:cNvSpPr txBox="1"/>
            <p:nvPr/>
          </p:nvSpPr>
          <p:spPr>
            <a:xfrm>
              <a:off x="1729115" y="4940783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6922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考虑了历史冲量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DCE34FB-9A5F-9FB1-3133-D8BE0A4630E8}"/>
              </a:ext>
            </a:extLst>
          </p:cNvPr>
          <p:cNvGrpSpPr/>
          <p:nvPr/>
        </p:nvGrpSpPr>
        <p:grpSpPr>
          <a:xfrm>
            <a:off x="6882079" y="3097007"/>
            <a:ext cx="4825095" cy="3393716"/>
            <a:chOff x="6771614" y="3223188"/>
            <a:chExt cx="4825095" cy="339371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328C622-F17B-4AC3-C262-54AF928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315" y="3997681"/>
              <a:ext cx="4756394" cy="36196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7A0F467-3E56-43A6-AD8C-DCFC4879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9078" y="4620092"/>
              <a:ext cx="1809843" cy="64138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CDE9465-50BE-465E-9AC2-67D004FA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30930" y="5661529"/>
              <a:ext cx="3175163" cy="35561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8B4008C-7ED1-0527-40A9-61242BEF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156" y="3223188"/>
              <a:ext cx="2038455" cy="469924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3D194A-33DB-7B0A-C957-FA576A126733}"/>
                </a:ext>
              </a:extLst>
            </p:cNvPr>
            <p:cNvSpPr txBox="1"/>
            <p:nvPr/>
          </p:nvSpPr>
          <p:spPr>
            <a:xfrm>
              <a:off x="6771614" y="6155239"/>
              <a:ext cx="4493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6922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地形图不同方向下降快慢均一化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优化器选择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734510" y="1558130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7EC7-D6E3-D027-AAFD-8AD5938D609B}"/>
              </a:ext>
            </a:extLst>
          </p:cNvPr>
          <p:cNvSpPr txBox="1"/>
          <p:nvPr/>
        </p:nvSpPr>
        <p:spPr>
          <a:xfrm>
            <a:off x="8308039" y="1558129"/>
            <a:ext cx="167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A76709-411C-2B46-D0BB-96DE813B8B84}"/>
              </a:ext>
            </a:extLst>
          </p:cNvPr>
          <p:cNvSpPr txBox="1"/>
          <p:nvPr/>
        </p:nvSpPr>
        <p:spPr>
          <a:xfrm>
            <a:off x="1104620" y="2481567"/>
            <a:ext cx="432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：实际效果比较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依赖参数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，需要在理解模型的基础上精调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算法存在比较大的随机性，这使得优化效果不总是好的，优化过程中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存在震荡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。但正是随机性的原因使得它可以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逃离局部极值，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有获得更好结果的可能。</a:t>
            </a:r>
            <a:endParaRPr lang="en-US" altLang="zh-CN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LR=0.01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92.5%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2F0EA7-D241-B12B-92FC-25F48381055C}"/>
              </a:ext>
            </a:extLst>
          </p:cNvPr>
          <p:cNvSpPr txBox="1"/>
          <p:nvPr/>
        </p:nvSpPr>
        <p:spPr>
          <a:xfrm>
            <a:off x="6982808" y="2635456"/>
            <a:ext cx="4322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上手，优化效果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不是很依赖参数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：在优化过程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初期下降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很快，但是由于      总是随着优化进行不断减小，导致优化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后期损失下降很慢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，存在梯度消失的可能，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难以逃离局部极值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LR=0.001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88.6%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FFCFB2-C728-F250-E502-2E704B6C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19" y="3566733"/>
            <a:ext cx="385699" cy="3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自适应学习率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1946081" y="1054813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0903B4-3A35-0C6D-9C43-B7557AFA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89" y="1231220"/>
            <a:ext cx="2038455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F4A59A-2547-0C3C-CFDC-6F58986A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60" y="1894241"/>
            <a:ext cx="4095766" cy="34051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95069-BC85-F329-3F3F-B5707CEA2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376" y="1927499"/>
            <a:ext cx="4310973" cy="33719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B897A6A-F7A1-6CEA-7974-B7AF1EF9B4DC}"/>
              </a:ext>
            </a:extLst>
          </p:cNvPr>
          <p:cNvSpPr txBox="1"/>
          <p:nvPr/>
        </p:nvSpPr>
        <p:spPr>
          <a:xfrm>
            <a:off x="1852169" y="5626780"/>
            <a:ext cx="883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余弦衰减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的自适应学习率，在使得优化过程震荡减少的同时，将准确率从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92.5%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提高到了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93.6%</a:t>
            </a:r>
          </a:p>
        </p:txBody>
      </p:sp>
    </p:spTree>
    <p:extLst>
      <p:ext uri="{BB962C8B-B14F-4D97-AF65-F5344CB8AC3E}">
        <p14:creationId xmlns:p14="http://schemas.microsoft.com/office/powerpoint/2010/main" val="24850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结果分析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0F71232-E7D5-FFF8-2CCF-76B4A967310D}"/>
              </a:ext>
            </a:extLst>
          </p:cNvPr>
          <p:cNvGrpSpPr/>
          <p:nvPr/>
        </p:nvGrpSpPr>
        <p:grpSpPr>
          <a:xfrm>
            <a:off x="1369022" y="1399634"/>
            <a:ext cx="9572552" cy="4435975"/>
            <a:chOff x="1369022" y="1399634"/>
            <a:chExt cx="9572552" cy="44359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4E48830-0404-E0C9-1088-36B2892F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7191" y="1399634"/>
              <a:ext cx="1791773" cy="17513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7037DCF-743E-4E45-7CA6-496520BE6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9801" y="1399634"/>
              <a:ext cx="1791773" cy="176703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08E0B65-455E-19B0-A468-9D64A33D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22" y="1399634"/>
              <a:ext cx="1791773" cy="175748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7414828-192E-4254-C2C5-9BEA9A20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5360" y="1399634"/>
              <a:ext cx="1706456" cy="172306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D4B5A69-A83A-08AC-B0A5-FF3A38C8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76411" y="4050122"/>
              <a:ext cx="1765163" cy="1765163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661678D-F59B-3F46-93BA-E25605B5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022" y="4050122"/>
              <a:ext cx="1791774" cy="17854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254231B-DDAF-0D98-BA94-E0297060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2385" y="4050122"/>
              <a:ext cx="1791773" cy="175593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68F29AF-E169-C642-6E82-BBE8CA7F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5747" y="4050122"/>
              <a:ext cx="1759076" cy="1751590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01D3381-21B3-0C69-5522-E45CC4A1016A}"/>
              </a:ext>
            </a:extLst>
          </p:cNvPr>
          <p:cNvSpPr txBox="1"/>
          <p:nvPr/>
        </p:nvSpPr>
        <p:spPr>
          <a:xfrm>
            <a:off x="1464041" y="3403563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vs Cat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7D70CF-DD17-E4C1-FC9C-95C9BF239790}"/>
              </a:ext>
            </a:extLst>
          </p:cNvPr>
          <p:cNvSpPr txBox="1"/>
          <p:nvPr/>
        </p:nvSpPr>
        <p:spPr>
          <a:xfrm>
            <a:off x="4077404" y="3360129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 vs Train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3B0C46-1ADF-7514-2BAA-FFB991C60E60}"/>
              </a:ext>
            </a:extLst>
          </p:cNvPr>
          <p:cNvSpPr txBox="1"/>
          <p:nvPr/>
        </p:nvSpPr>
        <p:spPr>
          <a:xfrm>
            <a:off x="6690767" y="3395003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 vs Cat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D19E08-D6F8-BE57-0EED-DF9FD4336567}"/>
              </a:ext>
            </a:extLst>
          </p:cNvPr>
          <p:cNvSpPr txBox="1"/>
          <p:nvPr/>
        </p:nvSpPr>
        <p:spPr>
          <a:xfrm>
            <a:off x="9163105" y="3395003"/>
            <a:ext cx="179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vs Ship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E5BEE5-E6A9-81D9-0CD7-2D20D770CF77}"/>
              </a:ext>
            </a:extLst>
          </p:cNvPr>
          <p:cNvSpPr txBox="1"/>
          <p:nvPr/>
        </p:nvSpPr>
        <p:spPr>
          <a:xfrm>
            <a:off x="1369022" y="5990438"/>
            <a:ext cx="179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vs Deer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166E1E-1F05-0492-CE8F-5A0AFBF076CD}"/>
              </a:ext>
            </a:extLst>
          </p:cNvPr>
          <p:cNvSpPr txBox="1"/>
          <p:nvPr/>
        </p:nvSpPr>
        <p:spPr>
          <a:xfrm>
            <a:off x="4092210" y="5990438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vs Dog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DDE12D-A11B-C54D-78AD-C5379C9BAD56}"/>
              </a:ext>
            </a:extLst>
          </p:cNvPr>
          <p:cNvSpPr txBox="1"/>
          <p:nvPr/>
        </p:nvSpPr>
        <p:spPr>
          <a:xfrm>
            <a:off x="6595747" y="6031761"/>
            <a:ext cx="20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 vs Horse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0364FB-A7D0-25D5-F79F-4C6E34B4B74B}"/>
              </a:ext>
            </a:extLst>
          </p:cNvPr>
          <p:cNvSpPr txBox="1"/>
          <p:nvPr/>
        </p:nvSpPr>
        <p:spPr>
          <a:xfrm>
            <a:off x="9047643" y="6029958"/>
            <a:ext cx="20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Horse vs Deer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06719" y="1229156"/>
            <a:ext cx="2241152" cy="689562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90510"/>
            <a:ext cx="8793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感谢观看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76709" y="6250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POSans M" panose="00020600040101010101" pitchFamily="18" charset="-122"/>
              </a:rPr>
              <a:t>2024.05.15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2609" y="3689533"/>
            <a:ext cx="749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汇报人：申广辉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F76A52-31D5-C837-1A1A-4B2B91183370}"/>
              </a:ext>
            </a:extLst>
          </p:cNvPr>
          <p:cNvSpPr txBox="1"/>
          <p:nvPr/>
        </p:nvSpPr>
        <p:spPr>
          <a:xfrm>
            <a:off x="2355041" y="6202863"/>
            <a:ext cx="828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开源地址：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https://github.com/sgh21/ResNet18-for-cifar10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7" b="29432"/>
          <a:stretch>
            <a:fillRect/>
          </a:stretch>
        </p:blipFill>
        <p:spPr>
          <a:xfrm flipH="1">
            <a:off x="5611976" y="12700"/>
            <a:ext cx="3326355" cy="982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9" b="19764"/>
          <a:stretch>
            <a:fillRect/>
          </a:stretch>
        </p:blipFill>
        <p:spPr>
          <a:xfrm>
            <a:off x="8905565" y="0"/>
            <a:ext cx="3326355" cy="99530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49000">
                <a:srgbClr val="580C6E"/>
              </a:gs>
              <a:gs pos="72000">
                <a:srgbClr val="692266"/>
              </a:gs>
              <a:gs pos="86000">
                <a:srgbClr val="952064">
                  <a:alpha val="46000"/>
                </a:srgbClr>
              </a:gs>
              <a:gs pos="25000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0823" y="1243446"/>
            <a:ext cx="2015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/>
                <a:ea typeface="思源黑体 CN Bold" panose="020B0800000000000000"/>
              </a:rPr>
              <a:t>目录</a:t>
            </a:r>
            <a:endParaRPr kumimoji="0" lang="zh-CN" altLang="en-US" sz="5400" b="1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Bold" panose="020B0800000000000000"/>
              <a:ea typeface="思源黑体 CN Bold" panose="020B080000000000000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58182" y="168355"/>
            <a:ext cx="2369202" cy="728961"/>
            <a:chOff x="9730702" y="211219"/>
            <a:chExt cx="2374282" cy="701101"/>
          </a:xfrm>
        </p:grpSpPr>
        <p:pic>
          <p:nvPicPr>
            <p:cNvPr id="114" name="图片 113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76" name="椭圆 175"/>
          <p:cNvSpPr/>
          <p:nvPr/>
        </p:nvSpPr>
        <p:spPr>
          <a:xfrm>
            <a:off x="4668370" y="3733800"/>
            <a:ext cx="906244" cy="906244"/>
          </a:xfrm>
          <a:prstGeom prst="ellipse">
            <a:avLst/>
          </a:prstGeom>
          <a:gradFill>
            <a:gsLst>
              <a:gs pos="70000">
                <a:srgbClr val="580C6E">
                  <a:lumMod val="100000"/>
                </a:srgbClr>
              </a:gs>
              <a:gs pos="100000">
                <a:srgbClr val="580C6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4664651" y="5040316"/>
            <a:ext cx="906244" cy="906244"/>
          </a:xfrm>
          <a:prstGeom prst="ellipse">
            <a:avLst/>
          </a:prstGeom>
          <a:gradFill>
            <a:gsLst>
              <a:gs pos="70000">
                <a:srgbClr val="580C6E">
                  <a:lumMod val="100000"/>
                </a:srgbClr>
              </a:gs>
              <a:gs pos="100000">
                <a:srgbClr val="580C6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64651" y="2363723"/>
            <a:ext cx="906244" cy="906244"/>
            <a:chOff x="1012153" y="2236723"/>
            <a:chExt cx="639543" cy="639543"/>
          </a:xfrm>
        </p:grpSpPr>
        <p:sp>
          <p:nvSpPr>
            <p:cNvPr id="6" name="椭圆 5"/>
            <p:cNvSpPr/>
            <p:nvPr/>
          </p:nvSpPr>
          <p:spPr>
            <a:xfrm>
              <a:off x="1012153" y="2236723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书架上的书籍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6838" y="2389907"/>
              <a:ext cx="356151" cy="35615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5809912" y="2524457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任务介绍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09912" y="3882940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模型架构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09912" y="5201052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模型训练</a:t>
            </a:r>
          </a:p>
        </p:txBody>
      </p:sp>
      <p:pic>
        <p:nvPicPr>
          <p:cNvPr id="7" name="图形 6" descr="大脑 纯色填充">
            <a:extLst>
              <a:ext uri="{FF2B5EF4-FFF2-40B4-BE49-F238E27FC236}">
                <a16:creationId xmlns:a16="http://schemas.microsoft.com/office/drawing/2014/main" id="{3439548F-775A-5E66-B2D3-21A59666B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6029" y="3812128"/>
            <a:ext cx="749588" cy="749588"/>
          </a:xfrm>
          <a:prstGeom prst="rect">
            <a:avLst/>
          </a:prstGeom>
        </p:spPr>
      </p:pic>
      <p:pic>
        <p:nvPicPr>
          <p:cNvPr id="9" name="图形 8" descr="头上的大脑 纯色填充">
            <a:extLst>
              <a:ext uri="{FF2B5EF4-FFF2-40B4-BE49-F238E27FC236}">
                <a16:creationId xmlns:a16="http://schemas.microsoft.com/office/drawing/2014/main" id="{517A6FC1-F6E0-744E-8C16-73CAB64F9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53555" y="5129221"/>
            <a:ext cx="728435" cy="72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01  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任务介绍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694451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任务介绍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AAA900-8011-0BB8-B4E4-DDBCDE1CCC72}"/>
              </a:ext>
            </a:extLst>
          </p:cNvPr>
          <p:cNvSpPr txBox="1"/>
          <p:nvPr/>
        </p:nvSpPr>
        <p:spPr>
          <a:xfrm>
            <a:off x="2270234" y="6255756"/>
            <a:ext cx="828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官网链接：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https://www.cs.toronto.edu/~kriz/cifar.html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3F9F6C-4C2C-229D-1C5F-02A7E72E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8" y="1705697"/>
            <a:ext cx="5202620" cy="4048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144855-36B9-03E0-A26E-9D05287143EA}"/>
              </a:ext>
            </a:extLst>
          </p:cNvPr>
          <p:cNvSpPr txBox="1"/>
          <p:nvPr/>
        </p:nvSpPr>
        <p:spPr>
          <a:xfrm>
            <a:off x="6833296" y="2022019"/>
            <a:ext cx="4057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cifar10: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zh-CN" altLang="en-US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十个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类别，每个类别图像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张图像；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图片尺寸：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32*32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数据划分：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10K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个为训练集，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个为验证集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任务难点：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，是现实世界中真实的物体，不仅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噪声很大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，而且物体的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比例、特征都不尽相同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694451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任务结果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AAA900-8011-0BB8-B4E4-DDBCDE1CCC72}"/>
              </a:ext>
            </a:extLst>
          </p:cNvPr>
          <p:cNvSpPr txBox="1"/>
          <p:nvPr/>
        </p:nvSpPr>
        <p:spPr>
          <a:xfrm>
            <a:off x="1383282" y="6131499"/>
            <a:ext cx="1015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排名链接：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https://paperswithcode.com/sota/image-classification-on-cifar-10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44855-36B9-03E0-A26E-9D05287143EA}"/>
              </a:ext>
            </a:extLst>
          </p:cNvPr>
          <p:cNvSpPr txBox="1"/>
          <p:nvPr/>
        </p:nvSpPr>
        <p:spPr>
          <a:xfrm>
            <a:off x="6757622" y="1721497"/>
            <a:ext cx="43223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训练集上准确率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，测试集上准确率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93.6%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个，单批处理图像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个，训练时间为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模型规模：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的情况下，模型参数为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，是当下该数据集上表现最好的模型（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）参数量的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训练环境：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OS:Ubuntu20.04LTS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CPU:i9-13900HX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GPU:RTX4060 8G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HostMermory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Samsung 8G*2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5CF3C-8CC1-2179-8D85-9C1DE44C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97" y="1264052"/>
            <a:ext cx="5622587" cy="43978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74BA19-E1F4-5F8E-AFFD-D3258AAE4517}"/>
              </a:ext>
            </a:extLst>
          </p:cNvPr>
          <p:cNvSpPr txBox="1"/>
          <p:nvPr/>
        </p:nvSpPr>
        <p:spPr>
          <a:xfrm>
            <a:off x="2008104" y="5712024"/>
            <a:ext cx="31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随训练进行测试集准确率图像</a:t>
            </a:r>
          </a:p>
        </p:txBody>
      </p:sp>
    </p:spTree>
    <p:extLst>
      <p:ext uri="{BB962C8B-B14F-4D97-AF65-F5344CB8AC3E}">
        <p14:creationId xmlns:p14="http://schemas.microsoft.com/office/powerpoint/2010/main" val="26652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02  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模型架构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6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简 介 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F3AF7CB-7DBD-A90D-A512-28B154E3B845}"/>
              </a:ext>
            </a:extLst>
          </p:cNvPr>
          <p:cNvSpPr txBox="1"/>
          <p:nvPr/>
        </p:nvSpPr>
        <p:spPr>
          <a:xfrm>
            <a:off x="5676112" y="3595903"/>
            <a:ext cx="83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A37B73-B4F8-5A78-3373-B21CC84892CC}"/>
              </a:ext>
            </a:extLst>
          </p:cNvPr>
          <p:cNvSpPr txBox="1"/>
          <p:nvPr/>
        </p:nvSpPr>
        <p:spPr>
          <a:xfrm>
            <a:off x="5569432" y="6346101"/>
            <a:ext cx="105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20D01F-41BF-7C73-A5B6-47126E9E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26" y="1030371"/>
            <a:ext cx="9696948" cy="25655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C121CFE-7170-F12F-C76E-F8140402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46" y="4088403"/>
            <a:ext cx="10573293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FCCAC74-95CD-5EDC-933C-2ECBA89E9537}"/>
              </a:ext>
            </a:extLst>
          </p:cNvPr>
          <p:cNvSpPr/>
          <p:nvPr/>
        </p:nvSpPr>
        <p:spPr>
          <a:xfrm>
            <a:off x="0" y="1021666"/>
            <a:ext cx="6096000" cy="5836333"/>
          </a:xfrm>
          <a:prstGeom prst="rect">
            <a:avLst/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CF1DB-CD41-BB76-85E2-FFE2AFC324F0}"/>
              </a:ext>
            </a:extLst>
          </p:cNvPr>
          <p:cNvSpPr/>
          <p:nvPr/>
        </p:nvSpPr>
        <p:spPr>
          <a:xfrm>
            <a:off x="6096000" y="820767"/>
            <a:ext cx="6096000" cy="583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Vs versus letters icon battle confrontation Vector Image">
            <a:extLst>
              <a:ext uri="{FF2B5EF4-FFF2-40B4-BE49-F238E27FC236}">
                <a16:creationId xmlns:a16="http://schemas.microsoft.com/office/drawing/2014/main" id="{4513F8FC-607A-0EB7-3AA3-F384C9D1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103" y="1426747"/>
            <a:ext cx="3851793" cy="40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197038"/>
            <a:ext cx="8299838" cy="587362"/>
            <a:chOff x="1887555" y="1381803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8" y="1381803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en-US" altLang="zh-CN" sz="3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简 介 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E9BEB3D-CA3B-3860-001F-CDF74B02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61" y="1244471"/>
            <a:ext cx="3492679" cy="5289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3B14E6-D437-7D3C-471D-A93A39E90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896" y="1200019"/>
            <a:ext cx="2438525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CB933607-27E7-E512-4ABC-FED10485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91" y="1177842"/>
            <a:ext cx="2438525" cy="53342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为什么</a:t>
              </a:r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?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F5E5CA2-510E-7858-67EB-A0C36D79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134" y="2374746"/>
            <a:ext cx="2095608" cy="3746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861467-9EB0-4593-F379-D0F4D299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61" y="3078246"/>
            <a:ext cx="3994355" cy="3810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A81DF4-71A5-B48E-B39A-20343D656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228" y="3844979"/>
            <a:ext cx="6261422" cy="3302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C2AB26-2BCA-7A40-C36B-3C947F161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617" y="4838745"/>
            <a:ext cx="4165814" cy="132721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E9176B5-40E7-259E-A82F-8C164A7C5EAA}"/>
              </a:ext>
            </a:extLst>
          </p:cNvPr>
          <p:cNvSpPr txBox="1"/>
          <p:nvPr/>
        </p:nvSpPr>
        <p:spPr>
          <a:xfrm>
            <a:off x="7149134" y="4490096"/>
            <a:ext cx="26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在优化时，梯度回传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A99247C-F701-9CA9-C0AD-065FA949E2D2}"/>
              </a:ext>
            </a:extLst>
          </p:cNvPr>
          <p:cNvSpPr/>
          <p:nvPr/>
        </p:nvSpPr>
        <p:spPr>
          <a:xfrm>
            <a:off x="3889158" y="2562080"/>
            <a:ext cx="2256583" cy="187335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20A65AF-F3E3-C022-9A91-5324FFBD6665}"/>
              </a:ext>
            </a:extLst>
          </p:cNvPr>
          <p:cNvSpPr/>
          <p:nvPr/>
        </p:nvSpPr>
        <p:spPr>
          <a:xfrm>
            <a:off x="3880274" y="3250619"/>
            <a:ext cx="2081818" cy="178381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D19F724-3C7B-406B-A77B-A7780C4354E2}"/>
              </a:ext>
            </a:extLst>
          </p:cNvPr>
          <p:cNvSpPr/>
          <p:nvPr/>
        </p:nvSpPr>
        <p:spPr>
          <a:xfrm>
            <a:off x="3880274" y="3966133"/>
            <a:ext cx="1185954" cy="166832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AF6B8D-7553-E2C9-094A-378C7241F8AC}"/>
              </a:ext>
            </a:extLst>
          </p:cNvPr>
          <p:cNvSpPr txBox="1"/>
          <p:nvPr/>
        </p:nvSpPr>
        <p:spPr>
          <a:xfrm>
            <a:off x="4191823" y="6250506"/>
            <a:ext cx="428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梯度消失！！！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8D9D3C1-6666-6C74-11E9-3EB0F8D2A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67" y="1086816"/>
            <a:ext cx="3492679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8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734</Words>
  <Application>Microsoft Office PowerPoint</Application>
  <PresentationFormat>宽屏</PresentationFormat>
  <Paragraphs>94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Gotham Rounded Book</vt:lpstr>
      <vt:lpstr>HelveticaExt-Normal</vt:lpstr>
      <vt:lpstr>等线</vt:lpstr>
      <vt:lpstr>等线 Light</vt:lpstr>
      <vt:lpstr>思源黑体 CN Bold</vt:lpstr>
      <vt:lpstr>微软雅黑</vt:lpstr>
      <vt:lpstr>微软雅黑</vt:lpstr>
      <vt:lpstr>Arial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广辉 申</cp:lastModifiedBy>
  <cp:revision>250</cp:revision>
  <dcterms:created xsi:type="dcterms:W3CDTF">2021-04-05T08:53:00Z</dcterms:created>
  <dcterms:modified xsi:type="dcterms:W3CDTF">2024-05-14T05:39:06Z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7D6207DFAF8C474294EF4F6911650BA1</vt:lpwstr>
  </property>
  <property fmtid="{D5CDD505-2E9C-101B-9397-08002B2CF9AE}" pid="3" name="KSOProductBuildVer">
    <vt:lpwstr>2052-11.1.0.10667</vt:lpwstr>
  </property>
</Properties>
</file>