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Ratio of Non-Attack</a:t>
            </a:r>
            <a:r>
              <a:rPr lang="en-US" baseline="0"/>
              <a:t> Comments to Attack Comments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Non-Attack</c:v>
                </c:pt>
                <c:pt idx="1">
                  <c:v>Attack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2-4809-BEC5-66000EA87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303688"/>
        <c:axId val="634299096"/>
      </c:barChart>
      <c:catAx>
        <c:axId val="634303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99096"/>
        <c:crosses val="autoZero"/>
        <c:auto val="1"/>
        <c:lblAlgn val="ctr"/>
        <c:lblOffset val="100"/>
        <c:noMultiLvlLbl val="0"/>
      </c:catAx>
      <c:valAx>
        <c:axId val="63429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30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of Attack Comments Over the Years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Sheet1!$A$72:$A$87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xVal>
          <c:yVal>
            <c:numRef>
              <c:f>Sheet1!$B$72:$B$87</c:f>
              <c:numCache>
                <c:formatCode>0%</c:formatCode>
                <c:ptCount val="16"/>
                <c:pt idx="0">
                  <c:v>0</c:v>
                </c:pt>
                <c:pt idx="1">
                  <c:v>0</c:v>
                </c:pt>
                <c:pt idx="2" formatCode="0.00%">
                  <c:v>7.0000000000000001E-3</c:v>
                </c:pt>
                <c:pt idx="3" formatCode="0.00%">
                  <c:v>1.7000000000000001E-2</c:v>
                </c:pt>
                <c:pt idx="4">
                  <c:v>0.09</c:v>
                </c:pt>
                <c:pt idx="5" formatCode="0.00%">
                  <c:v>0.115</c:v>
                </c:pt>
                <c:pt idx="6" formatCode="0.00%">
                  <c:v>0.115</c:v>
                </c:pt>
                <c:pt idx="7" formatCode="0.00%">
                  <c:v>0.13500000000000001</c:v>
                </c:pt>
                <c:pt idx="8" formatCode="0.00%">
                  <c:v>0.13400000000000001</c:v>
                </c:pt>
                <c:pt idx="9" formatCode="0.00%">
                  <c:v>0.121</c:v>
                </c:pt>
                <c:pt idx="10" formatCode="0.00%">
                  <c:v>0.12</c:v>
                </c:pt>
                <c:pt idx="11" formatCode="0.00%">
                  <c:v>0.109</c:v>
                </c:pt>
                <c:pt idx="12" formatCode="0.00%">
                  <c:v>0.10199999999999999</c:v>
                </c:pt>
                <c:pt idx="13" formatCode="0.00%">
                  <c:v>0.10299999999999999</c:v>
                </c:pt>
                <c:pt idx="14" formatCode="0.00%">
                  <c:v>0.11600000000000001</c:v>
                </c:pt>
                <c:pt idx="15" formatCode="0.00%">
                  <c:v>0.12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1E-47B5-AB0C-81C1EBC6B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289568"/>
        <c:axId val="643290880"/>
      </c:scatterChart>
      <c:valAx>
        <c:axId val="643289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90880"/>
        <c:crosses val="autoZero"/>
        <c:crossBetween val="midCat"/>
      </c:valAx>
      <c:valAx>
        <c:axId val="64329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8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NS</a:t>
            </a:r>
            <a:r>
              <a:rPr lang="en-US" baseline="0"/>
              <a:t> vs % Attack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Sheet1!$A$22:$A$23</c:f>
              <c:strCache>
                <c:ptCount val="2"/>
                <c:pt idx="0">
                  <c:v>Article</c:v>
                </c:pt>
                <c:pt idx="1">
                  <c:v>User</c:v>
                </c:pt>
              </c:strCache>
            </c:strRef>
          </c:cat>
          <c:val>
            <c:numRef>
              <c:f>Sheet1!$B$22:$B$23</c:f>
              <c:numCache>
                <c:formatCode>0.00%</c:formatCode>
                <c:ptCount val="2"/>
                <c:pt idx="0">
                  <c:v>4.3999999999999997E-2</c:v>
                </c:pt>
                <c:pt idx="1">
                  <c:v>0.17599999999999999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0-4871-94C8-36E63B633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308936"/>
        <c:axId val="634311560"/>
      </c:barChart>
      <c:catAx>
        <c:axId val="63430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311560"/>
        <c:crosses val="autoZero"/>
        <c:auto val="1"/>
        <c:lblAlgn val="ctr"/>
        <c:lblOffset val="100"/>
        <c:noMultiLvlLbl val="0"/>
      </c:catAx>
      <c:valAx>
        <c:axId val="63431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308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Logged_In Status vs % Attack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Sheet1!$B$38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BAE-88B8-14F8EB061080}"/>
            </c:ext>
          </c:extLst>
        </c:ser>
        <c:ser>
          <c:idx val="1"/>
          <c:order val="1"/>
          <c:tx>
            <c:strRef>
              <c:f>Sheet1!$A$39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Sheet1!$B$39</c:f>
              <c:numCache>
                <c:formatCode>0.00%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BAE-88B8-14F8EB061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296472"/>
        <c:axId val="634297128"/>
      </c:barChart>
      <c:catAx>
        <c:axId val="63429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97128"/>
        <c:crosses val="autoZero"/>
        <c:auto val="1"/>
        <c:lblAlgn val="ctr"/>
        <c:lblOffset val="100"/>
        <c:noMultiLvlLbl val="0"/>
      </c:catAx>
      <c:valAx>
        <c:axId val="63429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9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Sample versus % Attack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Sheet1!$A$53:$A$54</c:f>
              <c:strCache>
                <c:ptCount val="2"/>
                <c:pt idx="0">
                  <c:v>Blocked</c:v>
                </c:pt>
                <c:pt idx="1">
                  <c:v>Random</c:v>
                </c:pt>
              </c:strCache>
            </c:strRef>
          </c:cat>
          <c:val>
            <c:numRef>
              <c:f>Sheet1!$B$53:$B$54</c:f>
              <c:numCache>
                <c:formatCode>0.00%</c:formatCode>
                <c:ptCount val="2"/>
                <c:pt idx="0">
                  <c:v>0.16900000000000001</c:v>
                </c:pt>
                <c:pt idx="1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A-4BE1-8227-5DF84C139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307296"/>
        <c:axId val="634307952"/>
      </c:barChart>
      <c:catAx>
        <c:axId val="6343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307952"/>
        <c:crosses val="autoZero"/>
        <c:auto val="1"/>
        <c:lblAlgn val="ctr"/>
        <c:lblOffset val="100"/>
        <c:noMultiLvlLbl val="0"/>
      </c:catAx>
      <c:valAx>
        <c:axId val="63430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30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BCDB-84A2-4AD1-AB7E-C10A0EC50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6367F-D7E0-4407-9D57-55F07DB5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21E9-18D6-408A-A668-E8032A0A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982A-6A21-4373-9153-3056018F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8311-D614-4BA6-9C21-AE718850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B3F-4582-4434-A97F-C8E57F9D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3293-7F86-4308-A579-551015C5A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7423-93C2-49FF-BC86-CB9CFF7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8059-1A54-451D-B97B-79A13A2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015D-60C4-4AD9-8009-35EA387E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B0D4D-3FC8-4192-BE55-7C3FD1EE3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FB66-62BB-46D1-A6A3-87D4B970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E88-2AEC-4B4F-95ED-59000A8D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0895-6B0B-4372-BC05-3A1544E9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698B-5CC5-40C3-B22D-3C501068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5C99-537E-4E5E-8CC4-9CD6FA68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9AC2-014B-49EF-A159-2EA7ECD1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377C-EA3D-4989-B39E-2423B101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6C9F8-D334-4AF4-9FF8-2CA94DC3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44DF-732B-4A70-B4A4-D1CB0355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C626-AB96-4E5A-BCC2-E38DA885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3E99-FDBF-4695-9A67-E9C428BD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B777-14BA-4B16-847B-FD518384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4C4-DF28-414A-9F96-DA64976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7EC5-96BA-481C-B57E-588B4FA6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6ED-4CFB-43FF-AB00-00B12DA2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C44F-B5F3-4D2D-99DE-F928E87D4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50D7-35CE-4C7B-B17C-6E7D2F4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7F421-277A-45F6-8FA1-4151934B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14F8F-E9D6-45D9-B72D-90AC797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1C6C-882B-414F-8F9E-2C48014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55D2-C264-4941-9B6D-26588788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5F7E1-0E4A-4EE6-8310-B71BE750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F28B-7012-40C9-944E-C54AA954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84F88-A95C-4E6D-BF3F-B8799F994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40B7-CD69-4DE0-A012-D05BF074B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1AF21-6043-4A05-960B-445EC4CA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7D50B-67CF-4F65-AE26-994961F8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5C3D9-2364-4F5A-8443-BFB5E563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FB6-3BB5-40AD-AC78-EC1F61DB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4E4AE-4891-4811-9844-26CBC74E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1DC0-B420-4ED6-9CEB-8C284C76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C23EE-1437-43B0-9C19-3DDB2246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88D3C-8CD9-4570-8ACC-A52DB2BA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AC751-6E3F-46F2-A691-8FF08DAF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8AAB-3BD1-412E-8310-59F85F3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D61-F35C-40CC-9DA8-664164F4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EA2-3C1D-41BC-BC6A-619344F9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E6BB8-43DE-4882-BCAA-DC8B80F3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724E2-C0E4-4475-9821-BEA57C5F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1A8C-A06A-4660-9FA8-79C6360A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DBF6-E487-48AB-8B87-DD15241F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50CB-C732-4ECA-8894-C9AA7160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A5127-38DA-42C9-91BC-9557C9DB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F3899-5739-46F9-ACF9-D52DFB8E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0B81-6134-4255-9BD5-7A15C07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81FD-C517-4264-A3F2-4118DC9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FFDAC-484F-4D57-95E9-40E50423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3A4F7-A196-49D2-97E9-FB50C6F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7F1B2-1122-49B9-9514-F53673F0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8C37-0780-4108-8D5F-621ED87A9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EE2-4B20-4C8E-ACA3-5DA00874BB3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8731-851F-4E0E-A5FF-B664C9F40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D659-60ED-44F7-A77D-7CFD1A1B5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9B3C-D52E-4CE8-818A-596F8A869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2086-FDC2-4652-BCCF-F075FBC67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Personal Attacks in Wikipedia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D11FB-608A-445F-8592-6DCC4D6F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Samuel Ghebreyesus</a:t>
            </a:r>
          </a:p>
          <a:p>
            <a:r>
              <a:rPr lang="en-US" dirty="0"/>
              <a:t>Course: CS 5100 (Foundations of Artificial Intelligence)</a:t>
            </a:r>
          </a:p>
          <a:p>
            <a:r>
              <a:rPr lang="en-US" dirty="0"/>
              <a:t>4/19/2022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8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066A-1817-493B-8380-ADAB9C76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B3185-5770-4891-A4E7-131B5123A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64821"/>
              </p:ext>
            </p:extLst>
          </p:nvPr>
        </p:nvGraphicFramePr>
        <p:xfrm>
          <a:off x="149869" y="1768496"/>
          <a:ext cx="4935840" cy="202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F4D41C-CA9D-48E2-A7DE-89D6981AE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5256"/>
              </p:ext>
            </p:extLst>
          </p:nvPr>
        </p:nvGraphicFramePr>
        <p:xfrm>
          <a:off x="327060" y="3868972"/>
          <a:ext cx="44606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843051-A993-46CF-9638-631714400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522595"/>
              </p:ext>
            </p:extLst>
          </p:nvPr>
        </p:nvGraphicFramePr>
        <p:xfrm>
          <a:off x="5406778" y="1670891"/>
          <a:ext cx="3772328" cy="221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5A638C-AD66-4558-9A90-11357163A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511218"/>
              </p:ext>
            </p:extLst>
          </p:nvPr>
        </p:nvGraphicFramePr>
        <p:xfrm>
          <a:off x="5006942" y="3986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4B4C4AF-DD06-43A5-83D8-2496F02B4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038468"/>
              </p:ext>
            </p:extLst>
          </p:nvPr>
        </p:nvGraphicFramePr>
        <p:xfrm>
          <a:off x="9051533" y="1967836"/>
          <a:ext cx="3140467" cy="292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2258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FD0A-D75D-43F8-9CB4-9A84493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Cleaning + Feature Selection + Attack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AD84-0FB1-4AEA-8B62-736AB5F4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Removed words within parentheses, lowercased words, removed punctuation, removed apostrophes, removed stop words</a:t>
            </a:r>
          </a:p>
          <a:p>
            <a:r>
              <a:rPr lang="en-US" sz="2400" dirty="0"/>
              <a:t>Final model I chose was the LinearSVC and the only features it took in were ns and </a:t>
            </a:r>
            <a:r>
              <a:rPr lang="en-US" sz="2400" dirty="0" err="1"/>
              <a:t>logged_in</a:t>
            </a:r>
            <a:r>
              <a:rPr lang="en-US" sz="2400" dirty="0"/>
              <a:t> along with comment</a:t>
            </a:r>
          </a:p>
          <a:p>
            <a:r>
              <a:rPr lang="en-US" sz="2400" dirty="0"/>
              <a:t>Classified comments as attack if mean of attack values greater than 0.5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565E-829C-4FC4-ADA1-C180E5A7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62" y="4001294"/>
            <a:ext cx="674142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C501-8E09-4B9B-9D85-8B0C0DA2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ML Methods +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F9AB-B4BB-4A39-A957-C76AD5EF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special optimizations in code</a:t>
            </a:r>
          </a:p>
          <a:p>
            <a:r>
              <a:rPr lang="en-US" dirty="0"/>
              <a:t>LinearSVC best before tuning</a:t>
            </a:r>
          </a:p>
          <a:p>
            <a:pPr marL="0" indent="0">
              <a:buNone/>
            </a:pPr>
            <a:r>
              <a:rPr lang="en-US" dirty="0"/>
              <a:t>   hyperparameters (learned from metrics)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253B7-5854-4D71-8E5F-6CCB190F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9" y="3291556"/>
            <a:ext cx="4899463" cy="133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A8C21-C10D-406E-94DF-5116922A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6" y="4629650"/>
            <a:ext cx="4925358" cy="146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8BC30-9C2E-4EEA-8F9C-0A8A2AAC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57" y="2242353"/>
            <a:ext cx="4100843" cy="1794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55C79-C1A7-4DD2-B796-25DFA6400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150" y="4585904"/>
            <a:ext cx="4925359" cy="1696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AC96B9-C37F-4212-A51C-B14C00D267A4}"/>
              </a:ext>
            </a:extLst>
          </p:cNvPr>
          <p:cNvSpPr txBox="1"/>
          <p:nvPr/>
        </p:nvSpPr>
        <p:spPr>
          <a:xfrm>
            <a:off x="679396" y="5986598"/>
            <a:ext cx="446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LinearSVC (top w/o hyperparameter tuning, bottom w/hyperparameter tuning-best final results metric)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A8248-C906-412F-98C5-AED5357425C4}"/>
              </a:ext>
            </a:extLst>
          </p:cNvPr>
          <p:cNvSpPr txBox="1"/>
          <p:nvPr/>
        </p:nvSpPr>
        <p:spPr>
          <a:xfrm>
            <a:off x="7386320" y="1825625"/>
            <a:ext cx="41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MultinomialNB()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43C5A-4D89-40AC-A74F-41F1C09B80BC}"/>
              </a:ext>
            </a:extLst>
          </p:cNvPr>
          <p:cNvSpPr txBox="1"/>
          <p:nvPr/>
        </p:nvSpPr>
        <p:spPr>
          <a:xfrm>
            <a:off x="6865775" y="633101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RandomForestClassifier()</a:t>
            </a:r>
          </a:p>
        </p:txBody>
      </p:sp>
    </p:spTree>
    <p:extLst>
      <p:ext uri="{BB962C8B-B14F-4D97-AF65-F5344CB8AC3E}">
        <p14:creationId xmlns:p14="http://schemas.microsoft.com/office/powerpoint/2010/main" val="41531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9563-1E64-466D-84F8-7FEBE328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C4C9-5FB3-4025-802F-155D60EB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Tune hyperparameters C, loss, </a:t>
            </a:r>
            <a:r>
              <a:rPr lang="en-US" sz="2000" dirty="0" err="1">
                <a:cs typeface="Times New Roman" panose="02020603050405020304" pitchFamily="18" charset="0"/>
              </a:rPr>
              <a:t>class_weight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max_iter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1 score went up 2 percentage points as a result of my hyperparameter tuning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5 percentage point increase in f1 score, 7 percentage point increase in precision, 4 percentage point increase in recall compared to strawman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Cross validation was very useful to prevent overfitting/promote generalizability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22D9A-E9EE-4321-B481-069C7B3F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2" y="3771938"/>
            <a:ext cx="7332589" cy="27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Identifying Personal Attacks in Wikipedia Comments</vt:lpstr>
      <vt:lpstr>Visualizations</vt:lpstr>
      <vt:lpstr>Text Cleaning + Feature Selection + Attack Information</vt:lpstr>
      <vt:lpstr>ML Methods + Metrics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Personal Attacks in Wikipedia Comments</dc:title>
  <dc:creator>Ghebreyesus, Samuel</dc:creator>
  <cp:lastModifiedBy>Ghebreyesus, Samuel</cp:lastModifiedBy>
  <cp:revision>1</cp:revision>
  <dcterms:created xsi:type="dcterms:W3CDTF">2022-04-19T08:33:37Z</dcterms:created>
  <dcterms:modified xsi:type="dcterms:W3CDTF">2022-04-19T10:06:01Z</dcterms:modified>
</cp:coreProperties>
</file>