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Global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69-D443-86DA-F9B5E01D66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69-D443-86DA-F9B5E01D66AE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00-8245-BBFD-0C53C641AC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69-D443-86DA-F9B5E01D66AE}"/>
              </c:ext>
            </c:extLst>
          </c:dPt>
          <c:cat>
            <c:strRef>
              <c:f>Sheet1!$A$2:$A$5</c:f>
              <c:strCache>
                <c:ptCount val="4"/>
                <c:pt idx="0">
                  <c:v>NA</c:v>
                </c:pt>
                <c:pt idx="1">
                  <c:v>EU</c:v>
                </c:pt>
                <c:pt idx="2">
                  <c:v>JP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</c:v>
                </c:pt>
                <c:pt idx="1">
                  <c:v>5</c:v>
                </c:pt>
                <c:pt idx="2">
                  <c:v>16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0-8245-BBFD-0C53C641A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Global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A0-D64E-BB95-A44CA1889F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A0-D64E-BB95-A44CA1889F8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A0-D64E-BB95-A44CA1889F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4FB-6140-8C8C-17715744A52E}"/>
              </c:ext>
            </c:extLst>
          </c:dPt>
          <c:cat>
            <c:strRef>
              <c:f>Sheet1!$A$2:$A$5</c:f>
              <c:strCache>
                <c:ptCount val="3"/>
                <c:pt idx="0">
                  <c:v>NA</c:v>
                </c:pt>
                <c:pt idx="1">
                  <c:v>EU</c:v>
                </c:pt>
                <c:pt idx="2">
                  <c:v>JP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41</c:v>
                </c:pt>
                <c:pt idx="1">
                  <c:v>15</c:v>
                </c:pt>
                <c:pt idx="2">
                  <c:v>42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A0-D64E-BB95-A44CA1889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Global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65-3446-ACED-2EC53CCBF9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65-3446-ACED-2EC53CCBF9B9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65-3446-ACED-2EC53CCBF9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540-4346-9288-2A0308C9F72B}"/>
              </c:ext>
            </c:extLst>
          </c:dPt>
          <c:cat>
            <c:strRef>
              <c:f>Sheet1!$A$2:$A$5</c:f>
              <c:strCache>
                <c:ptCount val="3"/>
                <c:pt idx="0">
                  <c:v>NA</c:v>
                </c:pt>
                <c:pt idx="1">
                  <c:v>EU</c:v>
                </c:pt>
                <c:pt idx="2">
                  <c:v>JP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</c:v>
                </c:pt>
                <c:pt idx="1">
                  <c:v>27</c:v>
                </c:pt>
                <c:pt idx="2">
                  <c:v>12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65-3446-ACED-2EC53CCBF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Global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8E-4C49-80CF-85B887F5C7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8E-4C49-80CF-85B887F5C73F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8E-4C49-80CF-85B887F5C7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87-7E43-BC1B-34C838726F2F}"/>
              </c:ext>
            </c:extLst>
          </c:dPt>
          <c:cat>
            <c:strRef>
              <c:f>Sheet1!$A$2:$A$5</c:f>
              <c:strCache>
                <c:ptCount val="3"/>
                <c:pt idx="0">
                  <c:v>NA</c:v>
                </c:pt>
                <c:pt idx="1">
                  <c:v>EU</c:v>
                </c:pt>
                <c:pt idx="2">
                  <c:v>JP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33</c:v>
                </c:pt>
                <c:pt idx="2">
                  <c:v>12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28E-4C49-80CF-85B887F5C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07A4-2099-A942-A568-E0BA7446CCA8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C1059-C4FE-0B44-9619-BEA9EF7A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7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1059-C4FE-0B44-9619-BEA9EF7AC7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69D7-2BED-4345-BB75-0131F0EB6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5445B-A6E9-6E46-9069-4341A84C2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6997-DFEB-E64D-B7DE-1E156E81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D3ED-993E-B14A-9777-36C36D07E96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0286-6953-0E47-B284-7F3593D1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53B4-950F-FF4D-A49E-9AF2FED3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04F-56EF-A746-9D7D-CCCE1CA811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6D3D5-C4F5-CB44-85B2-4A25D16C0EB1}"/>
              </a:ext>
            </a:extLst>
          </p:cNvPr>
          <p:cNvSpPr/>
          <p:nvPr userDrawn="1"/>
        </p:nvSpPr>
        <p:spPr>
          <a:xfrm>
            <a:off x="178904" y="139148"/>
            <a:ext cx="11827566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B2795-7218-A24F-8CB8-13B244A533F4}"/>
              </a:ext>
            </a:extLst>
          </p:cNvPr>
          <p:cNvSpPr/>
          <p:nvPr userDrawn="1"/>
        </p:nvSpPr>
        <p:spPr>
          <a:xfrm>
            <a:off x="178904" y="6440557"/>
            <a:ext cx="11827566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755D-DABA-A341-B240-31EA9763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85F71-97F4-FF4D-9B1B-96C39D847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12A2-045A-3E48-A612-46FFDD3F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D3ED-993E-B14A-9777-36C36D07E96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89156-6A30-1348-915E-97D0FCE0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795A-619A-2A4C-AE7A-FDA9F92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04F-56EF-A746-9D7D-CCCE1CA8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4AA0B-B39D-ED4D-B118-072E32511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4E82E-04FE-A745-94E0-F47DC0E6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9EC5-68EE-494A-8D4A-F19E32E5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D3ED-993E-B14A-9777-36C36D07E96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051B-52F4-B14F-A052-3CB4C7A4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DD6B-A946-2348-983B-30921A1E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04F-56EF-A746-9D7D-CCCE1CA8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C3EC-A78B-694B-9918-7A2C8C83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48B8-3E34-1B43-9B6F-FED4D819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7501-82D1-9E42-8B28-BF48FF39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D3ED-993E-B14A-9777-36C36D07E96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83CA-932A-1B45-99CA-CC023772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505DD-514C-1247-A40C-53E45290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04F-56EF-A746-9D7D-CCCE1CA811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21206-78AE-DE4B-B1E0-421A45716C82}"/>
              </a:ext>
            </a:extLst>
          </p:cNvPr>
          <p:cNvSpPr/>
          <p:nvPr userDrawn="1"/>
        </p:nvSpPr>
        <p:spPr>
          <a:xfrm>
            <a:off x="178904" y="139148"/>
            <a:ext cx="11827566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DAAA3E-8A6B-9F4A-B404-4B3306DDA4E0}"/>
              </a:ext>
            </a:extLst>
          </p:cNvPr>
          <p:cNvSpPr/>
          <p:nvPr userDrawn="1"/>
        </p:nvSpPr>
        <p:spPr>
          <a:xfrm>
            <a:off x="178904" y="6440557"/>
            <a:ext cx="11827566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E92A-B718-D345-8F8B-0C03D6D9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8F547-D688-1648-940F-1D9638D9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7ACE-9E89-A141-9645-5E236044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D3ED-993E-B14A-9777-36C36D07E96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00C11-361F-2C41-ACAE-6DBC948E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180E-FC93-584A-A088-1280AA2E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04F-56EF-A746-9D7D-CCCE1CA8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9A2A-4BC3-364C-A527-49E848FA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038F-8D02-4C40-AD9E-905F6A7C7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D48C2-D29B-B445-AAA5-7645B4DF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D3911-DDAE-AA4E-A607-1DFCA3C2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D3ED-993E-B14A-9777-36C36D07E96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4BF5C-E6F3-7B49-8158-4DADDE67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4980A-249F-BC42-8056-9AF8F686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04F-56EF-A746-9D7D-CCCE1CA8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7ACA-75C0-0E43-9C70-9E30DD39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CDDA1-0BF2-B74D-B2CA-E75B868A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54FB1-A404-4A44-B059-896CFD3E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A6E74-8DD5-7847-8C44-4E1BC7C50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06587-6798-6B4A-B25C-4297C5F44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C926D-B752-C047-8819-E11561F6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D3ED-993E-B14A-9777-36C36D07E96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BF1D0-3F3D-904F-84C5-B50487D9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94D7-919D-7C4C-8529-F51AC793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04F-56EF-A746-9D7D-CCCE1CA8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5CF2-DF7B-2041-B2EA-29BDA347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B9C20-A980-E344-A713-B999CC07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D3ED-993E-B14A-9777-36C36D07E96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444EA-8DB9-6345-80C7-37FF240E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460B8-402D-2448-90C5-F58E2AA8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04F-56EF-A746-9D7D-CCCE1CA8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E6C7E-6E4A-0542-A257-51F0B94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D3ED-993E-B14A-9777-36C36D07E96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50F95-135D-0942-8392-970AEB56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7FFE3-7398-F040-901A-13180A06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04F-56EF-A746-9D7D-CCCE1CA8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D3F2-0B37-4040-8130-8A30F31A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547DF-79A0-3046-A848-CF837478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CF384-C864-A749-AE2B-3558A1A8E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40EA6-1575-D94C-9128-F2ADD1F5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D3ED-993E-B14A-9777-36C36D07E96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BA1A9-0199-8D40-BEB8-B1D9E463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18C56-FE3E-1F41-8405-649736BC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04F-56EF-A746-9D7D-CCCE1CA8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821E-F4ED-5442-BC51-1A60F517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0F207-7349-5B46-ACBF-D2AF95C1D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2658A-37E9-9044-ABBD-F70EBBCB4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3EC85-FCB9-5440-A1F2-41945A51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D3ED-993E-B14A-9777-36C36D07E96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5C487-74B4-1340-B48E-157BE7C2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3ADF8-92C0-114D-8E82-23E4A24A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04F-56EF-A746-9D7D-CCCE1CA8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7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FB35B-72BE-9441-B59D-CB24CE2E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19E9D-DA4F-234E-A97F-3BB1A344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B7A8-1505-914B-A2BE-9A7464CDC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D3ED-993E-B14A-9777-36C36D07E96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0F6C-A89B-1940-9662-0B75A7539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858BF-18B4-EC42-8DD7-B618DCBAC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E04F-56EF-A746-9D7D-CCCE1CA8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00A4-D13F-1E48-9AEF-F31E13A3A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7548"/>
            <a:ext cx="9144000" cy="2387600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Video Game Sales: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 Analysis &amp;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Predictors of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F4EA-95F5-2241-9021-8F4DEF312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7223"/>
            <a:ext cx="9144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Stefan Heinze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Challenge Week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ADAD44-1F74-9A4C-B8F4-FF45840C851A}"/>
              </a:ext>
            </a:extLst>
          </p:cNvPr>
          <p:cNvSpPr/>
          <p:nvPr/>
        </p:nvSpPr>
        <p:spPr>
          <a:xfrm>
            <a:off x="178904" y="139148"/>
            <a:ext cx="11827566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00220-9444-D44A-8407-D63E5C4D71F4}"/>
              </a:ext>
            </a:extLst>
          </p:cNvPr>
          <p:cNvSpPr/>
          <p:nvPr/>
        </p:nvSpPr>
        <p:spPr>
          <a:xfrm>
            <a:off x="178904" y="6440557"/>
            <a:ext cx="11827566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9196D-525A-C346-A93E-03BA61A6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50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Limiting to past 10 years improves accuracy of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553539-7956-774A-BA24-4EE230B9A5F9}"/>
              </a:ext>
            </a:extLst>
          </p:cNvPr>
          <p:cNvSpPr txBox="1">
            <a:spLocks/>
          </p:cNvSpPr>
          <p:nvPr/>
        </p:nvSpPr>
        <p:spPr>
          <a:xfrm>
            <a:off x="1896533" y="1137728"/>
            <a:ext cx="5040110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Random Forest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37E9E5-0521-8345-B7CB-910B7B22992B}"/>
              </a:ext>
            </a:extLst>
          </p:cNvPr>
          <p:cNvSpPr txBox="1">
            <a:spLocks/>
          </p:cNvSpPr>
          <p:nvPr/>
        </p:nvSpPr>
        <p:spPr>
          <a:xfrm>
            <a:off x="1896533" y="1591205"/>
            <a:ext cx="5040110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~ 0.25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DEE20-BB9B-2A41-B58A-BABF8D22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45" y="2065867"/>
            <a:ext cx="3109281" cy="432595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94C1A1-06E7-2B4B-A244-8109E813F9FC}"/>
              </a:ext>
            </a:extLst>
          </p:cNvPr>
          <p:cNvSpPr txBox="1">
            <a:spLocks/>
          </p:cNvSpPr>
          <p:nvPr/>
        </p:nvSpPr>
        <p:spPr>
          <a:xfrm>
            <a:off x="5621866" y="3219621"/>
            <a:ext cx="5040110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KPIs: Publisher, Genre</a:t>
            </a:r>
          </a:p>
        </p:txBody>
      </p:sp>
    </p:spTree>
    <p:extLst>
      <p:ext uri="{BB962C8B-B14F-4D97-AF65-F5344CB8AC3E}">
        <p14:creationId xmlns:p14="http://schemas.microsoft.com/office/powerpoint/2010/main" val="350598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9196D-525A-C346-A93E-03BA61A6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50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Summary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CCF117-081A-2543-A053-AD96D618C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What are key differences between NA, EU, and JP markets?</a:t>
            </a:r>
          </a:p>
          <a:p>
            <a:pPr lvl="1"/>
            <a:r>
              <a:rPr lang="en-US" dirty="0"/>
              <a:t>Size: NA &gt; EU &gt; JP</a:t>
            </a:r>
          </a:p>
          <a:p>
            <a:pPr lvl="1"/>
            <a:r>
              <a:rPr lang="en-US" dirty="0"/>
              <a:t>Preferred gaming platform: NA/EU-stationary, JP-mobile</a:t>
            </a:r>
          </a:p>
          <a:p>
            <a:pPr lvl="1"/>
            <a:r>
              <a:rPr lang="en-US" dirty="0"/>
              <a:t>Preferred game genre: NA/EU-shooters, JP-RPG/action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are key indicators of game success?</a:t>
            </a:r>
          </a:p>
          <a:p>
            <a:pPr lvl="1"/>
            <a:r>
              <a:rPr lang="en-US" dirty="0"/>
              <a:t>Publisher and genre</a:t>
            </a:r>
          </a:p>
        </p:txBody>
      </p:sp>
    </p:spTree>
    <p:extLst>
      <p:ext uri="{BB962C8B-B14F-4D97-AF65-F5344CB8AC3E}">
        <p14:creationId xmlns:p14="http://schemas.microsoft.com/office/powerpoint/2010/main" val="400702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1B5C-7E92-774B-AD1C-4B52562B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83CC-F4B7-DC4A-B455-7E6EEAA8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key differences between NA, EU, and JP markets?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Preferred gaming platform</a:t>
            </a:r>
          </a:p>
          <a:p>
            <a:pPr lvl="1"/>
            <a:r>
              <a:rPr lang="en-US" dirty="0"/>
              <a:t>Preferred game genre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are key indicators of game success?</a:t>
            </a:r>
          </a:p>
          <a:p>
            <a:pPr lvl="1"/>
            <a:r>
              <a:rPr lang="en-US" dirty="0"/>
              <a:t>Linear regression (LASSO/Ridge) vs. 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15860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455736-5738-7048-84DD-0EA5E31A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1308"/>
            <a:ext cx="10515600" cy="127538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Key differences between markets</a:t>
            </a:r>
          </a:p>
        </p:txBody>
      </p:sp>
    </p:spTree>
    <p:extLst>
      <p:ext uri="{BB962C8B-B14F-4D97-AF65-F5344CB8AC3E}">
        <p14:creationId xmlns:p14="http://schemas.microsoft.com/office/powerpoint/2010/main" val="15818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FBAD-294E-3849-A2E7-A41FAF70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1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Market size: NA &gt; EU &gt; JP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1DBA0F-CFD1-2E44-B3E1-0E5CE6095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368048"/>
              </p:ext>
            </p:extLst>
          </p:nvPr>
        </p:nvGraphicFramePr>
        <p:xfrm>
          <a:off x="6796764" y="2175191"/>
          <a:ext cx="2317955" cy="172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322CEFB-D88F-4E4E-AA49-780BC0E72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892876"/>
              </p:ext>
            </p:extLst>
          </p:nvPr>
        </p:nvGraphicFramePr>
        <p:xfrm>
          <a:off x="8977336" y="2175191"/>
          <a:ext cx="2317955" cy="172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84E6EBB-9622-F041-9ADE-5B0C357230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057093"/>
              </p:ext>
            </p:extLst>
          </p:nvPr>
        </p:nvGraphicFramePr>
        <p:xfrm>
          <a:off x="6799004" y="4347756"/>
          <a:ext cx="2317955" cy="172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5730B07-F25F-034B-8A3F-ABA93F749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656062"/>
              </p:ext>
            </p:extLst>
          </p:nvPr>
        </p:nvGraphicFramePr>
        <p:xfrm>
          <a:off x="8977336" y="4349740"/>
          <a:ext cx="2317955" cy="172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BBB53A-9CCD-1E44-A8A5-E7BB2E312D8A}"/>
              </a:ext>
            </a:extLst>
          </p:cNvPr>
          <p:cNvSpPr txBox="1">
            <a:spLocks/>
          </p:cNvSpPr>
          <p:nvPr/>
        </p:nvSpPr>
        <p:spPr>
          <a:xfrm>
            <a:off x="7467021" y="1850087"/>
            <a:ext cx="1024467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1980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7B859D0-3178-AB42-A5F9-E3493AD35E1A}"/>
              </a:ext>
            </a:extLst>
          </p:cNvPr>
          <p:cNvSpPr txBox="1">
            <a:spLocks/>
          </p:cNvSpPr>
          <p:nvPr/>
        </p:nvSpPr>
        <p:spPr>
          <a:xfrm>
            <a:off x="7723997" y="1176885"/>
            <a:ext cx="2687007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Market Share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A4FC378-4553-7C4C-A5D9-76115EE9B74C}"/>
              </a:ext>
            </a:extLst>
          </p:cNvPr>
          <p:cNvSpPr txBox="1">
            <a:spLocks/>
          </p:cNvSpPr>
          <p:nvPr/>
        </p:nvSpPr>
        <p:spPr>
          <a:xfrm>
            <a:off x="9621207" y="1850087"/>
            <a:ext cx="1024467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1990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3BFF213-77B8-FB48-AC40-A49D443B1B87}"/>
              </a:ext>
            </a:extLst>
          </p:cNvPr>
          <p:cNvSpPr txBox="1">
            <a:spLocks/>
          </p:cNvSpPr>
          <p:nvPr/>
        </p:nvSpPr>
        <p:spPr>
          <a:xfrm>
            <a:off x="7443507" y="4097414"/>
            <a:ext cx="1024467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7D5327-071C-BD4B-9712-C450395F79CD}"/>
              </a:ext>
            </a:extLst>
          </p:cNvPr>
          <p:cNvSpPr txBox="1">
            <a:spLocks/>
          </p:cNvSpPr>
          <p:nvPr/>
        </p:nvSpPr>
        <p:spPr>
          <a:xfrm>
            <a:off x="9621206" y="4097414"/>
            <a:ext cx="1024467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B0BBA8-A762-F346-A970-487279AA8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853" y="1585882"/>
            <a:ext cx="5006458" cy="46757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B0F0108-DE98-244F-BFD6-49894FB81FB3}"/>
              </a:ext>
            </a:extLst>
          </p:cNvPr>
          <p:cNvSpPr/>
          <p:nvPr/>
        </p:nvSpPr>
        <p:spPr>
          <a:xfrm>
            <a:off x="2191963" y="1784665"/>
            <a:ext cx="1338392" cy="901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B29823-348B-9E47-BAF1-FC5EDB2D5ECC}"/>
              </a:ext>
            </a:extLst>
          </p:cNvPr>
          <p:cNvSpPr/>
          <p:nvPr/>
        </p:nvSpPr>
        <p:spPr>
          <a:xfrm>
            <a:off x="2298643" y="1937851"/>
            <a:ext cx="51816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8F63E9-C4AC-464A-B5B0-468B7FF03E52}"/>
              </a:ext>
            </a:extLst>
          </p:cNvPr>
          <p:cNvSpPr/>
          <p:nvPr/>
        </p:nvSpPr>
        <p:spPr>
          <a:xfrm>
            <a:off x="2298643" y="2482660"/>
            <a:ext cx="51816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0E96D7-FC5F-8E48-96EF-7630FDC14454}"/>
              </a:ext>
            </a:extLst>
          </p:cNvPr>
          <p:cNvSpPr/>
          <p:nvPr/>
        </p:nvSpPr>
        <p:spPr>
          <a:xfrm>
            <a:off x="2298643" y="2210255"/>
            <a:ext cx="5181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60BAFC0-2606-1346-9E12-524F10F316B9}"/>
              </a:ext>
            </a:extLst>
          </p:cNvPr>
          <p:cNvSpPr txBox="1">
            <a:spLocks/>
          </p:cNvSpPr>
          <p:nvPr/>
        </p:nvSpPr>
        <p:spPr>
          <a:xfrm>
            <a:off x="2861743" y="1760609"/>
            <a:ext cx="1024467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17C9CB6-983B-8B42-9C6F-895805D20511}"/>
              </a:ext>
            </a:extLst>
          </p:cNvPr>
          <p:cNvSpPr txBox="1">
            <a:spLocks/>
          </p:cNvSpPr>
          <p:nvPr/>
        </p:nvSpPr>
        <p:spPr>
          <a:xfrm>
            <a:off x="2849384" y="2044817"/>
            <a:ext cx="1024467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17BC999-EE00-E04A-885A-85AAA3AAB1E7}"/>
              </a:ext>
            </a:extLst>
          </p:cNvPr>
          <p:cNvSpPr txBox="1">
            <a:spLocks/>
          </p:cNvSpPr>
          <p:nvPr/>
        </p:nvSpPr>
        <p:spPr>
          <a:xfrm>
            <a:off x="2861743" y="2313867"/>
            <a:ext cx="614015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JP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DA8C372-7496-5E43-A0F7-77FACC041A7D}"/>
              </a:ext>
            </a:extLst>
          </p:cNvPr>
          <p:cNvSpPr txBox="1">
            <a:spLocks/>
          </p:cNvSpPr>
          <p:nvPr/>
        </p:nvSpPr>
        <p:spPr>
          <a:xfrm>
            <a:off x="2816803" y="1170653"/>
            <a:ext cx="2687007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Market Value</a:t>
            </a:r>
          </a:p>
        </p:txBody>
      </p:sp>
    </p:spTree>
    <p:extLst>
      <p:ext uri="{BB962C8B-B14F-4D97-AF65-F5344CB8AC3E}">
        <p14:creationId xmlns:p14="http://schemas.microsoft.com/office/powerpoint/2010/main" val="70635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FBAD-294E-3849-A2E7-A41FAF70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" y="95996"/>
            <a:ext cx="12126914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NA/EU prefer stationary platforms while JP prefers mobile platforms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C88008-145B-B849-970E-F1DAAD46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09" y="1684385"/>
            <a:ext cx="4212493" cy="4360299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0E6374C-A309-544A-8BEF-2DD3EF5F2F02}"/>
              </a:ext>
            </a:extLst>
          </p:cNvPr>
          <p:cNvSpPr txBox="1">
            <a:spLocks/>
          </p:cNvSpPr>
          <p:nvPr/>
        </p:nvSpPr>
        <p:spPr>
          <a:xfrm>
            <a:off x="-170649" y="1177493"/>
            <a:ext cx="6063458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Popular Consoles (Top 100)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5F62882-3728-874B-92DD-A4BA1BEFF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91" y="1636098"/>
            <a:ext cx="6527283" cy="3580182"/>
          </a:xfrm>
          <a:prstGeom prst="rect">
            <a:avLst/>
          </a:prstGeom>
        </p:spPr>
      </p:pic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84918C8-0DA2-BE45-A6BC-B89C4BCD0FEA}"/>
              </a:ext>
            </a:extLst>
          </p:cNvPr>
          <p:cNvSpPr txBox="1">
            <a:spLocks/>
          </p:cNvSpPr>
          <p:nvPr/>
        </p:nvSpPr>
        <p:spPr>
          <a:xfrm>
            <a:off x="5375103" y="1188569"/>
            <a:ext cx="6063458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Popular Consoles Across Time (Top 20)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7B5B48-BB5E-B343-82A1-3609342CAC95}"/>
              </a:ext>
            </a:extLst>
          </p:cNvPr>
          <p:cNvCxnSpPr>
            <a:cxnSpLocks/>
          </p:cNvCxnSpPr>
          <p:nvPr/>
        </p:nvCxnSpPr>
        <p:spPr>
          <a:xfrm flipH="1" flipV="1">
            <a:off x="11411252" y="4970241"/>
            <a:ext cx="54618" cy="4920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2084C0-7F26-5041-8E50-CEA25647345A}"/>
              </a:ext>
            </a:extLst>
          </p:cNvPr>
          <p:cNvCxnSpPr>
            <a:cxnSpLocks/>
          </p:cNvCxnSpPr>
          <p:nvPr/>
        </p:nvCxnSpPr>
        <p:spPr>
          <a:xfrm flipV="1">
            <a:off x="10913902" y="4974667"/>
            <a:ext cx="116515" cy="437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3F16E67-713F-8041-B642-C43A0E43B0E2}"/>
              </a:ext>
            </a:extLst>
          </p:cNvPr>
          <p:cNvSpPr txBox="1">
            <a:spLocks/>
          </p:cNvSpPr>
          <p:nvPr/>
        </p:nvSpPr>
        <p:spPr>
          <a:xfrm>
            <a:off x="11105586" y="5485779"/>
            <a:ext cx="1020005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3DS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4BA90077-D0F6-7E42-8ED6-36341BB1F669}"/>
              </a:ext>
            </a:extLst>
          </p:cNvPr>
          <p:cNvSpPr txBox="1">
            <a:spLocks/>
          </p:cNvSpPr>
          <p:nvPr/>
        </p:nvSpPr>
        <p:spPr>
          <a:xfrm>
            <a:off x="10504943" y="5485778"/>
            <a:ext cx="1020005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6531E3-B47E-B148-A155-BACB6333BB45}"/>
              </a:ext>
            </a:extLst>
          </p:cNvPr>
          <p:cNvCxnSpPr>
            <a:cxnSpLocks/>
          </p:cNvCxnSpPr>
          <p:nvPr/>
        </p:nvCxnSpPr>
        <p:spPr>
          <a:xfrm flipH="1" flipV="1">
            <a:off x="7103111" y="5008534"/>
            <a:ext cx="54524" cy="4912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9B523D-8716-4B47-AD6B-714B5ADFE8CC}"/>
              </a:ext>
            </a:extLst>
          </p:cNvPr>
          <p:cNvCxnSpPr>
            <a:cxnSpLocks/>
          </p:cNvCxnSpPr>
          <p:nvPr/>
        </p:nvCxnSpPr>
        <p:spPr>
          <a:xfrm flipV="1">
            <a:off x="6617654" y="4974667"/>
            <a:ext cx="292131" cy="4912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6EE5306B-AF30-5F4E-A3E9-2B33F647778F}"/>
              </a:ext>
            </a:extLst>
          </p:cNvPr>
          <p:cNvSpPr txBox="1">
            <a:spLocks/>
          </p:cNvSpPr>
          <p:nvPr/>
        </p:nvSpPr>
        <p:spPr>
          <a:xfrm>
            <a:off x="6834813" y="5485779"/>
            <a:ext cx="1020005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PS4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2B043CB-FF30-834F-8A30-8FEC63E4E6F5}"/>
              </a:ext>
            </a:extLst>
          </p:cNvPr>
          <p:cNvSpPr txBox="1">
            <a:spLocks/>
          </p:cNvSpPr>
          <p:nvPr/>
        </p:nvSpPr>
        <p:spPr>
          <a:xfrm>
            <a:off x="5217924" y="5485778"/>
            <a:ext cx="1602895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Xbox360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8C313E-E8F4-7F41-BEF4-A35963E31F2F}"/>
              </a:ext>
            </a:extLst>
          </p:cNvPr>
          <p:cNvCxnSpPr>
            <a:cxnSpLocks/>
          </p:cNvCxnSpPr>
          <p:nvPr/>
        </p:nvCxnSpPr>
        <p:spPr>
          <a:xfrm flipV="1">
            <a:off x="8704487" y="4974667"/>
            <a:ext cx="355483" cy="5071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64F1B887-0ADC-AC4A-B728-18D9800DF030}"/>
              </a:ext>
            </a:extLst>
          </p:cNvPr>
          <p:cNvSpPr txBox="1">
            <a:spLocks/>
          </p:cNvSpPr>
          <p:nvPr/>
        </p:nvSpPr>
        <p:spPr>
          <a:xfrm>
            <a:off x="8109819" y="5481862"/>
            <a:ext cx="1020005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PS3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F489F6-24CB-9C46-B955-8309480E72E9}"/>
              </a:ext>
            </a:extLst>
          </p:cNvPr>
          <p:cNvCxnSpPr>
            <a:cxnSpLocks/>
          </p:cNvCxnSpPr>
          <p:nvPr/>
        </p:nvCxnSpPr>
        <p:spPr>
          <a:xfrm flipH="1" flipV="1">
            <a:off x="9259446" y="4974667"/>
            <a:ext cx="109832" cy="5120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29D8F5D0-43EF-BE46-810B-8D622DB57FF4}"/>
              </a:ext>
            </a:extLst>
          </p:cNvPr>
          <p:cNvSpPr txBox="1">
            <a:spLocks/>
          </p:cNvSpPr>
          <p:nvPr/>
        </p:nvSpPr>
        <p:spPr>
          <a:xfrm>
            <a:off x="9106589" y="5477945"/>
            <a:ext cx="1020005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PS4</a:t>
            </a:r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61B40A68-0364-4A42-B7B4-CDBFE1871C89}"/>
              </a:ext>
            </a:extLst>
          </p:cNvPr>
          <p:cNvSpPr txBox="1">
            <a:spLocks/>
          </p:cNvSpPr>
          <p:nvPr/>
        </p:nvSpPr>
        <p:spPr>
          <a:xfrm rot="16200000">
            <a:off x="2253164" y="3446905"/>
            <a:ext cx="6063458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Fraction of Games</a:t>
            </a:r>
          </a:p>
        </p:txBody>
      </p:sp>
    </p:spTree>
    <p:extLst>
      <p:ext uri="{BB962C8B-B14F-4D97-AF65-F5344CB8AC3E}">
        <p14:creationId xmlns:p14="http://schemas.microsoft.com/office/powerpoint/2010/main" val="401124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FBAD-294E-3849-A2E7-A41FAF70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9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NA/EU prefer shooters while JP prefers RPG/Action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93BAB0F-953D-AB49-9088-08CC1FFA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12" y="1465660"/>
            <a:ext cx="8832192" cy="456379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3893C89-694F-D84A-851F-193A0EBBF371}"/>
              </a:ext>
            </a:extLst>
          </p:cNvPr>
          <p:cNvSpPr txBox="1">
            <a:spLocks/>
          </p:cNvSpPr>
          <p:nvPr/>
        </p:nvSpPr>
        <p:spPr>
          <a:xfrm>
            <a:off x="2547773" y="1101409"/>
            <a:ext cx="1427911" cy="54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1DBA05E-DFC9-9542-BFE4-12C2E86B1353}"/>
              </a:ext>
            </a:extLst>
          </p:cNvPr>
          <p:cNvSpPr txBox="1">
            <a:spLocks/>
          </p:cNvSpPr>
          <p:nvPr/>
        </p:nvSpPr>
        <p:spPr>
          <a:xfrm>
            <a:off x="5562642" y="1101408"/>
            <a:ext cx="1427911" cy="54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C1818C0-CCE1-0145-B90E-B9B33D69C288}"/>
              </a:ext>
            </a:extLst>
          </p:cNvPr>
          <p:cNvSpPr txBox="1">
            <a:spLocks/>
          </p:cNvSpPr>
          <p:nvPr/>
        </p:nvSpPr>
        <p:spPr>
          <a:xfrm>
            <a:off x="8577511" y="1101408"/>
            <a:ext cx="1427911" cy="54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JP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7E5981D-A799-6A45-BE9C-2A47C709D270}"/>
              </a:ext>
            </a:extLst>
          </p:cNvPr>
          <p:cNvSpPr txBox="1">
            <a:spLocks/>
          </p:cNvSpPr>
          <p:nvPr/>
        </p:nvSpPr>
        <p:spPr>
          <a:xfrm>
            <a:off x="3375265" y="5984940"/>
            <a:ext cx="2561710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Shooters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D5A5B41-2921-D64E-8865-C9539C62A02C}"/>
              </a:ext>
            </a:extLst>
          </p:cNvPr>
          <p:cNvSpPr txBox="1">
            <a:spLocks/>
          </p:cNvSpPr>
          <p:nvPr/>
        </p:nvSpPr>
        <p:spPr>
          <a:xfrm>
            <a:off x="6412108" y="5984939"/>
            <a:ext cx="2561710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Shooters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3278211-ED40-F34F-8F4F-011CD682C8F2}"/>
              </a:ext>
            </a:extLst>
          </p:cNvPr>
          <p:cNvSpPr txBox="1">
            <a:spLocks/>
          </p:cNvSpPr>
          <p:nvPr/>
        </p:nvSpPr>
        <p:spPr>
          <a:xfrm>
            <a:off x="9257922" y="5977528"/>
            <a:ext cx="2561710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RPG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792614A6-2FDD-B644-9B15-D6A8314BF2B7}"/>
              </a:ext>
            </a:extLst>
          </p:cNvPr>
          <p:cNvSpPr txBox="1">
            <a:spLocks/>
          </p:cNvSpPr>
          <p:nvPr/>
        </p:nvSpPr>
        <p:spPr>
          <a:xfrm>
            <a:off x="10426161" y="5984939"/>
            <a:ext cx="1463087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AEB495-C531-6E45-BB66-F90C0A1C79DA}"/>
              </a:ext>
            </a:extLst>
          </p:cNvPr>
          <p:cNvCxnSpPr>
            <a:cxnSpLocks/>
          </p:cNvCxnSpPr>
          <p:nvPr/>
        </p:nvCxnSpPr>
        <p:spPr>
          <a:xfrm flipV="1">
            <a:off x="4213305" y="5721494"/>
            <a:ext cx="0" cy="3153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1032FA-732B-D242-A116-4D3C07F569CB}"/>
              </a:ext>
            </a:extLst>
          </p:cNvPr>
          <p:cNvCxnSpPr>
            <a:cxnSpLocks/>
          </p:cNvCxnSpPr>
          <p:nvPr/>
        </p:nvCxnSpPr>
        <p:spPr>
          <a:xfrm flipV="1">
            <a:off x="7159705" y="5721494"/>
            <a:ext cx="0" cy="3153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300313-486B-B44E-8A6D-476B7304AFF0}"/>
              </a:ext>
            </a:extLst>
          </p:cNvPr>
          <p:cNvCxnSpPr>
            <a:cxnSpLocks/>
          </p:cNvCxnSpPr>
          <p:nvPr/>
        </p:nvCxnSpPr>
        <p:spPr>
          <a:xfrm flipV="1">
            <a:off x="9885971" y="5679093"/>
            <a:ext cx="0" cy="3153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03E124-9DF5-014D-A22D-4DDB47FC0019}"/>
              </a:ext>
            </a:extLst>
          </p:cNvPr>
          <p:cNvCxnSpPr>
            <a:cxnSpLocks/>
          </p:cNvCxnSpPr>
          <p:nvPr/>
        </p:nvCxnSpPr>
        <p:spPr>
          <a:xfrm flipH="1" flipV="1">
            <a:off x="10241571" y="5721494"/>
            <a:ext cx="544962" cy="3153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9A292B1-A174-B34F-A748-AE845E0F80B9}"/>
              </a:ext>
            </a:extLst>
          </p:cNvPr>
          <p:cNvSpPr txBox="1">
            <a:spLocks/>
          </p:cNvSpPr>
          <p:nvPr/>
        </p:nvSpPr>
        <p:spPr>
          <a:xfrm rot="16200000">
            <a:off x="-1302967" y="3507137"/>
            <a:ext cx="6063458" cy="56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Fraction of Games</a:t>
            </a:r>
          </a:p>
        </p:txBody>
      </p:sp>
    </p:spTree>
    <p:extLst>
      <p:ext uri="{BB962C8B-B14F-4D97-AF65-F5344CB8AC3E}">
        <p14:creationId xmlns:p14="http://schemas.microsoft.com/office/powerpoint/2010/main" val="114705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455736-5738-7048-84DD-0EA5E31A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1308"/>
            <a:ext cx="10515600" cy="127538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Key indicators of game success</a:t>
            </a:r>
          </a:p>
        </p:txBody>
      </p:sp>
    </p:spTree>
    <p:extLst>
      <p:ext uri="{BB962C8B-B14F-4D97-AF65-F5344CB8AC3E}">
        <p14:creationId xmlns:p14="http://schemas.microsoft.com/office/powerpoint/2010/main" val="63694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9196D-525A-C346-A93E-03BA61A6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50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Data provides minimal features from which to predict game success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66EBD2-2876-E446-8F2D-A8F44F6D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25397" y="4171870"/>
            <a:ext cx="7182471" cy="6148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Features: platform, year, genre, publisher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8FE1C8-EE8C-8C4F-9D7B-0D7DE11C22CE}"/>
              </a:ext>
            </a:extLst>
          </p:cNvPr>
          <p:cNvSpPr txBox="1">
            <a:spLocks/>
          </p:cNvSpPr>
          <p:nvPr/>
        </p:nvSpPr>
        <p:spPr>
          <a:xfrm>
            <a:off x="5246084" y="4171870"/>
            <a:ext cx="5370446" cy="61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Target: global sales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6FE9ED-DA70-E84F-ADE6-4FDAA64436DB}"/>
              </a:ext>
            </a:extLst>
          </p:cNvPr>
          <p:cNvSpPr txBox="1">
            <a:spLocks/>
          </p:cNvSpPr>
          <p:nvPr/>
        </p:nvSpPr>
        <p:spPr>
          <a:xfrm>
            <a:off x="8875803" y="1645448"/>
            <a:ext cx="3481454" cy="235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u="sng" dirty="0"/>
              <a:t>Models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Linear Regression</a:t>
            </a:r>
          </a:p>
          <a:p>
            <a:pPr marL="457200" lvl="1" indent="0">
              <a:buNone/>
            </a:pPr>
            <a:r>
              <a:rPr lang="en-US" sz="2200" dirty="0"/>
              <a:t>  Random Forest   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331AB8-CC6E-7C44-845C-B7E4F1C33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30626"/>
              </p:ext>
            </p:extLst>
          </p:nvPr>
        </p:nvGraphicFramePr>
        <p:xfrm>
          <a:off x="256993" y="2125928"/>
          <a:ext cx="58390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1">
                  <a:extLst>
                    <a:ext uri="{9D8B030D-6E8A-4147-A177-3AD203B41FA5}">
                      <a16:colId xmlns:a16="http://schemas.microsoft.com/office/drawing/2014/main" val="225232103"/>
                    </a:ext>
                  </a:extLst>
                </a:gridCol>
                <a:gridCol w="1098273">
                  <a:extLst>
                    <a:ext uri="{9D8B030D-6E8A-4147-A177-3AD203B41FA5}">
                      <a16:colId xmlns:a16="http://schemas.microsoft.com/office/drawing/2014/main" val="76011157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22847229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3192353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val="40343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7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game_id0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34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game_id1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6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game_id2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1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game_id3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6392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70CF5A-2EC9-6B4F-A50F-DFADCB00E3C7}"/>
              </a:ext>
            </a:extLst>
          </p:cNvPr>
          <p:cNvSpPr txBox="1">
            <a:spLocks/>
          </p:cNvSpPr>
          <p:nvPr/>
        </p:nvSpPr>
        <p:spPr>
          <a:xfrm>
            <a:off x="1902262" y="1645449"/>
            <a:ext cx="2548467" cy="52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u="sng" dirty="0"/>
              <a:t>Training 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3441-D88E-3F4F-BC7A-E5F8864FE4FF}"/>
              </a:ext>
            </a:extLst>
          </p:cNvPr>
          <p:cNvSpPr txBox="1">
            <a:spLocks/>
          </p:cNvSpPr>
          <p:nvPr/>
        </p:nvSpPr>
        <p:spPr>
          <a:xfrm>
            <a:off x="6657074" y="1645449"/>
            <a:ext cx="2548467" cy="52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u="sng" dirty="0"/>
              <a:t>Target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1E2179-95BB-7E44-9C90-22F14AA3C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88881"/>
              </p:ext>
            </p:extLst>
          </p:nvPr>
        </p:nvGraphicFramePr>
        <p:xfrm>
          <a:off x="7016907" y="2125928"/>
          <a:ext cx="1828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268477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Global_Sales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8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4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1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9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587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81274F-00EA-7E4D-AAEB-C94B1EBA9566}"/>
              </a:ext>
            </a:extLst>
          </p:cNvPr>
          <p:cNvCxnSpPr>
            <a:cxnSpLocks/>
          </p:cNvCxnSpPr>
          <p:nvPr/>
        </p:nvCxnSpPr>
        <p:spPr>
          <a:xfrm flipH="1">
            <a:off x="1512796" y="4583274"/>
            <a:ext cx="272510" cy="530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E00F45-9F30-E644-99AF-D089012EDA0A}"/>
              </a:ext>
            </a:extLst>
          </p:cNvPr>
          <p:cNvCxnSpPr>
            <a:cxnSpLocks/>
          </p:cNvCxnSpPr>
          <p:nvPr/>
        </p:nvCxnSpPr>
        <p:spPr>
          <a:xfrm>
            <a:off x="3948139" y="4583274"/>
            <a:ext cx="194694" cy="547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9187C8-77DD-E64E-B823-E35DB52C6B57}"/>
              </a:ext>
            </a:extLst>
          </p:cNvPr>
          <p:cNvCxnSpPr>
            <a:cxnSpLocks/>
          </p:cNvCxnSpPr>
          <p:nvPr/>
        </p:nvCxnSpPr>
        <p:spPr>
          <a:xfrm>
            <a:off x="4856618" y="4583274"/>
            <a:ext cx="538772" cy="530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C578A9-CD4B-CB4E-A9C2-EAEDA0F8E71A}"/>
              </a:ext>
            </a:extLst>
          </p:cNvPr>
          <p:cNvCxnSpPr>
            <a:cxnSpLocks/>
          </p:cNvCxnSpPr>
          <p:nvPr/>
        </p:nvCxnSpPr>
        <p:spPr>
          <a:xfrm>
            <a:off x="2909439" y="4566547"/>
            <a:ext cx="0" cy="547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3BB5B8-DC3C-1143-A014-483AFDD70C4F}"/>
              </a:ext>
            </a:extLst>
          </p:cNvPr>
          <p:cNvSpPr txBox="1">
            <a:spLocks/>
          </p:cNvSpPr>
          <p:nvPr/>
        </p:nvSpPr>
        <p:spPr>
          <a:xfrm>
            <a:off x="801891" y="5130579"/>
            <a:ext cx="1421809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OHE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D5093B7-9CC1-5D47-9E36-ECD746CD77DF}"/>
              </a:ext>
            </a:extLst>
          </p:cNvPr>
          <p:cNvSpPr txBox="1">
            <a:spLocks/>
          </p:cNvSpPr>
          <p:nvPr/>
        </p:nvSpPr>
        <p:spPr>
          <a:xfrm>
            <a:off x="3537777" y="5130579"/>
            <a:ext cx="1421809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OHE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953C430-8851-CD4B-94C0-A1342B1AD1E0}"/>
              </a:ext>
            </a:extLst>
          </p:cNvPr>
          <p:cNvSpPr txBox="1">
            <a:spLocks/>
          </p:cNvSpPr>
          <p:nvPr/>
        </p:nvSpPr>
        <p:spPr>
          <a:xfrm>
            <a:off x="4684485" y="5121706"/>
            <a:ext cx="1421809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OHE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A966194-E1B6-A140-8E78-C1CC681BB473}"/>
              </a:ext>
            </a:extLst>
          </p:cNvPr>
          <p:cNvSpPr txBox="1">
            <a:spLocks/>
          </p:cNvSpPr>
          <p:nvPr/>
        </p:nvSpPr>
        <p:spPr>
          <a:xfrm>
            <a:off x="1785306" y="5160995"/>
            <a:ext cx="2095101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Normalized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47A7F92-DA32-AB43-B374-DDEB213C67B1}"/>
              </a:ext>
            </a:extLst>
          </p:cNvPr>
          <p:cNvSpPr txBox="1">
            <a:spLocks/>
          </p:cNvSpPr>
          <p:nvPr/>
        </p:nvSpPr>
        <p:spPr>
          <a:xfrm>
            <a:off x="2174772" y="5696988"/>
            <a:ext cx="2095101" cy="5749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620 features</a:t>
            </a:r>
          </a:p>
        </p:txBody>
      </p:sp>
    </p:spTree>
    <p:extLst>
      <p:ext uri="{BB962C8B-B14F-4D97-AF65-F5344CB8AC3E}">
        <p14:creationId xmlns:p14="http://schemas.microsoft.com/office/powerpoint/2010/main" val="237367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9196D-525A-C346-A93E-03BA61A6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0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Random forest provides better predictions than linear regression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A66F74-9211-8C45-85B8-999FF1A96CC3}"/>
              </a:ext>
            </a:extLst>
          </p:cNvPr>
          <p:cNvSpPr txBox="1">
            <a:spLocks/>
          </p:cNvSpPr>
          <p:nvPr/>
        </p:nvSpPr>
        <p:spPr>
          <a:xfrm>
            <a:off x="1533725" y="1137728"/>
            <a:ext cx="5040110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Linear Regression (LASSO)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0C3DA92-21F6-584B-88E7-7C3D37C86BD9}"/>
              </a:ext>
            </a:extLst>
          </p:cNvPr>
          <p:cNvSpPr txBox="1">
            <a:spLocks/>
          </p:cNvSpPr>
          <p:nvPr/>
        </p:nvSpPr>
        <p:spPr>
          <a:xfrm>
            <a:off x="1533725" y="1591205"/>
            <a:ext cx="5040110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~ 0.09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2EF480B-2610-0B44-814D-0A97EAB2B0F5}"/>
              </a:ext>
            </a:extLst>
          </p:cNvPr>
          <p:cNvSpPr txBox="1">
            <a:spLocks/>
          </p:cNvSpPr>
          <p:nvPr/>
        </p:nvSpPr>
        <p:spPr>
          <a:xfrm>
            <a:off x="5876193" y="1137728"/>
            <a:ext cx="5040110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Random Forest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8436775-EE3B-A847-ABFE-661C9B5ACD1A}"/>
              </a:ext>
            </a:extLst>
          </p:cNvPr>
          <p:cNvSpPr txBox="1">
            <a:spLocks/>
          </p:cNvSpPr>
          <p:nvPr/>
        </p:nvSpPr>
        <p:spPr>
          <a:xfrm>
            <a:off x="5876193" y="1591205"/>
            <a:ext cx="5040110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~ 0.16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46FBBE-B042-6F47-A59C-330F8462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33" y="2084571"/>
            <a:ext cx="3256232" cy="38380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441F72-C9C8-564B-8B7C-EA9C179B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42" y="2084571"/>
            <a:ext cx="2936425" cy="380324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C9799C-A2C9-494C-B6F9-E37CBAC261D6}"/>
              </a:ext>
            </a:extLst>
          </p:cNvPr>
          <p:cNvSpPr txBox="1">
            <a:spLocks/>
          </p:cNvSpPr>
          <p:nvPr/>
        </p:nvSpPr>
        <p:spPr>
          <a:xfrm>
            <a:off x="1501358" y="5887812"/>
            <a:ext cx="5040110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KPI: Publisher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EC21BB0-62AA-2D45-890B-2F4219D6DF89}"/>
              </a:ext>
            </a:extLst>
          </p:cNvPr>
          <p:cNvSpPr txBox="1">
            <a:spLocks/>
          </p:cNvSpPr>
          <p:nvPr/>
        </p:nvSpPr>
        <p:spPr>
          <a:xfrm>
            <a:off x="5876193" y="5922583"/>
            <a:ext cx="5040110" cy="73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KPI: Year, Nintendo… Genre </a:t>
            </a:r>
          </a:p>
        </p:txBody>
      </p:sp>
    </p:spTree>
    <p:extLst>
      <p:ext uri="{BB962C8B-B14F-4D97-AF65-F5344CB8AC3E}">
        <p14:creationId xmlns:p14="http://schemas.microsoft.com/office/powerpoint/2010/main" val="156882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294</Words>
  <Application>Microsoft Macintosh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Video Game Sales: Market Analysis &amp; Predictors of Success</vt:lpstr>
      <vt:lpstr>Outline</vt:lpstr>
      <vt:lpstr>PowerPoint Presentation</vt:lpstr>
      <vt:lpstr>Market size: NA &gt; EU &gt; JP</vt:lpstr>
      <vt:lpstr>NA/EU prefer stationary platforms while JP prefers mobile platforms</vt:lpstr>
      <vt:lpstr>NA/EU prefer shooters while JP prefers RPG/Action</vt:lpstr>
      <vt:lpstr>PowerPoint Presentation</vt:lpstr>
      <vt:lpstr>Data provides minimal features from which to predict game success</vt:lpstr>
      <vt:lpstr>Random forest provides better predictions than linear regression</vt:lpstr>
      <vt:lpstr>Limiting to past 10 years improves accuracy of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Heinze</dc:creator>
  <cp:lastModifiedBy>Stefan Heinze</cp:lastModifiedBy>
  <cp:revision>28</cp:revision>
  <dcterms:created xsi:type="dcterms:W3CDTF">2019-02-14T18:52:15Z</dcterms:created>
  <dcterms:modified xsi:type="dcterms:W3CDTF">2019-02-15T14:58:37Z</dcterms:modified>
</cp:coreProperties>
</file>