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6F3EA-B05D-6FF8-108C-71B031513E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5F9E9-5747-B9DC-9301-65E7221D01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14A473-5321-7AA2-AC05-FF0633496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EBA14-952E-4128-A31E-D639CE42568E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1246C-1DD5-CCB0-D20F-FAE8DE5A4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54380A-DE77-6167-0A94-69084A88F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EFD3C-BA2B-4BC1-88CF-2F403EC83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08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91585-0410-03F6-67E7-A53783213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30E572-361E-8D85-B3E3-1E502758AC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3B780-2198-8E73-3008-47D275218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EBA14-952E-4128-A31E-D639CE42568E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89B773-F31B-6B69-B0F8-5B5EDB689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D3534-9099-274B-DE65-0873070B7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EFD3C-BA2B-4BC1-88CF-2F403EC83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820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CFF1DD-390C-ED45-6EF8-C210A8178A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607579-71A0-AF30-06F6-742C1C96DF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AF0E8-490E-CED4-42CD-CD5542F5A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EBA14-952E-4128-A31E-D639CE42568E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85B14-238F-EF33-C60C-B54F26193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EFF0B-47F8-C8EF-D0F8-9284DEBA5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EFD3C-BA2B-4BC1-88CF-2F403EC83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140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A25CB-296C-1A08-553C-3DFC013D2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F7252-AE8B-0F6A-4537-ED7CF77CF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993AA-B378-F835-1BEE-6C1D15614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EBA14-952E-4128-A31E-D639CE42568E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DF9D9-E449-159C-7688-6987029F3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C3C6B-4A53-4621-6C35-1ED57C726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EFD3C-BA2B-4BC1-88CF-2F403EC83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347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CDC97-80F1-0888-AEAD-EDBBBFC1B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1C7BF5-1731-D67D-332E-81C740119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8ECF5F-AEEF-F702-00B0-0ECE9433D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EBA14-952E-4128-A31E-D639CE42568E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582D6-BD38-7ED0-E464-C6320A7AE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C33D8-6B2E-E741-8C1D-06904C0AF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EFD3C-BA2B-4BC1-88CF-2F403EC83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569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2B87E-503E-0748-7590-44878CD1E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19B53-32AF-948E-BED2-16C1F9397B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5AB8A2-C58A-B452-E529-3D56EEA1A2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A70202-5717-616D-B885-B8E0B4F9B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EBA14-952E-4128-A31E-D639CE42568E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2EB56B-112C-336F-9A39-2E8E90A44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4C7621-BD20-2FCA-D54B-DF1CB44A6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EFD3C-BA2B-4BC1-88CF-2F403EC83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874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E5C44-162A-7438-C2AE-1F3230215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6D3246-C9A1-41BC-AFAC-4F658B360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F80F9C-F901-4262-257D-FF8540B675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044177-C064-579D-350A-11E37CBA83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99A5DA-FEF9-9631-596D-5261670C9C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701290-B74D-DB08-F5CB-083B721D4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EBA14-952E-4128-A31E-D639CE42568E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197526-29B7-394D-216C-5111C41D2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CBDEF3-D5CC-BFC1-8911-B0A571BEB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EFD3C-BA2B-4BC1-88CF-2F403EC83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616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80240-E9F1-F989-112E-D57659313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D2F5C-4317-D731-BB0C-A1A04E1DA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EBA14-952E-4128-A31E-D639CE42568E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8913F4-E3B3-77C2-C034-CC3A13E76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0DD1B8-A9C2-DF3E-71AD-EEFD31B10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EFD3C-BA2B-4BC1-88CF-2F403EC83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25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A3412C-D33E-BF50-8198-3F847185F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EBA14-952E-4128-A31E-D639CE42568E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DCE9BF-80B8-FF4B-F875-64BBB70F2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94EAF5-E957-6B73-F093-6E57A20DC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EFD3C-BA2B-4BC1-88CF-2F403EC83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090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89C6D-8669-295E-A706-55B390750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E44E0-2CCC-C2A3-1515-5A6062A74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844B73-943F-B665-C18C-9EC65B5CE3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5BD686-2EE0-19F2-59F7-5E6CB2DEA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EBA14-952E-4128-A31E-D639CE42568E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1C69F6-2082-562A-E838-D6A42BC09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230E6A-703E-F62C-A021-AD715A78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EFD3C-BA2B-4BC1-88CF-2F403EC83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733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DA6B9-DC96-4B80-7E33-22C2A8E24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08A301-119A-3537-F425-A27959600F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C6720F-996B-3EA9-6956-4C8C4E5A20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8AC6B7-BB9E-E9D6-8B42-6CF3DFD41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EBA14-952E-4128-A31E-D639CE42568E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4658B3-11D5-2C8F-C3B4-E82B3DC30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83E623-9A0A-B583-774F-4E35AF0BF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EFD3C-BA2B-4BC1-88CF-2F403EC83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901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8CF033-99A5-AE41-0E59-75E5BCF81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778A81-4961-D289-BC03-01102DF033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560FA5-FF91-694E-BDF9-A3AD592C2E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6EBA14-952E-4128-A31E-D639CE42568E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978BC-0E79-583C-75D6-3AEC311F7B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735E5-2272-4B3F-79E6-C0FCDC8A5A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FEFD3C-BA2B-4BC1-88CF-2F403EC83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605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1980F-478F-93FF-D607-0EB5043AF8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Optimization Technique and Implementation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FCAFC4-09D7-604F-6DFA-DA109D0DFC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602037"/>
            <a:ext cx="10086753" cy="3085841"/>
          </a:xfrm>
        </p:spPr>
        <p:txBody>
          <a:bodyPr>
            <a:normAutofit/>
          </a:bodyPr>
          <a:lstStyle/>
          <a:p>
            <a:r>
              <a:rPr lang="en-US" dirty="0"/>
              <a:t>University of the Cumberlands</a:t>
            </a:r>
          </a:p>
          <a:p>
            <a:r>
              <a:rPr lang="en-US" dirty="0"/>
              <a:t>MSCS-532-M20: Algorithms and Data Structure</a:t>
            </a:r>
          </a:p>
          <a:p>
            <a:r>
              <a:rPr lang="en-US" dirty="0"/>
              <a:t>Professor Brando Bass</a:t>
            </a:r>
          </a:p>
          <a:p>
            <a:r>
              <a:rPr lang="en-US" dirty="0"/>
              <a:t>Student: Suresh Ghimire</a:t>
            </a:r>
          </a:p>
          <a:p>
            <a:r>
              <a:rPr lang="en-US" dirty="0"/>
              <a:t>UC ID:  005038288 </a:t>
            </a:r>
          </a:p>
          <a:p>
            <a:r>
              <a:rPr lang="en-US" dirty="0"/>
              <a:t>August 10, 2025</a:t>
            </a:r>
          </a:p>
        </p:txBody>
      </p:sp>
    </p:spTree>
    <p:extLst>
      <p:ext uri="{BB962C8B-B14F-4D97-AF65-F5344CB8AC3E}">
        <p14:creationId xmlns:p14="http://schemas.microsoft.com/office/powerpoint/2010/main" val="2388092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9EB8A-2E97-C490-9D35-45097B7EA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856A6-591F-765C-FB7F-09B99FF0A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High-Performance Computing (HPC) relies on optimized algorithms and data structures.</a:t>
            </a:r>
          </a:p>
          <a:p>
            <a:r>
              <a:rPr lang="en-US" dirty="0"/>
              <a:t>Parallelism is key, but memory hierarchy efficiency is equally important</a:t>
            </a:r>
          </a:p>
          <a:p>
            <a:r>
              <a:rPr lang="en-US" dirty="0"/>
              <a:t>This project focuses on data structure optimization for improved data locality.</a:t>
            </a:r>
          </a:p>
          <a:p>
            <a:r>
              <a:rPr lang="en-US" dirty="0"/>
              <a:t>Goal: Replace pointer-based structures with contiguous arrays, vectorization, and pre-allocation.</a:t>
            </a:r>
          </a:p>
          <a:p>
            <a:r>
              <a:rPr lang="en-US" dirty="0"/>
              <a:t>Objective: Quantify benefits via controlled experiments.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025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299D1-1B21-68E2-6A99-F3360C45C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B37CC-EE05-C05C-C6BD-53457ED86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Empirical studies show data structure optimization and memory access reordering improve performance.</a:t>
            </a:r>
          </a:p>
          <a:p>
            <a:r>
              <a:rPr lang="en-US" dirty="0"/>
              <a:t>Replacing fragmented memory with contiguous arrays enhances cache utilization.</a:t>
            </a:r>
          </a:p>
          <a:p>
            <a:r>
              <a:rPr lang="en-US" dirty="0"/>
              <a:t>Better spatial and temporal locality reduces TLB misses.</a:t>
            </a:r>
          </a:p>
          <a:p>
            <a:r>
              <a:rPr lang="en-US" dirty="0"/>
              <a:t>Vectorization and SIMD-friendly layouts boost throughput.</a:t>
            </a:r>
          </a:p>
          <a:p>
            <a:r>
              <a:rPr lang="en-US" dirty="0" err="1"/>
              <a:t>Preallocation</a:t>
            </a:r>
            <a:r>
              <a:rPr lang="en-US" dirty="0"/>
              <a:t> reduces dynamic allocation overhead.</a:t>
            </a:r>
          </a:p>
        </p:txBody>
      </p:sp>
    </p:spTree>
    <p:extLst>
      <p:ext uri="{BB962C8B-B14F-4D97-AF65-F5344CB8AC3E}">
        <p14:creationId xmlns:p14="http://schemas.microsoft.com/office/powerpoint/2010/main" val="3623754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BF780-DE07-0810-D6FF-E3CD8EC39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Chosen Technique: Data-locality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8902C-382F-301E-63EA-F7B4EC405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Arrange data contiguously in memory to improve locality.</a:t>
            </a:r>
          </a:p>
          <a:p>
            <a:r>
              <a:rPr lang="en-US" dirty="0"/>
              <a:t>Importance: Reduces cache misses and stalls, increasing performance.</a:t>
            </a:r>
          </a:p>
          <a:p>
            <a:r>
              <a:rPr lang="en-US" dirty="0"/>
              <a:t>Evidence: Yoo et al. (2013) demonstrate significant gains.</a:t>
            </a:r>
          </a:p>
          <a:p>
            <a:r>
              <a:rPr lang="en-US" dirty="0"/>
              <a:t>Why chosen:</a:t>
            </a:r>
          </a:p>
          <a:p>
            <a:pPr lvl="1"/>
            <a:r>
              <a:rPr lang="en-US" dirty="0"/>
              <a:t>High impact in HPC workloads.</a:t>
            </a:r>
          </a:p>
          <a:p>
            <a:pPr lvl="1"/>
            <a:r>
              <a:rPr lang="en-US" dirty="0"/>
              <a:t> Applicable in Python using NumPy.</a:t>
            </a:r>
          </a:p>
          <a:p>
            <a:pPr lvl="1"/>
            <a:r>
              <a:rPr lang="en-US" dirty="0"/>
              <a:t> Directly relevant to data structure performance.</a:t>
            </a:r>
          </a:p>
        </p:txBody>
      </p:sp>
    </p:spTree>
    <p:extLst>
      <p:ext uri="{BB962C8B-B14F-4D97-AF65-F5344CB8AC3E}">
        <p14:creationId xmlns:p14="http://schemas.microsoft.com/office/powerpoint/2010/main" val="552156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119DD-CFDF-209A-ABB9-3B297B39C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DBCB1-0678-6D30-0917-D5CEECC31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Replace Python list-of-tuples with NumPy </a:t>
            </a:r>
            <a:r>
              <a:rPr lang="en-US" dirty="0" err="1"/>
              <a:t>ndarray</a:t>
            </a:r>
            <a:r>
              <a:rPr lang="en-US" dirty="0"/>
              <a:t> for contiguous storage.</a:t>
            </a:r>
          </a:p>
          <a:p>
            <a:r>
              <a:rPr lang="en-US" dirty="0"/>
              <a:t>Apply vectorization using NumPy broadcasting for bulk operations.</a:t>
            </a:r>
          </a:p>
          <a:p>
            <a:r>
              <a:rPr lang="en-US" dirty="0"/>
              <a:t>Pre-allocate output arrays with </a:t>
            </a:r>
            <a:r>
              <a:rPr lang="en-US" dirty="0" err="1"/>
              <a:t>np.empty</a:t>
            </a:r>
            <a:r>
              <a:rPr lang="en-US" dirty="0"/>
              <a:t>() to avoid repeated allocations.</a:t>
            </a:r>
          </a:p>
          <a:p>
            <a:r>
              <a:rPr lang="en-US" dirty="0"/>
              <a:t>These steps improve cache utilization and reduce overhead.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603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17202-0104-DBAD-C4FA-D1AF5A416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Strengths and Weakness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D94D9-3EF2-7168-C9B2-C8B81E83D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Strengths</a:t>
            </a:r>
          </a:p>
          <a:p>
            <a:pPr lvl="1"/>
            <a:r>
              <a:rPr lang="en-US" dirty="0"/>
              <a:t>Significant performance gains.</a:t>
            </a:r>
          </a:p>
          <a:p>
            <a:pPr lvl="1"/>
            <a:r>
              <a:rPr lang="en-US" dirty="0"/>
              <a:t>Reduced memory usage.</a:t>
            </a:r>
          </a:p>
          <a:p>
            <a:pPr lvl="1"/>
            <a:r>
              <a:rPr lang="en-US" dirty="0"/>
              <a:t>Scales well for large datasets.</a:t>
            </a:r>
          </a:p>
          <a:p>
            <a:pPr lvl="1"/>
            <a:r>
              <a:rPr lang="en-US" dirty="0"/>
              <a:t>Applicable in multiple languages.</a:t>
            </a:r>
          </a:p>
          <a:p>
            <a:r>
              <a:rPr lang="en-US" dirty="0"/>
              <a:t>Weakness</a:t>
            </a:r>
          </a:p>
          <a:p>
            <a:pPr lvl="1"/>
            <a:r>
              <a:rPr lang="en-US" dirty="0"/>
              <a:t>Requires numerical library knowledge.</a:t>
            </a:r>
          </a:p>
          <a:p>
            <a:pPr lvl="1"/>
            <a:r>
              <a:rPr lang="en-US" dirty="0"/>
              <a:t>Best for fixed-size datasets.</a:t>
            </a:r>
          </a:p>
          <a:p>
            <a:pPr lvl="1"/>
            <a:r>
              <a:rPr lang="en-US" dirty="0"/>
              <a:t>Potential wasted memory if unused pre-allocated space.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697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0BC98-54EA-C1E7-E44E-3281E9D72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and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CC181-8117-8F2B-4AB6-17A6B6EC4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Datasets: 200, 400, 600, 800, 1000 points.</a:t>
            </a:r>
          </a:p>
          <a:p>
            <a:r>
              <a:rPr lang="en-US" dirty="0"/>
              <a:t>Optimized approach achieved up to 97x speedup.</a:t>
            </a:r>
          </a:p>
          <a:p>
            <a:r>
              <a:rPr lang="en-US" dirty="0"/>
              <a:t>Memory usage reduced by 20–30%.</a:t>
            </a:r>
          </a:p>
          <a:p>
            <a:r>
              <a:rPr lang="en-US" dirty="0"/>
              <a:t>Performance gap widens with larger datasets.</a:t>
            </a:r>
          </a:p>
          <a:p>
            <a:r>
              <a:rPr lang="en-US" dirty="0"/>
              <a:t>Findings align with Yoo et al. (2013).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846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45FF4-2C52-721D-0F74-465810C13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74C13-37F4-544F-7420-63E8483BF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structure optimization for improved data locality significantly boosts HPC performance.</a:t>
            </a:r>
          </a:p>
          <a:p>
            <a:r>
              <a:rPr lang="en-US" dirty="0"/>
              <a:t>Python with NumPy can achieve large gains similar to compiled languages.</a:t>
            </a:r>
          </a:p>
          <a:p>
            <a:r>
              <a:rPr lang="en-US" dirty="0"/>
              <a:t>Scalability benefits make it ideal for large-scale scientific computing.</a:t>
            </a:r>
          </a:p>
          <a:p>
            <a:r>
              <a:rPr lang="en-US" dirty="0"/>
              <a:t>Such optimizations can rival hardware upgrades in impact.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280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373</Words>
  <Application>Microsoft Office PowerPoint</Application>
  <PresentationFormat>Widescreen</PresentationFormat>
  <Paragraphs>53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Optimization Technique and Implementation</vt:lpstr>
      <vt:lpstr>Introduction </vt:lpstr>
      <vt:lpstr>Background</vt:lpstr>
      <vt:lpstr>Chosen Technique: Data-locality</vt:lpstr>
      <vt:lpstr>Implementation in Python</vt:lpstr>
      <vt:lpstr>Strengths and Weakness</vt:lpstr>
      <vt:lpstr>Result and Analysis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Suresh Ghimire</dc:creator>
  <cp:lastModifiedBy>Suresh Ghimire</cp:lastModifiedBy>
  <cp:revision>2</cp:revision>
  <dcterms:created xsi:type="dcterms:W3CDTF">2025-08-09T15:48:51Z</dcterms:created>
  <dcterms:modified xsi:type="dcterms:W3CDTF">2025-08-10T15:37:31Z</dcterms:modified>
</cp:coreProperties>
</file>