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58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3A9A-3618-42CA-93F4-C8D0CFB8658C}" type="datetimeFigureOut">
              <a:rPr lang="ko-KR" altLang="en-US" smtClean="0"/>
              <a:t>2025-07-05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D1AC2-3559-481B-99A3-3800333C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73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3A9A-3618-42CA-93F4-C8D0CFB8658C}" type="datetimeFigureOut">
              <a:rPr lang="ko-KR" altLang="en-US" smtClean="0"/>
              <a:t>2025-07-05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D1AC2-3559-481B-99A3-3800333C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74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3A9A-3618-42CA-93F4-C8D0CFB8658C}" type="datetimeFigureOut">
              <a:rPr lang="ko-KR" altLang="en-US" smtClean="0"/>
              <a:t>2025-07-05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D1AC2-3559-481B-99A3-3800333C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54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3A9A-3618-42CA-93F4-C8D0CFB8658C}" type="datetimeFigureOut">
              <a:rPr lang="ko-KR" altLang="en-US" smtClean="0"/>
              <a:t>2025-07-05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D1AC2-3559-481B-99A3-3800333C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33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3A9A-3618-42CA-93F4-C8D0CFB8658C}" type="datetimeFigureOut">
              <a:rPr lang="ko-KR" altLang="en-US" smtClean="0"/>
              <a:t>2025-07-05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D1AC2-3559-481B-99A3-3800333C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92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3A9A-3618-42CA-93F4-C8D0CFB8658C}" type="datetimeFigureOut">
              <a:rPr lang="ko-KR" altLang="en-US" smtClean="0"/>
              <a:t>2025-07-05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D1AC2-3559-481B-99A3-3800333C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51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3A9A-3618-42CA-93F4-C8D0CFB8658C}" type="datetimeFigureOut">
              <a:rPr lang="ko-KR" altLang="en-US" smtClean="0"/>
              <a:t>2025-07-05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D1AC2-3559-481B-99A3-3800333C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52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3A9A-3618-42CA-93F4-C8D0CFB8658C}" type="datetimeFigureOut">
              <a:rPr lang="ko-KR" altLang="en-US" smtClean="0"/>
              <a:t>2025-07-05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D1AC2-3559-481B-99A3-3800333C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30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3A9A-3618-42CA-93F4-C8D0CFB8658C}" type="datetimeFigureOut">
              <a:rPr lang="ko-KR" altLang="en-US" smtClean="0"/>
              <a:t>2025-07-05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D1AC2-3559-481B-99A3-3800333C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23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3A9A-3618-42CA-93F4-C8D0CFB8658C}" type="datetimeFigureOut">
              <a:rPr lang="ko-KR" altLang="en-US" smtClean="0"/>
              <a:t>2025-07-05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D1AC2-3559-481B-99A3-3800333C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63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A3A9A-3618-42CA-93F4-C8D0CFB8658C}" type="datetimeFigureOut">
              <a:rPr lang="ko-KR" altLang="en-US" smtClean="0"/>
              <a:t>2025-07-05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D1AC2-3559-481B-99A3-3800333C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64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A3A9A-3618-42CA-93F4-C8D0CFB8658C}" type="datetimeFigureOut">
              <a:rPr lang="ko-KR" altLang="en-US" smtClean="0"/>
              <a:t>2025-07-05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D1AC2-3559-481B-99A3-3800333C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51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hance.net/gallery/216750529/Office-Ragers?tracking_source=search_projects|tower+defense&amp;l=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2891F-D856-8B5C-F35D-F2808A8B8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896171"/>
            <a:ext cx="6858000" cy="1790700"/>
          </a:xfrm>
        </p:spPr>
        <p:txBody>
          <a:bodyPr anchor="ctr"/>
          <a:lstStyle/>
          <a:p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Minions Defense</a:t>
            </a:r>
            <a:b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ko-KR" altLang="en-US" sz="2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간략 </a:t>
            </a:r>
            <a:r>
              <a:rPr lang="en-US" altLang="ko-KR" sz="2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UI </a:t>
            </a:r>
            <a:r>
              <a:rPr lang="ko-KR" altLang="en-US" sz="2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설계</a:t>
            </a:r>
            <a:endParaRPr lang="ko-KR" altLang="en-US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1040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E4F3A-20CD-502E-EC51-25DAD73BF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타원 108">
            <a:extLst>
              <a:ext uri="{FF2B5EF4-FFF2-40B4-BE49-F238E27FC236}">
                <a16:creationId xmlns:a16="http://schemas.microsoft.com/office/drawing/2014/main" id="{9B4EFC21-795C-AC92-4513-916F051667EB}"/>
              </a:ext>
            </a:extLst>
          </p:cNvPr>
          <p:cNvSpPr/>
          <p:nvPr/>
        </p:nvSpPr>
        <p:spPr>
          <a:xfrm>
            <a:off x="4542549" y="621476"/>
            <a:ext cx="3304144" cy="319346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49C77951-49DE-7B2E-E003-786C39922846}"/>
              </a:ext>
            </a:extLst>
          </p:cNvPr>
          <p:cNvSpPr/>
          <p:nvPr/>
        </p:nvSpPr>
        <p:spPr>
          <a:xfrm>
            <a:off x="1382300" y="637268"/>
            <a:ext cx="3304144" cy="319346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1744F38-F4B2-E6BF-1518-FE0572207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99174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>
            <a:normAutofit fontScale="90000"/>
          </a:bodyPr>
          <a:lstStyle/>
          <a:p>
            <a:pPr algn="l"/>
            <a:r>
              <a:rPr lang="en-US" altLang="ko-KR" sz="15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8. </a:t>
            </a:r>
            <a:r>
              <a:rPr lang="ko-KR" altLang="en-US" sz="16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인게임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승리 및 패배</a:t>
            </a:r>
            <a:endParaRPr lang="ko-KR" altLang="en-US" sz="15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D561E5-232A-8A4D-2632-63C6985A6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17491" y="-1235828"/>
            <a:ext cx="3309015" cy="6855695"/>
          </a:xfrm>
          <a:prstGeom prst="rect">
            <a:avLst/>
          </a:prstGeom>
          <a:ln>
            <a:noFill/>
          </a:ln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7A713BD-C1E2-EA39-4267-EF1393F9FFA7}"/>
              </a:ext>
            </a:extLst>
          </p:cNvPr>
          <p:cNvGraphicFramePr>
            <a:graphicFrameLocks noGrp="1"/>
          </p:cNvGraphicFramePr>
          <p:nvPr/>
        </p:nvGraphicFramePr>
        <p:xfrm>
          <a:off x="337820" y="4025354"/>
          <a:ext cx="846836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440">
                  <a:extLst>
                    <a:ext uri="{9D8B030D-6E8A-4147-A177-3AD203B41FA5}">
                      <a16:colId xmlns:a16="http://schemas.microsoft.com/office/drawing/2014/main" val="1565127500"/>
                    </a:ext>
                  </a:extLst>
                </a:gridCol>
                <a:gridCol w="7868920">
                  <a:extLst>
                    <a:ext uri="{9D8B030D-6E8A-4147-A177-3AD203B41FA5}">
                      <a16:colId xmlns:a16="http://schemas.microsoft.com/office/drawing/2014/main" val="64903793"/>
                    </a:ext>
                  </a:extLst>
                </a:gridCol>
              </a:tblGrid>
              <a:tr h="2180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640271"/>
                  </a:ext>
                </a:extLst>
              </a:tr>
              <a:tr h="21801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게임 포인트 아님</a:t>
                      </a:r>
                      <a:r>
                        <a:rPr lang="en-US" altLang="ko-KR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. </a:t>
                      </a:r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스킬 사용이나 타워 건축에 필요한 미션 포인트</a:t>
                      </a:r>
                      <a:r>
                        <a:rPr lang="en-US" altLang="ko-KR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. </a:t>
                      </a:r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게임포인트는 게임 성과에 따라 차등 지급됨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13549"/>
                  </a:ext>
                </a:extLst>
              </a:tr>
              <a:tr h="21801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35702"/>
                  </a:ext>
                </a:extLst>
              </a:tr>
              <a:tr h="21801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119105"/>
                  </a:ext>
                </a:extLst>
              </a:tr>
              <a:tr h="21801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323615"/>
                  </a:ext>
                </a:extLst>
              </a:tr>
              <a:tr h="21801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809046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2C9A433-69EE-84AA-22F2-A06C264A5290}"/>
              </a:ext>
            </a:extLst>
          </p:cNvPr>
          <p:cNvSpPr/>
          <p:nvPr/>
        </p:nvSpPr>
        <p:spPr>
          <a:xfrm>
            <a:off x="1904797" y="743532"/>
            <a:ext cx="2255923" cy="28969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48ED08-E23D-716F-7231-A23BE3D07144}"/>
              </a:ext>
            </a:extLst>
          </p:cNvPr>
          <p:cNvSpPr txBox="1"/>
          <p:nvPr/>
        </p:nvSpPr>
        <p:spPr>
          <a:xfrm>
            <a:off x="2417044" y="792480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승리 스탬프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6BF45C4-AC77-D96F-0DEB-23861CD350FD}"/>
              </a:ext>
            </a:extLst>
          </p:cNvPr>
          <p:cNvCxnSpPr/>
          <p:nvPr/>
        </p:nvCxnSpPr>
        <p:spPr>
          <a:xfrm>
            <a:off x="1904797" y="1290320"/>
            <a:ext cx="22559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BEF52A4-0724-AABC-604B-EC3A4C5269D3}"/>
              </a:ext>
            </a:extLst>
          </p:cNvPr>
          <p:cNvSpPr txBox="1"/>
          <p:nvPr/>
        </p:nvSpPr>
        <p:spPr>
          <a:xfrm>
            <a:off x="2741651" y="131167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점수</a:t>
            </a:r>
            <a:endParaRPr lang="ko-KR" altLang="en-US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342547D-BE33-12A8-BD90-2016F4E74A50}"/>
              </a:ext>
            </a:extLst>
          </p:cNvPr>
          <p:cNvSpPr txBox="1"/>
          <p:nvPr/>
        </p:nvSpPr>
        <p:spPr>
          <a:xfrm>
            <a:off x="2417044" y="1756224"/>
            <a:ext cx="737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평가기준</a:t>
            </a:r>
            <a:r>
              <a:rPr lang="en-US" altLang="ko-KR" sz="105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endParaRPr lang="ko-KR" altLang="en-US" sz="105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AD2BC6-7FF2-4B02-079D-C5A7A6C7BBB4}"/>
              </a:ext>
            </a:extLst>
          </p:cNvPr>
          <p:cNvSpPr txBox="1"/>
          <p:nvPr/>
        </p:nvSpPr>
        <p:spPr>
          <a:xfrm>
            <a:off x="2417044" y="2031459"/>
            <a:ext cx="737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평가기준</a:t>
            </a:r>
            <a:r>
              <a:rPr lang="en-US" altLang="ko-KR" sz="105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endParaRPr lang="ko-KR" altLang="en-US" sz="105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DEBB0C-1749-FB97-2B38-2FE984F7CD6A}"/>
              </a:ext>
            </a:extLst>
          </p:cNvPr>
          <p:cNvSpPr txBox="1"/>
          <p:nvPr/>
        </p:nvSpPr>
        <p:spPr>
          <a:xfrm>
            <a:off x="2417044" y="2306694"/>
            <a:ext cx="7393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평가기준</a:t>
            </a:r>
            <a:r>
              <a:rPr lang="en-US" altLang="ko-KR" sz="105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endParaRPr lang="ko-KR" altLang="en-US" sz="105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B444D2C-577F-B8DB-817C-5594E1161008}"/>
              </a:ext>
            </a:extLst>
          </p:cNvPr>
          <p:cNvSpPr txBox="1"/>
          <p:nvPr/>
        </p:nvSpPr>
        <p:spPr>
          <a:xfrm>
            <a:off x="3279620" y="1756224"/>
            <a:ext cx="6832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달성 수치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6732843-B3E4-6F3A-F91F-5BC0EE7C260E}"/>
              </a:ext>
            </a:extLst>
          </p:cNvPr>
          <p:cNvSpPr txBox="1"/>
          <p:nvPr/>
        </p:nvSpPr>
        <p:spPr>
          <a:xfrm>
            <a:off x="3279620" y="2030551"/>
            <a:ext cx="6832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달성 수치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E3BE5C5-6E2C-BE36-6210-03059BCD4F8E}"/>
              </a:ext>
            </a:extLst>
          </p:cNvPr>
          <p:cNvSpPr txBox="1"/>
          <p:nvPr/>
        </p:nvSpPr>
        <p:spPr>
          <a:xfrm>
            <a:off x="3279620" y="2304878"/>
            <a:ext cx="6832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달성 수치</a:t>
            </a:r>
          </a:p>
        </p:txBody>
      </p:sp>
      <p:sp>
        <p:nvSpPr>
          <p:cNvPr id="85" name="별: 꼭짓점 5개 84">
            <a:extLst>
              <a:ext uri="{FF2B5EF4-FFF2-40B4-BE49-F238E27FC236}">
                <a16:creationId xmlns:a16="http://schemas.microsoft.com/office/drawing/2014/main" id="{85F94A06-1B38-B52C-5892-3ECF8B5E2673}"/>
              </a:ext>
            </a:extLst>
          </p:cNvPr>
          <p:cNvSpPr/>
          <p:nvPr/>
        </p:nvSpPr>
        <p:spPr>
          <a:xfrm>
            <a:off x="2131687" y="1776544"/>
            <a:ext cx="174913" cy="176924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별: 꼭짓점 5개 85">
            <a:extLst>
              <a:ext uri="{FF2B5EF4-FFF2-40B4-BE49-F238E27FC236}">
                <a16:creationId xmlns:a16="http://schemas.microsoft.com/office/drawing/2014/main" id="{63470C88-AC79-F61E-1351-E43FB7ED1DDF}"/>
              </a:ext>
            </a:extLst>
          </p:cNvPr>
          <p:cNvSpPr/>
          <p:nvPr/>
        </p:nvSpPr>
        <p:spPr>
          <a:xfrm>
            <a:off x="2131687" y="2328134"/>
            <a:ext cx="174913" cy="176924"/>
          </a:xfrm>
          <a:prstGeom prst="star5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별: 꼭짓점 5개 86">
            <a:extLst>
              <a:ext uri="{FF2B5EF4-FFF2-40B4-BE49-F238E27FC236}">
                <a16:creationId xmlns:a16="http://schemas.microsoft.com/office/drawing/2014/main" id="{760DD63F-D288-BBAB-10D3-9562FFC78BAA}"/>
              </a:ext>
            </a:extLst>
          </p:cNvPr>
          <p:cNvSpPr/>
          <p:nvPr/>
        </p:nvSpPr>
        <p:spPr>
          <a:xfrm>
            <a:off x="2131687" y="2057078"/>
            <a:ext cx="174913" cy="176924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2579EEE8-029C-2C00-B061-20C814066C72}"/>
              </a:ext>
            </a:extLst>
          </p:cNvPr>
          <p:cNvCxnSpPr/>
          <p:nvPr/>
        </p:nvCxnSpPr>
        <p:spPr>
          <a:xfrm>
            <a:off x="1904794" y="2692400"/>
            <a:ext cx="22559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191B02B-72F9-EF4A-8D7E-6838FE288566}"/>
              </a:ext>
            </a:extLst>
          </p:cNvPr>
          <p:cNvSpPr txBox="1"/>
          <p:nvPr/>
        </p:nvSpPr>
        <p:spPr>
          <a:xfrm>
            <a:off x="2417044" y="2806088"/>
            <a:ext cx="1186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획득 게임 포인트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532F55B-DAC1-EC53-8A56-5EC1E9CB9EE7}"/>
              </a:ext>
            </a:extLst>
          </p:cNvPr>
          <p:cNvSpPr/>
          <p:nvPr/>
        </p:nvSpPr>
        <p:spPr>
          <a:xfrm>
            <a:off x="2417044" y="3295859"/>
            <a:ext cx="1203960" cy="29105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확인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E9CAF71-5C7C-ED4C-77F1-6767E9C3C14D}"/>
              </a:ext>
            </a:extLst>
          </p:cNvPr>
          <p:cNvSpPr/>
          <p:nvPr/>
        </p:nvSpPr>
        <p:spPr>
          <a:xfrm>
            <a:off x="4995827" y="743532"/>
            <a:ext cx="2255923" cy="28969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5FB652-BDE8-B52C-132F-B48BB71201DA}"/>
              </a:ext>
            </a:extLst>
          </p:cNvPr>
          <p:cNvSpPr txBox="1"/>
          <p:nvPr/>
        </p:nvSpPr>
        <p:spPr>
          <a:xfrm>
            <a:off x="5508074" y="792480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실패 스탬프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985B825D-6BC8-8BEC-D7B0-17A6E6044A07}"/>
              </a:ext>
            </a:extLst>
          </p:cNvPr>
          <p:cNvCxnSpPr/>
          <p:nvPr/>
        </p:nvCxnSpPr>
        <p:spPr>
          <a:xfrm>
            <a:off x="4995827" y="1290320"/>
            <a:ext cx="22559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A51D8089-B6FE-2643-52E9-D3C6E13FC148}"/>
              </a:ext>
            </a:extLst>
          </p:cNvPr>
          <p:cNvSpPr txBox="1"/>
          <p:nvPr/>
        </p:nvSpPr>
        <p:spPr>
          <a:xfrm>
            <a:off x="5832681" y="131167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점수</a:t>
            </a:r>
            <a:endParaRPr lang="ko-KR" altLang="en-US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C827544-ADA9-B2CC-6B4D-4B212DA5A38D}"/>
              </a:ext>
            </a:extLst>
          </p:cNvPr>
          <p:cNvSpPr txBox="1"/>
          <p:nvPr/>
        </p:nvSpPr>
        <p:spPr>
          <a:xfrm>
            <a:off x="5508074" y="1756224"/>
            <a:ext cx="737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평가기준</a:t>
            </a:r>
            <a:r>
              <a:rPr lang="en-US" altLang="ko-KR" sz="105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endParaRPr lang="ko-KR" altLang="en-US" sz="105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18DDCB8-E3C0-94FA-9A0D-576F0F025255}"/>
              </a:ext>
            </a:extLst>
          </p:cNvPr>
          <p:cNvSpPr txBox="1"/>
          <p:nvPr/>
        </p:nvSpPr>
        <p:spPr>
          <a:xfrm>
            <a:off x="5508074" y="2031459"/>
            <a:ext cx="737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평가기준</a:t>
            </a:r>
            <a:r>
              <a:rPr lang="en-US" altLang="ko-KR" sz="105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endParaRPr lang="ko-KR" altLang="en-US" sz="105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3CABC80-4190-9D83-2DE0-4EA33854453B}"/>
              </a:ext>
            </a:extLst>
          </p:cNvPr>
          <p:cNvSpPr txBox="1"/>
          <p:nvPr/>
        </p:nvSpPr>
        <p:spPr>
          <a:xfrm>
            <a:off x="5508074" y="2306694"/>
            <a:ext cx="7393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평가기준</a:t>
            </a:r>
            <a:r>
              <a:rPr lang="en-US" altLang="ko-KR" sz="105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endParaRPr lang="ko-KR" altLang="en-US" sz="105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2FB26F9-FF90-900E-ABF1-9356CA3CDB50}"/>
              </a:ext>
            </a:extLst>
          </p:cNvPr>
          <p:cNvSpPr txBox="1"/>
          <p:nvPr/>
        </p:nvSpPr>
        <p:spPr>
          <a:xfrm>
            <a:off x="6370650" y="1756224"/>
            <a:ext cx="6832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달성 수치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0706CD-BE86-A3EF-2A17-566EAADF5C03}"/>
              </a:ext>
            </a:extLst>
          </p:cNvPr>
          <p:cNvSpPr txBox="1"/>
          <p:nvPr/>
        </p:nvSpPr>
        <p:spPr>
          <a:xfrm>
            <a:off x="6370650" y="2030551"/>
            <a:ext cx="6832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달성 수치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ED33AB9-DEF3-B2ED-8413-13A9DE93FA37}"/>
              </a:ext>
            </a:extLst>
          </p:cNvPr>
          <p:cNvSpPr txBox="1"/>
          <p:nvPr/>
        </p:nvSpPr>
        <p:spPr>
          <a:xfrm>
            <a:off x="6370650" y="2304878"/>
            <a:ext cx="6832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달성 수치</a:t>
            </a:r>
          </a:p>
        </p:txBody>
      </p:sp>
      <p:sp>
        <p:nvSpPr>
          <p:cNvPr id="101" name="별: 꼭짓점 5개 100">
            <a:extLst>
              <a:ext uri="{FF2B5EF4-FFF2-40B4-BE49-F238E27FC236}">
                <a16:creationId xmlns:a16="http://schemas.microsoft.com/office/drawing/2014/main" id="{EBD2BEFD-EF66-6780-9393-E32023E66D3E}"/>
              </a:ext>
            </a:extLst>
          </p:cNvPr>
          <p:cNvSpPr/>
          <p:nvPr/>
        </p:nvSpPr>
        <p:spPr>
          <a:xfrm>
            <a:off x="5222717" y="1776544"/>
            <a:ext cx="174913" cy="176924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별: 꼭짓점 5개 101">
            <a:extLst>
              <a:ext uri="{FF2B5EF4-FFF2-40B4-BE49-F238E27FC236}">
                <a16:creationId xmlns:a16="http://schemas.microsoft.com/office/drawing/2014/main" id="{5B0D9414-BBE6-7D1A-8A87-C8B219BFF38D}"/>
              </a:ext>
            </a:extLst>
          </p:cNvPr>
          <p:cNvSpPr/>
          <p:nvPr/>
        </p:nvSpPr>
        <p:spPr>
          <a:xfrm>
            <a:off x="5222717" y="2328134"/>
            <a:ext cx="174913" cy="176924"/>
          </a:xfrm>
          <a:prstGeom prst="star5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별: 꼭짓점 5개 102">
            <a:extLst>
              <a:ext uri="{FF2B5EF4-FFF2-40B4-BE49-F238E27FC236}">
                <a16:creationId xmlns:a16="http://schemas.microsoft.com/office/drawing/2014/main" id="{910C181B-AC93-2C53-050D-A129D4E29FD6}"/>
              </a:ext>
            </a:extLst>
          </p:cNvPr>
          <p:cNvSpPr/>
          <p:nvPr/>
        </p:nvSpPr>
        <p:spPr>
          <a:xfrm>
            <a:off x="5222717" y="2057078"/>
            <a:ext cx="174913" cy="176924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C6C150A9-3CC8-AA67-A045-F802F051E916}"/>
              </a:ext>
            </a:extLst>
          </p:cNvPr>
          <p:cNvCxnSpPr/>
          <p:nvPr/>
        </p:nvCxnSpPr>
        <p:spPr>
          <a:xfrm>
            <a:off x="4995824" y="2692400"/>
            <a:ext cx="22559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B756BC8-D6DC-B6A9-0488-5C54CB290974}"/>
              </a:ext>
            </a:extLst>
          </p:cNvPr>
          <p:cNvSpPr txBox="1"/>
          <p:nvPr/>
        </p:nvSpPr>
        <p:spPr>
          <a:xfrm>
            <a:off x="5508074" y="2806088"/>
            <a:ext cx="1186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획득 게임 포인트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C546430-ED79-A0D3-F35A-96FCD7FCC5FE}"/>
              </a:ext>
            </a:extLst>
          </p:cNvPr>
          <p:cNvSpPr/>
          <p:nvPr/>
        </p:nvSpPr>
        <p:spPr>
          <a:xfrm>
            <a:off x="5397630" y="3295859"/>
            <a:ext cx="648886" cy="29105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뒤로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93751B5-47D2-E560-5792-94EB5AF76434}"/>
              </a:ext>
            </a:extLst>
          </p:cNvPr>
          <p:cNvSpPr/>
          <p:nvPr/>
        </p:nvSpPr>
        <p:spPr>
          <a:xfrm>
            <a:off x="6135332" y="3285804"/>
            <a:ext cx="808074" cy="29105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다시하기</a:t>
            </a:r>
            <a:endParaRPr lang="ko-KR" altLang="en-US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108F577-46CA-052D-7461-CFFA23BA1DEF}"/>
              </a:ext>
            </a:extLst>
          </p:cNvPr>
          <p:cNvSpPr txBox="1"/>
          <p:nvPr/>
        </p:nvSpPr>
        <p:spPr>
          <a:xfrm>
            <a:off x="1297307" y="2461568"/>
            <a:ext cx="609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후광 효과</a:t>
            </a:r>
            <a:endParaRPr lang="ko-KR" altLang="en-US" sz="900" b="1" dirty="0">
              <a:solidFill>
                <a:schemeClr val="accent4">
                  <a:lumMod val="7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E8108BE-AE7E-0275-2309-3E85815A311F}"/>
              </a:ext>
            </a:extLst>
          </p:cNvPr>
          <p:cNvSpPr txBox="1"/>
          <p:nvPr/>
        </p:nvSpPr>
        <p:spPr>
          <a:xfrm>
            <a:off x="6539369" y="2757502"/>
            <a:ext cx="2220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VR </a:t>
            </a:r>
            <a:r>
              <a:rPr lang="ko-KR" altLang="en-US" sz="900" b="1" dirty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타격 </a:t>
            </a:r>
            <a:r>
              <a:rPr lang="ko-KR" altLang="en-US" sz="900" b="1" dirty="0" err="1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입을때랑</a:t>
            </a:r>
            <a:r>
              <a:rPr lang="ko-KR" altLang="en-US" sz="900" b="1" dirty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비슷한 화면 전체 붉은 효과</a:t>
            </a:r>
            <a:endParaRPr lang="ko-KR" altLang="en-US" sz="900" b="1" dirty="0">
              <a:solidFill>
                <a:schemeClr val="accent4">
                  <a:lumMod val="7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8813F6A-2F96-6DF1-19D9-99BA5B3D392C}"/>
              </a:ext>
            </a:extLst>
          </p:cNvPr>
          <p:cNvSpPr txBox="1"/>
          <p:nvPr/>
        </p:nvSpPr>
        <p:spPr>
          <a:xfrm>
            <a:off x="4005177" y="339846"/>
            <a:ext cx="1133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백그라운드 </a:t>
            </a:r>
            <a:r>
              <a:rPr lang="ko-KR" altLang="en-US" sz="900" b="1" dirty="0" err="1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블러</a:t>
            </a:r>
            <a:r>
              <a:rPr lang="ko-KR" altLang="en-US" sz="900" b="1" dirty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처리</a:t>
            </a:r>
            <a:endParaRPr lang="ko-KR" altLang="en-US" sz="900" b="1" dirty="0">
              <a:solidFill>
                <a:schemeClr val="accent4">
                  <a:lumMod val="7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1784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6EF69-1866-AF9E-7D23-C5FFF1146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F782E-C567-514C-50D8-5A94B9B46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99174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>
            <a:normAutofit fontScale="90000"/>
          </a:bodyPr>
          <a:lstStyle/>
          <a:p>
            <a:pPr algn="l"/>
            <a:r>
              <a:rPr lang="en-US" altLang="ko-KR" sz="15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9.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게임 설정</a:t>
            </a:r>
            <a:endParaRPr lang="ko-KR" altLang="en-US" sz="15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A411076-1D28-B06E-FAFE-10AD0A6D638D}"/>
              </a:ext>
            </a:extLst>
          </p:cNvPr>
          <p:cNvGraphicFramePr>
            <a:graphicFrameLocks noGrp="1"/>
          </p:cNvGraphicFramePr>
          <p:nvPr/>
        </p:nvGraphicFramePr>
        <p:xfrm>
          <a:off x="337820" y="4025354"/>
          <a:ext cx="846836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440">
                  <a:extLst>
                    <a:ext uri="{9D8B030D-6E8A-4147-A177-3AD203B41FA5}">
                      <a16:colId xmlns:a16="http://schemas.microsoft.com/office/drawing/2014/main" val="1565127500"/>
                    </a:ext>
                  </a:extLst>
                </a:gridCol>
                <a:gridCol w="7868920">
                  <a:extLst>
                    <a:ext uri="{9D8B030D-6E8A-4147-A177-3AD203B41FA5}">
                      <a16:colId xmlns:a16="http://schemas.microsoft.com/office/drawing/2014/main" val="64903793"/>
                    </a:ext>
                  </a:extLst>
                </a:gridCol>
              </a:tblGrid>
              <a:tr h="2180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640271"/>
                  </a:ext>
                </a:extLst>
              </a:tr>
              <a:tr h="21801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게임 포인트 아님</a:t>
                      </a:r>
                      <a:r>
                        <a:rPr lang="en-US" altLang="ko-KR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. </a:t>
                      </a:r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스킬 사용이나 타워 건축에 필요한 미션 포인트</a:t>
                      </a:r>
                      <a:r>
                        <a:rPr lang="en-US" altLang="ko-KR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. </a:t>
                      </a:r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게임포인트는 게임 성과에 따라 차등 지급됨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13549"/>
                  </a:ext>
                </a:extLst>
              </a:tr>
              <a:tr h="21801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35702"/>
                  </a:ext>
                </a:extLst>
              </a:tr>
              <a:tr h="21801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119105"/>
                  </a:ext>
                </a:extLst>
              </a:tr>
              <a:tr h="21801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323615"/>
                  </a:ext>
                </a:extLst>
              </a:tr>
              <a:tr h="21801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809046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8B4DB61E-C526-02F1-43C2-8405D31AB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17492" y="-1235828"/>
            <a:ext cx="3309015" cy="6855695"/>
          </a:xfrm>
          <a:prstGeom prst="rect">
            <a:avLst/>
          </a:prstGeom>
          <a:ln>
            <a:noFill/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9788CD9-A246-21FA-0E93-46D63F57D134}"/>
              </a:ext>
            </a:extLst>
          </p:cNvPr>
          <p:cNvSpPr/>
          <p:nvPr/>
        </p:nvSpPr>
        <p:spPr>
          <a:xfrm>
            <a:off x="2727757" y="797855"/>
            <a:ext cx="3576523" cy="2778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78E67A-81F4-21E9-F35B-A985B13A42ED}"/>
              </a:ext>
            </a:extLst>
          </p:cNvPr>
          <p:cNvSpPr txBox="1"/>
          <p:nvPr/>
        </p:nvSpPr>
        <p:spPr>
          <a:xfrm>
            <a:off x="6489297" y="2133086"/>
            <a:ext cx="1133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백그라운드 </a:t>
            </a:r>
            <a:r>
              <a:rPr lang="ko-KR" altLang="en-US" sz="900" b="1" dirty="0" err="1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블러</a:t>
            </a:r>
            <a:r>
              <a:rPr lang="ko-KR" altLang="en-US" sz="900" b="1" dirty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처리</a:t>
            </a:r>
            <a:endParaRPr lang="ko-KR" altLang="en-US" sz="900" b="1" dirty="0">
              <a:solidFill>
                <a:schemeClr val="accent4">
                  <a:lumMod val="7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AF3841-6499-5C52-07B2-368AD0CE3609}"/>
              </a:ext>
            </a:extLst>
          </p:cNvPr>
          <p:cNvSpPr txBox="1"/>
          <p:nvPr/>
        </p:nvSpPr>
        <p:spPr>
          <a:xfrm>
            <a:off x="4280893" y="79785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설정</a:t>
            </a:r>
            <a:endParaRPr lang="ko-KR" altLang="en-US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442347-43BA-2D1D-A7FE-E5F6A342BE9E}"/>
              </a:ext>
            </a:extLst>
          </p:cNvPr>
          <p:cNvSpPr txBox="1"/>
          <p:nvPr/>
        </p:nvSpPr>
        <p:spPr>
          <a:xfrm>
            <a:off x="2899104" y="1346014"/>
            <a:ext cx="3345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🎵 </a:t>
            </a:r>
            <a:r>
              <a:rPr lang="en-US" altLang="ko-KR" sz="1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BGM </a:t>
            </a:r>
            <a:r>
              <a:rPr lang="ko-KR" altLang="en-US" sz="1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볼륨   </a:t>
            </a:r>
            <a:r>
              <a:rPr lang="en-US" altLang="ko-KR" sz="1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[■■■■■□□□□□] [</a:t>
            </a:r>
            <a:r>
              <a:rPr lang="ko-KR" altLang="en-US" sz="1200" b="1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음소거</a:t>
            </a:r>
            <a:r>
              <a:rPr lang="en-US" altLang="ko-KR" sz="1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O]</a:t>
            </a:r>
            <a:endParaRPr lang="ko-KR" altLang="en-US" sz="12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6B92A1-CD7F-517A-5172-F61F8948F10C}"/>
              </a:ext>
            </a:extLst>
          </p:cNvPr>
          <p:cNvSpPr txBox="1"/>
          <p:nvPr/>
        </p:nvSpPr>
        <p:spPr>
          <a:xfrm>
            <a:off x="2858203" y="1801840"/>
            <a:ext cx="3345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💥 효과음 볼륨  </a:t>
            </a:r>
            <a:r>
              <a:rPr lang="en-US" altLang="ko-KR" sz="1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[■■■■■□□□□□] [</a:t>
            </a:r>
            <a:r>
              <a:rPr lang="ko-KR" altLang="en-US" sz="1200" b="1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음소거</a:t>
            </a:r>
            <a:r>
              <a:rPr lang="en-US" altLang="ko-KR" sz="1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O]</a:t>
            </a:r>
            <a:endParaRPr lang="ko-KR" altLang="en-US" sz="12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3036C6-74FF-F778-580A-64869123D998}"/>
              </a:ext>
            </a:extLst>
          </p:cNvPr>
          <p:cNvSpPr txBox="1"/>
          <p:nvPr/>
        </p:nvSpPr>
        <p:spPr>
          <a:xfrm>
            <a:off x="2939179" y="2281556"/>
            <a:ext cx="3305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🌐 언어                                                    </a:t>
            </a:r>
            <a:r>
              <a:rPr lang="en-US" altLang="ko-KR" sz="1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[ </a:t>
            </a:r>
            <a:r>
              <a:rPr lang="ko-KR" altLang="en-US" sz="1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한국어 ▼ </a:t>
            </a:r>
            <a:r>
              <a:rPr lang="en-US" altLang="ko-KR" sz="1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]</a:t>
            </a:r>
            <a:endParaRPr lang="ko-KR" altLang="en-US" sz="12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363A05-C0B4-B1E0-86BE-B42AF47E7B31}"/>
              </a:ext>
            </a:extLst>
          </p:cNvPr>
          <p:cNvSpPr txBox="1"/>
          <p:nvPr/>
        </p:nvSpPr>
        <p:spPr>
          <a:xfrm>
            <a:off x="2949804" y="2719000"/>
            <a:ext cx="3162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📳 진동                                                            </a:t>
            </a:r>
            <a:r>
              <a:rPr lang="en-US" altLang="ko-KR" sz="1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[ ON ]</a:t>
            </a:r>
            <a:endParaRPr lang="ko-KR" altLang="en-US" sz="12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964B83-924D-0C23-6898-37D04DBB3519}"/>
              </a:ext>
            </a:extLst>
          </p:cNvPr>
          <p:cNvSpPr/>
          <p:nvPr/>
        </p:nvSpPr>
        <p:spPr>
          <a:xfrm>
            <a:off x="1513436" y="795918"/>
            <a:ext cx="493164" cy="3489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뒤로</a:t>
            </a:r>
            <a:endParaRPr lang="ko-KR" altLang="en-US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107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A7B2E-E61E-C20C-66B3-9DBC0491B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442F02D1-9656-7CA8-30ED-6C86B123E4EF}"/>
              </a:ext>
            </a:extLst>
          </p:cNvPr>
          <p:cNvSpPr txBox="1">
            <a:spLocks/>
          </p:cNvSpPr>
          <p:nvPr/>
        </p:nvSpPr>
        <p:spPr>
          <a:xfrm>
            <a:off x="535447" y="1066920"/>
            <a:ext cx="8048561" cy="384452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85763" indent="-385763" algn="l">
              <a:lnSpc>
                <a:spcPct val="150000"/>
              </a:lnSpc>
              <a:buAutoNum type="arabicPeriod"/>
            </a:pPr>
            <a:r>
              <a:rPr lang="ko-KR" altLang="en-US" sz="18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스플래시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화면</a:t>
            </a:r>
            <a:endParaRPr lang="en-US" altLang="ko-KR" sz="18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85763" indent="-385763" algn="l">
              <a:lnSpc>
                <a:spcPct val="150000"/>
              </a:lnSpc>
              <a:buAutoNum type="arabicPeriod"/>
            </a:pP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로딩 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&amp; 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리소스 다운로드 화면</a:t>
            </a:r>
            <a:endParaRPr lang="en-US" altLang="ko-KR" sz="18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85763" indent="-385763" algn="l">
              <a:lnSpc>
                <a:spcPct val="150000"/>
              </a:lnSpc>
              <a:buAutoNum type="arabicPeriod"/>
            </a:pP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로딩 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or 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다운로드 완료 후 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-&gt; 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메인 </a:t>
            </a:r>
            <a:r>
              <a:rPr lang="ko-KR" altLang="en-US" sz="18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트랜지션</a:t>
            </a:r>
            <a:endParaRPr lang="en-US" altLang="ko-KR" sz="18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85763" indent="-385763" algn="l">
              <a:lnSpc>
                <a:spcPct val="150000"/>
              </a:lnSpc>
              <a:buAutoNum type="arabicPeriod"/>
            </a:pPr>
            <a:r>
              <a:rPr lang="ko-KR" altLang="en-US" sz="18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메인화면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메인</a:t>
            </a:r>
            <a:endParaRPr lang="en-US" altLang="ko-KR" sz="18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85763" indent="-385763" algn="l">
              <a:lnSpc>
                <a:spcPct val="150000"/>
              </a:lnSpc>
              <a:buAutoNum type="arabicPeriod"/>
            </a:pPr>
            <a:r>
              <a:rPr lang="ko-KR" altLang="en-US" sz="18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메인화면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시나리오 리스트</a:t>
            </a:r>
            <a:endParaRPr lang="en-US" altLang="ko-KR" sz="18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85763" indent="-385763" algn="l">
              <a:lnSpc>
                <a:spcPct val="150000"/>
              </a:lnSpc>
              <a:buAutoNum type="arabicPeriod"/>
            </a:pPr>
            <a:r>
              <a:rPr lang="ko-KR" altLang="en-US" sz="18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인게임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로딩 화면</a:t>
            </a:r>
            <a:endParaRPr lang="en-US" altLang="ko-KR" sz="18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85763" indent="-385763" algn="l">
              <a:lnSpc>
                <a:spcPct val="150000"/>
              </a:lnSpc>
              <a:buAutoNum type="arabicPeriod"/>
            </a:pPr>
            <a:r>
              <a:rPr lang="ko-KR" altLang="en-US" sz="18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인게임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메인 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UI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구성</a:t>
            </a:r>
            <a:endParaRPr lang="en-US" altLang="ko-KR" sz="18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85763" indent="-385763" algn="l">
              <a:lnSpc>
                <a:spcPct val="150000"/>
              </a:lnSpc>
              <a:buAutoNum type="arabicPeriod"/>
            </a:pPr>
            <a:r>
              <a:rPr lang="ko-KR" altLang="en-US" sz="18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인게임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승리 및 패배</a:t>
            </a:r>
            <a:endParaRPr lang="en-US" altLang="ko-KR" sz="18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85763" indent="-385763" algn="l">
              <a:lnSpc>
                <a:spcPct val="150000"/>
              </a:lnSpc>
              <a:buAutoNum type="arabicPeriod"/>
            </a:pP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게임 설정</a:t>
            </a:r>
            <a:endParaRPr lang="en-US" altLang="ko-KR" sz="18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85763" indent="-385763" algn="l">
              <a:lnSpc>
                <a:spcPct val="150000"/>
              </a:lnSpc>
              <a:buAutoNum type="arabicPeriod"/>
            </a:pPr>
            <a:endParaRPr lang="ko-KR" altLang="en-US" sz="18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6FC7445-361A-1B4F-69D3-56B433F7ADA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401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ko-KR" altLang="en-US" sz="2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목차</a:t>
            </a:r>
            <a:endParaRPr lang="ko-KR" altLang="en-US" sz="11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9358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31C8C-EA81-77CF-B1C3-BC1B56C4A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5C9A0-84B5-ABFD-B0F4-C342D8134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99174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>
            <a:normAutofit/>
          </a:bodyPr>
          <a:lstStyle/>
          <a:p>
            <a:pPr algn="l"/>
            <a:r>
              <a:rPr lang="en-US" altLang="ko-KR" sz="15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1. </a:t>
            </a:r>
            <a:r>
              <a:rPr lang="ko-KR" altLang="en-US" sz="15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스플래시</a:t>
            </a:r>
            <a:r>
              <a:rPr lang="ko-KR" altLang="en-US" sz="15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012D81-5E35-24E6-58C1-503FE7318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17492" y="-1230748"/>
            <a:ext cx="3309015" cy="6855695"/>
          </a:xfrm>
          <a:prstGeom prst="rect">
            <a:avLst/>
          </a:prstGeom>
          <a:ln>
            <a:noFill/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8EFFDE2-BE58-D6DF-7E6B-4B3E0A527FFD}"/>
              </a:ext>
            </a:extLst>
          </p:cNvPr>
          <p:cNvSpPr/>
          <p:nvPr/>
        </p:nvSpPr>
        <p:spPr>
          <a:xfrm>
            <a:off x="3616960" y="1747520"/>
            <a:ext cx="1910080" cy="899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스플래시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로고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0C95C64-14D1-DBC9-0757-A2D40E75F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453967"/>
              </p:ext>
            </p:extLst>
          </p:nvPr>
        </p:nvGraphicFramePr>
        <p:xfrm>
          <a:off x="337820" y="4025354"/>
          <a:ext cx="846836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440">
                  <a:extLst>
                    <a:ext uri="{9D8B030D-6E8A-4147-A177-3AD203B41FA5}">
                      <a16:colId xmlns:a16="http://schemas.microsoft.com/office/drawing/2014/main" val="1565127500"/>
                    </a:ext>
                  </a:extLst>
                </a:gridCol>
                <a:gridCol w="7868920">
                  <a:extLst>
                    <a:ext uri="{9D8B030D-6E8A-4147-A177-3AD203B41FA5}">
                      <a16:colId xmlns:a16="http://schemas.microsoft.com/office/drawing/2014/main" val="64903793"/>
                    </a:ext>
                  </a:extLst>
                </a:gridCol>
              </a:tblGrid>
              <a:tr h="2180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640271"/>
                  </a:ext>
                </a:extLst>
              </a:tr>
              <a:tr h="218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스플래시</a:t>
                      </a:r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로고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13549"/>
                  </a:ext>
                </a:extLst>
              </a:tr>
              <a:tr h="21801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35702"/>
                  </a:ext>
                </a:extLst>
              </a:tr>
              <a:tr h="21801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119105"/>
                  </a:ext>
                </a:extLst>
              </a:tr>
              <a:tr h="21801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323615"/>
                  </a:ext>
                </a:extLst>
              </a:tr>
              <a:tr h="21801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809046"/>
                  </a:ext>
                </a:extLst>
              </a:tr>
            </a:tbl>
          </a:graphicData>
        </a:graphic>
      </p:graphicFrame>
      <p:sp>
        <p:nvSpPr>
          <p:cNvPr id="9" name="타원 8">
            <a:extLst>
              <a:ext uri="{FF2B5EF4-FFF2-40B4-BE49-F238E27FC236}">
                <a16:creationId xmlns:a16="http://schemas.microsoft.com/office/drawing/2014/main" id="{EEA79A3A-027F-198D-785B-DE32689ADD9E}"/>
              </a:ext>
            </a:extLst>
          </p:cNvPr>
          <p:cNvSpPr/>
          <p:nvPr/>
        </p:nvSpPr>
        <p:spPr>
          <a:xfrm>
            <a:off x="3215640" y="1633795"/>
            <a:ext cx="325120" cy="3258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endParaRPr lang="ko-KR" altLang="en-US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9908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A1DA7-31FD-7B4A-F84D-6C6B96CCC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BB8D1-641C-DE01-C06E-C42A3C57F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99174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>
            <a:normAutofit/>
          </a:bodyPr>
          <a:lstStyle/>
          <a:p>
            <a:pPr algn="l"/>
            <a:r>
              <a:rPr lang="en-US" altLang="ko-KR" sz="15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2. </a:t>
            </a:r>
            <a:r>
              <a:rPr lang="ko-KR" altLang="en-US" sz="15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로딩 </a:t>
            </a:r>
            <a:r>
              <a:rPr lang="en-US" altLang="ko-KR" sz="15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&amp; </a:t>
            </a:r>
            <a:r>
              <a:rPr lang="ko-KR" altLang="en-US" sz="15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리소스 다운로드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984956-2E8B-1997-F41F-A9CF2FB61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17492" y="-1235828"/>
            <a:ext cx="3309015" cy="6855695"/>
          </a:xfrm>
          <a:prstGeom prst="rect">
            <a:avLst/>
          </a:prstGeom>
          <a:ln>
            <a:noFill/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06BD2D1-B994-BA23-0439-394739D49C43}"/>
              </a:ext>
            </a:extLst>
          </p:cNvPr>
          <p:cNvSpPr/>
          <p:nvPr/>
        </p:nvSpPr>
        <p:spPr>
          <a:xfrm>
            <a:off x="3031398" y="1137225"/>
            <a:ext cx="3081201" cy="16641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게임 실행을 위해 </a:t>
            </a:r>
            <a:r>
              <a:rPr lang="en-US" altLang="ko-KR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{00}MB</a:t>
            </a:r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</a:t>
            </a:r>
            <a:endParaRPr lang="en-US" altLang="ko-KR" sz="12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리소스 다운로드가 필요합니다</a:t>
            </a:r>
            <a:r>
              <a:rPr lang="en-US" altLang="ko-KR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</a:p>
          <a:p>
            <a:pPr algn="ctr"/>
            <a:r>
              <a:rPr lang="en-US" altLang="ko-KR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Wi-Fi </a:t>
            </a:r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사용을 권장합니다</a:t>
            </a:r>
            <a:r>
              <a:rPr lang="en-US" altLang="ko-KR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lang="ko-KR" altLang="en-US" sz="12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F22AE9-3BF1-EA88-79F8-442BB6F177FB}"/>
              </a:ext>
            </a:extLst>
          </p:cNvPr>
          <p:cNvSpPr/>
          <p:nvPr/>
        </p:nvSpPr>
        <p:spPr>
          <a:xfrm>
            <a:off x="1544320" y="3401060"/>
            <a:ext cx="6131560" cy="147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6B6C48-5216-8E4A-4183-46311CACB25D}"/>
              </a:ext>
            </a:extLst>
          </p:cNvPr>
          <p:cNvSpPr/>
          <p:nvPr/>
        </p:nvSpPr>
        <p:spPr>
          <a:xfrm>
            <a:off x="1544320" y="3401060"/>
            <a:ext cx="3261360" cy="1443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713075-F1E4-FEA2-DB11-6832CE26094B}"/>
              </a:ext>
            </a:extLst>
          </p:cNvPr>
          <p:cNvSpPr txBox="1"/>
          <p:nvPr/>
        </p:nvSpPr>
        <p:spPr>
          <a:xfrm>
            <a:off x="1508760" y="3102912"/>
            <a:ext cx="20714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리소스 다운로드 중</a:t>
            </a:r>
            <a:r>
              <a:rPr lang="en-US" altLang="ko-KR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… ({00}%)</a:t>
            </a:r>
            <a:endParaRPr lang="ko-KR" altLang="en-US" sz="12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128285-F5EF-8A2A-9A51-EC37CE26C612}"/>
              </a:ext>
            </a:extLst>
          </p:cNvPr>
          <p:cNvSpPr/>
          <p:nvPr/>
        </p:nvSpPr>
        <p:spPr>
          <a:xfrm>
            <a:off x="4102098" y="2387330"/>
            <a:ext cx="939800" cy="27699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확인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E4D9009-FF82-BADB-3FE9-DF99454EB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976953"/>
              </p:ext>
            </p:extLst>
          </p:nvPr>
        </p:nvGraphicFramePr>
        <p:xfrm>
          <a:off x="337820" y="4025354"/>
          <a:ext cx="846836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440">
                  <a:extLst>
                    <a:ext uri="{9D8B030D-6E8A-4147-A177-3AD203B41FA5}">
                      <a16:colId xmlns:a16="http://schemas.microsoft.com/office/drawing/2014/main" val="1565127500"/>
                    </a:ext>
                  </a:extLst>
                </a:gridCol>
                <a:gridCol w="7868920">
                  <a:extLst>
                    <a:ext uri="{9D8B030D-6E8A-4147-A177-3AD203B41FA5}">
                      <a16:colId xmlns:a16="http://schemas.microsoft.com/office/drawing/2014/main" val="64903793"/>
                    </a:ext>
                  </a:extLst>
                </a:gridCol>
              </a:tblGrid>
              <a:tr h="2180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640271"/>
                  </a:ext>
                </a:extLst>
              </a:tr>
              <a:tr h="218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새로운 추가 리소스 다운로드 필요시 팝업</a:t>
                      </a:r>
                      <a:r>
                        <a:rPr lang="en-US" altLang="ko-KR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확인 버튼 눌러 다운로드 진행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13549"/>
                  </a:ext>
                </a:extLst>
              </a:tr>
              <a:tr h="218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리소스 다운로드 시 다운로드 현황 텍스트</a:t>
                      </a:r>
                      <a:r>
                        <a:rPr lang="en-US" altLang="ko-KR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슬라이더 표시</a:t>
                      </a:r>
                      <a:r>
                        <a:rPr lang="en-US" altLang="ko-KR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일반적인 경우에는 로딩 용도로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35702"/>
                  </a:ext>
                </a:extLst>
              </a:tr>
              <a:tr h="218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로딩 시 배경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119105"/>
                  </a:ext>
                </a:extLst>
              </a:tr>
              <a:tr h="21801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323615"/>
                  </a:ext>
                </a:extLst>
              </a:tr>
              <a:tr h="21801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809046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DE037D23-9A33-3249-49E5-C243BEC16EF3}"/>
              </a:ext>
            </a:extLst>
          </p:cNvPr>
          <p:cNvSpPr/>
          <p:nvPr/>
        </p:nvSpPr>
        <p:spPr>
          <a:xfrm>
            <a:off x="3098800" y="1212155"/>
            <a:ext cx="325120" cy="3258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endParaRPr lang="ko-KR" altLang="en-US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21F09C0-F86D-00F2-008E-DECDFB696EC8}"/>
              </a:ext>
            </a:extLst>
          </p:cNvPr>
          <p:cNvSpPr/>
          <p:nvPr/>
        </p:nvSpPr>
        <p:spPr>
          <a:xfrm>
            <a:off x="1270000" y="3040262"/>
            <a:ext cx="325120" cy="3258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endParaRPr lang="ko-KR" altLang="en-US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209784-557F-EAC9-B34B-19721B44DC4C}"/>
              </a:ext>
            </a:extLst>
          </p:cNvPr>
          <p:cNvSpPr txBox="1"/>
          <p:nvPr/>
        </p:nvSpPr>
        <p:spPr>
          <a:xfrm>
            <a:off x="1827597" y="1480809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배경화면</a:t>
            </a:r>
            <a:endParaRPr lang="ko-KR" altLang="en-US" sz="12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A7CC97E-20D6-C9FC-F3F4-1A587C84C6A5}"/>
              </a:ext>
            </a:extLst>
          </p:cNvPr>
          <p:cNvSpPr/>
          <p:nvPr/>
        </p:nvSpPr>
        <p:spPr>
          <a:xfrm>
            <a:off x="1595120" y="1228488"/>
            <a:ext cx="325120" cy="3258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endParaRPr lang="ko-KR" altLang="en-US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737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43783-0386-4CD6-1CA0-7954D8DD5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9CB83-EB74-877F-95E8-4AB7A919A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99174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>
            <a:normAutofit fontScale="90000"/>
          </a:bodyPr>
          <a:lstStyle/>
          <a:p>
            <a:pPr algn="l"/>
            <a:r>
              <a:rPr lang="en-US" altLang="ko-KR" sz="15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3.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로딩 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or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다운로드 완료 후 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-&gt;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메인 </a:t>
            </a:r>
            <a:r>
              <a:rPr lang="ko-KR" altLang="en-US" sz="16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트랜지션</a:t>
            </a:r>
            <a:endParaRPr lang="ko-KR" altLang="en-US" sz="15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24037C-9613-E94B-84D2-7A11AAFDD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17492" y="-1235828"/>
            <a:ext cx="3309015" cy="6855695"/>
          </a:xfrm>
          <a:prstGeom prst="rect">
            <a:avLst/>
          </a:prstGeom>
          <a:ln>
            <a:noFill/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6C512CF-5F1D-2449-8FC5-4B17F2BE5470}"/>
              </a:ext>
            </a:extLst>
          </p:cNvPr>
          <p:cNvSpPr/>
          <p:nvPr/>
        </p:nvSpPr>
        <p:spPr>
          <a:xfrm>
            <a:off x="4129234" y="3251200"/>
            <a:ext cx="885531" cy="3400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Play</a:t>
            </a:r>
            <a:endParaRPr lang="ko-KR" altLang="en-US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05D5B81-57CE-4619-EB72-C78B46313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367028"/>
              </p:ext>
            </p:extLst>
          </p:nvPr>
        </p:nvGraphicFramePr>
        <p:xfrm>
          <a:off x="337820" y="4025354"/>
          <a:ext cx="846836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440">
                  <a:extLst>
                    <a:ext uri="{9D8B030D-6E8A-4147-A177-3AD203B41FA5}">
                      <a16:colId xmlns:a16="http://schemas.microsoft.com/office/drawing/2014/main" val="1565127500"/>
                    </a:ext>
                  </a:extLst>
                </a:gridCol>
                <a:gridCol w="7868920">
                  <a:extLst>
                    <a:ext uri="{9D8B030D-6E8A-4147-A177-3AD203B41FA5}">
                      <a16:colId xmlns:a16="http://schemas.microsoft.com/office/drawing/2014/main" val="64903793"/>
                    </a:ext>
                  </a:extLst>
                </a:gridCol>
              </a:tblGrid>
              <a:tr h="2180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640271"/>
                  </a:ext>
                </a:extLst>
              </a:tr>
              <a:tr h="218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게임 로고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13549"/>
                  </a:ext>
                </a:extLst>
              </a:tr>
              <a:tr h="218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로딩 혹은 리소스 다운로드가 완료되면 </a:t>
                      </a:r>
                      <a:r>
                        <a:rPr lang="en-US" altLang="ko-KR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Play </a:t>
                      </a:r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버튼으로 대체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35702"/>
                  </a:ext>
                </a:extLst>
              </a:tr>
              <a:tr h="218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Play </a:t>
                      </a:r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버튼을 누르면 </a:t>
                      </a:r>
                      <a:r>
                        <a:rPr lang="ko-KR" altLang="en-US" sz="1050" b="1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씬뷰</a:t>
                      </a:r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카메라 흔들림</a:t>
                      </a:r>
                      <a:r>
                        <a:rPr lang="en-US" altLang="ko-KR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로고와 </a:t>
                      </a:r>
                      <a:r>
                        <a:rPr lang="en-US" altLang="ko-KR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Play </a:t>
                      </a:r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버튼은 각각 위아래로 이동</a:t>
                      </a:r>
                      <a:r>
                        <a:rPr lang="en-US" altLang="ko-KR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대포가 발사되고 </a:t>
                      </a:r>
                      <a:r>
                        <a:rPr lang="ko-KR" altLang="en-US" sz="1050" b="1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메인화면으로</a:t>
                      </a:r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자연스럽게 </a:t>
                      </a:r>
                      <a:r>
                        <a:rPr lang="ko-KR" altLang="en-US" sz="1050" b="1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트랜지션</a:t>
                      </a:r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발생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119105"/>
                  </a:ext>
                </a:extLst>
              </a:tr>
              <a:tr h="21801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323615"/>
                  </a:ext>
                </a:extLst>
              </a:tr>
              <a:tr h="21801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809046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732649A1-79B6-AA25-5334-4FA5D007F707}"/>
              </a:ext>
            </a:extLst>
          </p:cNvPr>
          <p:cNvSpPr/>
          <p:nvPr/>
        </p:nvSpPr>
        <p:spPr>
          <a:xfrm>
            <a:off x="3032527" y="1549459"/>
            <a:ext cx="325120" cy="3258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endParaRPr lang="ko-KR" altLang="en-US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395B99A-34F7-372E-9942-F072306A46C4}"/>
              </a:ext>
            </a:extLst>
          </p:cNvPr>
          <p:cNvSpPr/>
          <p:nvPr/>
        </p:nvSpPr>
        <p:spPr>
          <a:xfrm>
            <a:off x="3647036" y="3241026"/>
            <a:ext cx="325120" cy="3258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endParaRPr lang="ko-KR" altLang="en-US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8DAA770-3E2F-768D-A614-5E933A1F17F1}"/>
              </a:ext>
            </a:extLst>
          </p:cNvPr>
          <p:cNvSpPr/>
          <p:nvPr/>
        </p:nvSpPr>
        <p:spPr>
          <a:xfrm>
            <a:off x="5786350" y="1773474"/>
            <a:ext cx="325120" cy="3258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endParaRPr lang="ko-KR" altLang="en-US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15B75C-C5D0-0853-D4DE-5D63674CF653}"/>
              </a:ext>
            </a:extLst>
          </p:cNvPr>
          <p:cNvSpPr/>
          <p:nvPr/>
        </p:nvSpPr>
        <p:spPr>
          <a:xfrm>
            <a:off x="3444037" y="1519215"/>
            <a:ext cx="2255923" cy="9445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게임 로고</a:t>
            </a:r>
            <a:endParaRPr lang="ko-KR" altLang="en-US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6BE84F5-FA99-85D0-F6F9-D72C3977F908}"/>
              </a:ext>
            </a:extLst>
          </p:cNvPr>
          <p:cNvSpPr/>
          <p:nvPr/>
        </p:nvSpPr>
        <p:spPr>
          <a:xfrm>
            <a:off x="6142931" y="1688231"/>
            <a:ext cx="1524806" cy="541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배경 오브젝트</a:t>
            </a:r>
          </a:p>
        </p:txBody>
      </p:sp>
    </p:spTree>
    <p:extLst>
      <p:ext uri="{BB962C8B-B14F-4D97-AF65-F5344CB8AC3E}">
        <p14:creationId xmlns:p14="http://schemas.microsoft.com/office/powerpoint/2010/main" val="274043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6C8AD-4B92-7FB8-DE18-7CDFF6FB5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9A5D4-C1B3-6FF8-DE03-19C0E7890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99174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>
            <a:normAutofit fontScale="90000"/>
          </a:bodyPr>
          <a:lstStyle/>
          <a:p>
            <a:pPr algn="l"/>
            <a:r>
              <a:rPr lang="en-US" altLang="ko-KR" sz="15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4. </a:t>
            </a:r>
            <a:r>
              <a:rPr lang="ko-KR" altLang="en-US" sz="16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메인화면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메인</a:t>
            </a:r>
            <a:endParaRPr lang="ko-KR" altLang="en-US" sz="15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28EE8E-953B-2793-CC42-0D214ACE2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17492" y="-1235828"/>
            <a:ext cx="3309015" cy="6855695"/>
          </a:xfrm>
          <a:prstGeom prst="rect">
            <a:avLst/>
          </a:prstGeom>
          <a:ln>
            <a:noFill/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2416A62-297B-4957-6A76-483FD8653077}"/>
              </a:ext>
            </a:extLst>
          </p:cNvPr>
          <p:cNvSpPr/>
          <p:nvPr/>
        </p:nvSpPr>
        <p:spPr>
          <a:xfrm>
            <a:off x="1609957" y="1526738"/>
            <a:ext cx="1920643" cy="20648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미션</a:t>
            </a:r>
            <a:endParaRPr lang="en-US" altLang="ko-KR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소개</a:t>
            </a:r>
            <a:endParaRPr lang="en-US" altLang="ko-KR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업적</a:t>
            </a:r>
            <a:endParaRPr lang="en-US" altLang="ko-KR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상점</a:t>
            </a:r>
            <a:endParaRPr lang="en-US" altLang="ko-KR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나가기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71F7684-DE5B-9A48-6C68-33FCC10A6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505558"/>
              </p:ext>
            </p:extLst>
          </p:nvPr>
        </p:nvGraphicFramePr>
        <p:xfrm>
          <a:off x="337820" y="4025354"/>
          <a:ext cx="846836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440">
                  <a:extLst>
                    <a:ext uri="{9D8B030D-6E8A-4147-A177-3AD203B41FA5}">
                      <a16:colId xmlns:a16="http://schemas.microsoft.com/office/drawing/2014/main" val="1565127500"/>
                    </a:ext>
                  </a:extLst>
                </a:gridCol>
                <a:gridCol w="7868920">
                  <a:extLst>
                    <a:ext uri="{9D8B030D-6E8A-4147-A177-3AD203B41FA5}">
                      <a16:colId xmlns:a16="http://schemas.microsoft.com/office/drawing/2014/main" val="64903793"/>
                    </a:ext>
                  </a:extLst>
                </a:gridCol>
              </a:tblGrid>
              <a:tr h="2180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640271"/>
                  </a:ext>
                </a:extLst>
              </a:tr>
              <a:tr h="218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게임 로고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13549"/>
                  </a:ext>
                </a:extLst>
              </a:tr>
              <a:tr h="218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게임 메뉴</a:t>
                      </a:r>
                      <a:r>
                        <a:rPr lang="en-US" altLang="ko-KR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양장피 느낌의 메뉴 백그라운드 </a:t>
                      </a:r>
                      <a:r>
                        <a:rPr lang="en-US" altLang="ko-KR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  <a:hlinkClick r:id="rId3"/>
                        </a:rPr>
                        <a:t>여기 참고</a:t>
                      </a:r>
                      <a:r>
                        <a:rPr lang="en-US" altLang="ko-KR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35702"/>
                  </a:ext>
                </a:extLst>
              </a:tr>
              <a:tr h="218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배경 오브젝트</a:t>
                      </a:r>
                      <a:r>
                        <a:rPr lang="en-US" altLang="ko-KR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50" b="1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시네머신으로</a:t>
                      </a:r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평화로운 스테이지 모습 보이기</a:t>
                      </a:r>
                      <a:r>
                        <a:rPr lang="en-US" altLang="ko-KR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녹화 후 영상대체</a:t>
                      </a:r>
                      <a:r>
                        <a:rPr lang="en-US" altLang="ko-KR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?</a:t>
                      </a:r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119105"/>
                  </a:ext>
                </a:extLst>
              </a:tr>
              <a:tr h="218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현재 게임 포인트 잔액</a:t>
                      </a:r>
                      <a:r>
                        <a:rPr lang="en-US" altLang="ko-KR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상점에서 사용</a:t>
                      </a:r>
                      <a:r>
                        <a:rPr lang="en-US" altLang="ko-KR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미션 시 </a:t>
                      </a:r>
                      <a:r>
                        <a:rPr lang="ko-KR" altLang="en-US" sz="1050" b="1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스킬사용</a:t>
                      </a:r>
                      <a:r>
                        <a:rPr lang="en-US" altLang="ko-KR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타워 건축 시 필요한 </a:t>
                      </a:r>
                      <a:r>
                        <a:rPr lang="ko-KR" altLang="en-US" sz="1050" b="1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포인트랑</a:t>
                      </a:r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다름</a:t>
                      </a:r>
                      <a:r>
                        <a:rPr lang="en-US" altLang="ko-KR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323615"/>
                  </a:ext>
                </a:extLst>
              </a:tr>
              <a:tr h="218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설정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809046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74E8CB1D-F147-6E76-9C86-344ECB48A540}"/>
              </a:ext>
            </a:extLst>
          </p:cNvPr>
          <p:cNvSpPr/>
          <p:nvPr/>
        </p:nvSpPr>
        <p:spPr>
          <a:xfrm>
            <a:off x="1260709" y="925641"/>
            <a:ext cx="325120" cy="3258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endParaRPr lang="ko-KR" altLang="en-US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C890ECC-C1AB-D604-2018-2E98AFF20589}"/>
              </a:ext>
            </a:extLst>
          </p:cNvPr>
          <p:cNvSpPr/>
          <p:nvPr/>
        </p:nvSpPr>
        <p:spPr>
          <a:xfrm>
            <a:off x="1214494" y="1587351"/>
            <a:ext cx="325120" cy="3258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endParaRPr lang="ko-KR" altLang="en-US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14D113B-AB58-7AF1-5271-CDD38AF8743E}"/>
              </a:ext>
            </a:extLst>
          </p:cNvPr>
          <p:cNvSpPr/>
          <p:nvPr/>
        </p:nvSpPr>
        <p:spPr>
          <a:xfrm>
            <a:off x="3600569" y="1300480"/>
            <a:ext cx="325120" cy="3258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endParaRPr lang="ko-KR" altLang="en-US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095795F-BCF3-8C65-95A8-FC250413FC08}"/>
              </a:ext>
            </a:extLst>
          </p:cNvPr>
          <p:cNvSpPr/>
          <p:nvPr/>
        </p:nvSpPr>
        <p:spPr>
          <a:xfrm>
            <a:off x="1609957" y="885001"/>
            <a:ext cx="1524806" cy="541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게임 로고</a:t>
            </a:r>
            <a:endParaRPr lang="ko-KR" altLang="en-US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5F1BBB-739E-D3A8-C24D-D2F7FFC89C33}"/>
              </a:ext>
            </a:extLst>
          </p:cNvPr>
          <p:cNvSpPr/>
          <p:nvPr/>
        </p:nvSpPr>
        <p:spPr>
          <a:xfrm>
            <a:off x="3996406" y="1300480"/>
            <a:ext cx="3566159" cy="2128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배경 오브젝트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4DF763-AD97-414F-2146-0F7A2D481F5B}"/>
              </a:ext>
            </a:extLst>
          </p:cNvPr>
          <p:cNvSpPr/>
          <p:nvPr/>
        </p:nvSpPr>
        <p:spPr>
          <a:xfrm>
            <a:off x="5851756" y="809296"/>
            <a:ext cx="1133244" cy="3489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게임 포인트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D2E894-458F-E7E1-07FB-A890626F35C7}"/>
              </a:ext>
            </a:extLst>
          </p:cNvPr>
          <p:cNvSpPr/>
          <p:nvPr/>
        </p:nvSpPr>
        <p:spPr>
          <a:xfrm>
            <a:off x="7137400" y="809296"/>
            <a:ext cx="568960" cy="3489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설정</a:t>
            </a:r>
            <a:endParaRPr lang="ko-KR" altLang="en-US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20C60AF-A61D-3968-0C47-EE9150E21731}"/>
              </a:ext>
            </a:extLst>
          </p:cNvPr>
          <p:cNvSpPr/>
          <p:nvPr/>
        </p:nvSpPr>
        <p:spPr>
          <a:xfrm>
            <a:off x="5404745" y="795838"/>
            <a:ext cx="325120" cy="3258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</a:t>
            </a:r>
            <a:endParaRPr lang="ko-KR" altLang="en-US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6F93A65-A705-01E0-0EF4-BF73AD342E4B}"/>
              </a:ext>
            </a:extLst>
          </p:cNvPr>
          <p:cNvSpPr/>
          <p:nvPr/>
        </p:nvSpPr>
        <p:spPr>
          <a:xfrm>
            <a:off x="7791285" y="795838"/>
            <a:ext cx="325120" cy="3258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</a:t>
            </a:r>
            <a:endParaRPr lang="ko-KR" altLang="en-US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2228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16D1A-4FF3-B9F1-61A8-B69863CDE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D30C8-C5D6-AE3D-D61C-3EDD38B08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99174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>
            <a:normAutofit fontScale="90000"/>
          </a:bodyPr>
          <a:lstStyle/>
          <a:p>
            <a:pPr algn="l"/>
            <a:r>
              <a:rPr lang="en-US" altLang="ko-KR" sz="15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5. </a:t>
            </a:r>
            <a:r>
              <a:rPr lang="ko-KR" altLang="en-US" sz="16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메인화면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시나리오 리스트</a:t>
            </a:r>
            <a:endParaRPr lang="ko-KR" altLang="en-US" sz="15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46BFDA-B858-438B-B5BC-82BA9BD5A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17492" y="-1235828"/>
            <a:ext cx="3309015" cy="6855695"/>
          </a:xfrm>
          <a:prstGeom prst="rect">
            <a:avLst/>
          </a:prstGeom>
          <a:ln>
            <a:noFill/>
          </a:ln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3E1606F-38AC-2B20-7CFD-43921D8FE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065814"/>
              </p:ext>
            </p:extLst>
          </p:nvPr>
        </p:nvGraphicFramePr>
        <p:xfrm>
          <a:off x="337820" y="4025354"/>
          <a:ext cx="846836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440">
                  <a:extLst>
                    <a:ext uri="{9D8B030D-6E8A-4147-A177-3AD203B41FA5}">
                      <a16:colId xmlns:a16="http://schemas.microsoft.com/office/drawing/2014/main" val="1565127500"/>
                    </a:ext>
                  </a:extLst>
                </a:gridCol>
                <a:gridCol w="7868920">
                  <a:extLst>
                    <a:ext uri="{9D8B030D-6E8A-4147-A177-3AD203B41FA5}">
                      <a16:colId xmlns:a16="http://schemas.microsoft.com/office/drawing/2014/main" val="64903793"/>
                    </a:ext>
                  </a:extLst>
                </a:gridCol>
              </a:tblGrid>
              <a:tr h="2180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640271"/>
                  </a:ext>
                </a:extLst>
              </a:tr>
              <a:tr h="218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뒤로 가기</a:t>
                      </a:r>
                      <a:r>
                        <a:rPr lang="en-US" altLang="ko-KR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1050" b="1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메인화면</a:t>
                      </a:r>
                      <a:r>
                        <a:rPr lang="en-US" altLang="ko-KR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13549"/>
                  </a:ext>
                </a:extLst>
              </a:tr>
              <a:tr h="218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스테이지 리스트</a:t>
                      </a:r>
                      <a:r>
                        <a:rPr lang="en-US" altLang="ko-KR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클리어 유무</a:t>
                      </a:r>
                      <a:r>
                        <a:rPr lang="en-US" altLang="ko-KR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50" b="1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메인타워</a:t>
                      </a:r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남은 생명력 비율</a:t>
                      </a:r>
                      <a:r>
                        <a:rPr lang="en-US" altLang="ko-KR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최소 자원 클리어</a:t>
                      </a:r>
                      <a:r>
                        <a:rPr lang="en-US" altLang="ko-KR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제한된 수의 타워로 클리어 등 평가기준에 따라 클리어 점수 제공</a:t>
                      </a:r>
                      <a:r>
                        <a:rPr lang="en-US" altLang="ko-KR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35702"/>
                  </a:ext>
                </a:extLst>
              </a:tr>
              <a:tr h="218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설정 버튼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119105"/>
                  </a:ext>
                </a:extLst>
              </a:tr>
              <a:tr h="218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스테이지 리스트 슬라이더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323615"/>
                  </a:ext>
                </a:extLst>
              </a:tr>
              <a:tr h="218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배경 오브젝트</a:t>
                      </a:r>
                      <a:r>
                        <a:rPr lang="en-US" altLang="ko-KR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스테이지 타이틀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809046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F54A02AF-6F5C-1A0A-89A8-E4A73AD11FB9}"/>
              </a:ext>
            </a:extLst>
          </p:cNvPr>
          <p:cNvSpPr/>
          <p:nvPr/>
        </p:nvSpPr>
        <p:spPr>
          <a:xfrm>
            <a:off x="1099557" y="759663"/>
            <a:ext cx="325120" cy="3258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endParaRPr lang="ko-KR" altLang="en-US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CEB6562-DA76-905A-DFE7-3FABFEBCE9D8}"/>
              </a:ext>
            </a:extLst>
          </p:cNvPr>
          <p:cNvSpPr/>
          <p:nvPr/>
        </p:nvSpPr>
        <p:spPr>
          <a:xfrm>
            <a:off x="1450903" y="1298909"/>
            <a:ext cx="325120" cy="3258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endParaRPr lang="ko-KR" altLang="en-US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A8F7BDF-8CC0-1E8B-6CC0-268C005C84DC}"/>
              </a:ext>
            </a:extLst>
          </p:cNvPr>
          <p:cNvSpPr/>
          <p:nvPr/>
        </p:nvSpPr>
        <p:spPr>
          <a:xfrm>
            <a:off x="6762848" y="703255"/>
            <a:ext cx="325120" cy="3258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endParaRPr lang="ko-KR" altLang="en-US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954A89-DF2A-6FC8-352D-D069C9930120}"/>
              </a:ext>
            </a:extLst>
          </p:cNvPr>
          <p:cNvSpPr/>
          <p:nvPr/>
        </p:nvSpPr>
        <p:spPr>
          <a:xfrm>
            <a:off x="1513436" y="795918"/>
            <a:ext cx="493164" cy="3489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뒤로</a:t>
            </a:r>
            <a:endParaRPr lang="ko-KR" altLang="en-US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68EA14-06BE-5882-74A5-2C676B7082C8}"/>
              </a:ext>
            </a:extLst>
          </p:cNvPr>
          <p:cNvSpPr/>
          <p:nvPr/>
        </p:nvSpPr>
        <p:spPr>
          <a:xfrm>
            <a:off x="7137400" y="809296"/>
            <a:ext cx="568960" cy="3489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설정</a:t>
            </a:r>
            <a:endParaRPr lang="ko-KR" altLang="en-US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1D9F862-03DA-B8B9-4A16-FF64F106CF39}"/>
              </a:ext>
            </a:extLst>
          </p:cNvPr>
          <p:cNvSpPr/>
          <p:nvPr/>
        </p:nvSpPr>
        <p:spPr>
          <a:xfrm>
            <a:off x="1350876" y="3141561"/>
            <a:ext cx="325120" cy="3258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</a:t>
            </a:r>
            <a:endParaRPr lang="ko-KR" altLang="en-US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4157681-395C-4AF9-9AF4-2487FAA810C4}"/>
              </a:ext>
            </a:extLst>
          </p:cNvPr>
          <p:cNvSpPr/>
          <p:nvPr/>
        </p:nvSpPr>
        <p:spPr>
          <a:xfrm>
            <a:off x="2534665" y="833299"/>
            <a:ext cx="325120" cy="3258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</a:t>
            </a:r>
            <a:endParaRPr lang="ko-KR" altLang="en-US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47CDFAF-7029-D341-D73F-813F7021F2F3}"/>
              </a:ext>
            </a:extLst>
          </p:cNvPr>
          <p:cNvGrpSpPr/>
          <p:nvPr/>
        </p:nvGrpSpPr>
        <p:grpSpPr>
          <a:xfrm>
            <a:off x="1836218" y="1383199"/>
            <a:ext cx="1536902" cy="1659332"/>
            <a:chOff x="1836218" y="1383199"/>
            <a:chExt cx="1536902" cy="165933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866E7FA-876C-6BC3-64E2-EA75E360D2B8}"/>
                </a:ext>
              </a:extLst>
            </p:cNvPr>
            <p:cNvSpPr/>
            <p:nvPr/>
          </p:nvSpPr>
          <p:spPr>
            <a:xfrm>
              <a:off x="1836218" y="1383199"/>
              <a:ext cx="1536902" cy="16593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DE89654-AECE-F843-889A-6637662A1AB6}"/>
                </a:ext>
              </a:extLst>
            </p:cNvPr>
            <p:cNvSpPr/>
            <p:nvPr/>
          </p:nvSpPr>
          <p:spPr>
            <a:xfrm>
              <a:off x="1960880" y="1529080"/>
              <a:ext cx="1300480" cy="11433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스테이지 샘플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542E0B-2B05-418C-7664-EEEDE23C4FF1}"/>
                </a:ext>
              </a:extLst>
            </p:cNvPr>
            <p:cNvSpPr txBox="1"/>
            <p:nvPr/>
          </p:nvSpPr>
          <p:spPr>
            <a:xfrm>
              <a:off x="2056029" y="2719000"/>
              <a:ext cx="1097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스테이지 제목</a:t>
              </a:r>
            </a:p>
          </p:txBody>
        </p:sp>
        <p:sp>
          <p:nvSpPr>
            <p:cNvPr id="18" name="별: 꼭짓점 5개 17">
              <a:extLst>
                <a:ext uri="{FF2B5EF4-FFF2-40B4-BE49-F238E27FC236}">
                  <a16:creationId xmlns:a16="http://schemas.microsoft.com/office/drawing/2014/main" id="{37EE3D28-A6C8-09E2-1232-0EFDA1D75D4F}"/>
                </a:ext>
              </a:extLst>
            </p:cNvPr>
            <p:cNvSpPr/>
            <p:nvPr/>
          </p:nvSpPr>
          <p:spPr>
            <a:xfrm>
              <a:off x="2172868" y="2375811"/>
              <a:ext cx="273851" cy="276999"/>
            </a:xfrm>
            <a:prstGeom prst="star5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별: 꼭짓점 5개 18">
              <a:extLst>
                <a:ext uri="{FF2B5EF4-FFF2-40B4-BE49-F238E27FC236}">
                  <a16:creationId xmlns:a16="http://schemas.microsoft.com/office/drawing/2014/main" id="{732A2C7D-C38A-A9BA-957F-044BC40D4862}"/>
                </a:ext>
              </a:extLst>
            </p:cNvPr>
            <p:cNvSpPr/>
            <p:nvPr/>
          </p:nvSpPr>
          <p:spPr>
            <a:xfrm>
              <a:off x="2475431" y="2375810"/>
              <a:ext cx="273851" cy="276999"/>
            </a:xfrm>
            <a:prstGeom prst="star5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별: 꼭짓점 5개 19">
              <a:extLst>
                <a:ext uri="{FF2B5EF4-FFF2-40B4-BE49-F238E27FC236}">
                  <a16:creationId xmlns:a16="http://schemas.microsoft.com/office/drawing/2014/main" id="{3596668B-0964-57C4-4B8B-F5390B236822}"/>
                </a:ext>
              </a:extLst>
            </p:cNvPr>
            <p:cNvSpPr/>
            <p:nvPr/>
          </p:nvSpPr>
          <p:spPr>
            <a:xfrm>
              <a:off x="2777994" y="2389711"/>
              <a:ext cx="273851" cy="276999"/>
            </a:xfrm>
            <a:prstGeom prst="star5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812D323-8755-F056-F970-9D9D54DA15CC}"/>
              </a:ext>
            </a:extLst>
          </p:cNvPr>
          <p:cNvGrpSpPr/>
          <p:nvPr/>
        </p:nvGrpSpPr>
        <p:grpSpPr>
          <a:xfrm>
            <a:off x="3803548" y="1383199"/>
            <a:ext cx="1536902" cy="1659332"/>
            <a:chOff x="1836218" y="1383199"/>
            <a:chExt cx="1536902" cy="165933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CE281A1-BCD9-18B7-0314-A221D444C22C}"/>
                </a:ext>
              </a:extLst>
            </p:cNvPr>
            <p:cNvSpPr/>
            <p:nvPr/>
          </p:nvSpPr>
          <p:spPr>
            <a:xfrm>
              <a:off x="1836218" y="1383199"/>
              <a:ext cx="1536902" cy="16593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D5D6292-26FA-0FD6-9503-D9FDDAF1081D}"/>
                </a:ext>
              </a:extLst>
            </p:cNvPr>
            <p:cNvSpPr/>
            <p:nvPr/>
          </p:nvSpPr>
          <p:spPr>
            <a:xfrm>
              <a:off x="1960880" y="1529080"/>
              <a:ext cx="1300480" cy="11433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스테이지 샘플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7399A96-7930-37E1-50ED-8647DFC55309}"/>
                </a:ext>
              </a:extLst>
            </p:cNvPr>
            <p:cNvSpPr txBox="1"/>
            <p:nvPr/>
          </p:nvSpPr>
          <p:spPr>
            <a:xfrm>
              <a:off x="2056029" y="2719000"/>
              <a:ext cx="1097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스테이지 제목</a:t>
              </a:r>
            </a:p>
          </p:txBody>
        </p:sp>
        <p:sp>
          <p:nvSpPr>
            <p:cNvPr id="26" name="별: 꼭짓점 5개 25">
              <a:extLst>
                <a:ext uri="{FF2B5EF4-FFF2-40B4-BE49-F238E27FC236}">
                  <a16:creationId xmlns:a16="http://schemas.microsoft.com/office/drawing/2014/main" id="{D87B2BBD-A3B9-CDDF-22C3-61D1C44B5F12}"/>
                </a:ext>
              </a:extLst>
            </p:cNvPr>
            <p:cNvSpPr/>
            <p:nvPr/>
          </p:nvSpPr>
          <p:spPr>
            <a:xfrm>
              <a:off x="2172868" y="2375811"/>
              <a:ext cx="273851" cy="276999"/>
            </a:xfrm>
            <a:prstGeom prst="star5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별: 꼭짓점 5개 26">
              <a:extLst>
                <a:ext uri="{FF2B5EF4-FFF2-40B4-BE49-F238E27FC236}">
                  <a16:creationId xmlns:a16="http://schemas.microsoft.com/office/drawing/2014/main" id="{99F619AB-F5FC-5C43-91A5-C219E3458D1F}"/>
                </a:ext>
              </a:extLst>
            </p:cNvPr>
            <p:cNvSpPr/>
            <p:nvPr/>
          </p:nvSpPr>
          <p:spPr>
            <a:xfrm>
              <a:off x="2475431" y="2375810"/>
              <a:ext cx="273851" cy="276999"/>
            </a:xfrm>
            <a:prstGeom prst="star5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별: 꼭짓점 5개 27">
              <a:extLst>
                <a:ext uri="{FF2B5EF4-FFF2-40B4-BE49-F238E27FC236}">
                  <a16:creationId xmlns:a16="http://schemas.microsoft.com/office/drawing/2014/main" id="{52CC616E-1DBF-5F56-A4CC-8427AF0160A6}"/>
                </a:ext>
              </a:extLst>
            </p:cNvPr>
            <p:cNvSpPr/>
            <p:nvPr/>
          </p:nvSpPr>
          <p:spPr>
            <a:xfrm>
              <a:off x="2777994" y="2389711"/>
              <a:ext cx="273851" cy="276999"/>
            </a:xfrm>
            <a:prstGeom prst="star5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867825D-7951-B93B-286E-A8E8EF7B416C}"/>
              </a:ext>
            </a:extLst>
          </p:cNvPr>
          <p:cNvGrpSpPr/>
          <p:nvPr/>
        </p:nvGrpSpPr>
        <p:grpSpPr>
          <a:xfrm>
            <a:off x="5770878" y="1383199"/>
            <a:ext cx="1536902" cy="1659332"/>
            <a:chOff x="1836218" y="1383199"/>
            <a:chExt cx="1536902" cy="16593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43BE86B-D09A-353B-5CF5-A20876E238DD}"/>
                </a:ext>
              </a:extLst>
            </p:cNvPr>
            <p:cNvSpPr/>
            <p:nvPr/>
          </p:nvSpPr>
          <p:spPr>
            <a:xfrm>
              <a:off x="1836218" y="1383199"/>
              <a:ext cx="1536902" cy="16593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3275901-4E69-06FC-7817-39B2A8A1F9BB}"/>
                </a:ext>
              </a:extLst>
            </p:cNvPr>
            <p:cNvSpPr/>
            <p:nvPr/>
          </p:nvSpPr>
          <p:spPr>
            <a:xfrm>
              <a:off x="1960880" y="1529080"/>
              <a:ext cx="1300480" cy="11433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자물쇠</a:t>
              </a:r>
              <a:endParaRPr lang="ko-KR" altLang="en-US" sz="11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4BDDC1B-9B98-0C88-F9EA-8E1BC3E37034}"/>
                </a:ext>
              </a:extLst>
            </p:cNvPr>
            <p:cNvSpPr txBox="1"/>
            <p:nvPr/>
          </p:nvSpPr>
          <p:spPr>
            <a:xfrm>
              <a:off x="2056029" y="2719000"/>
              <a:ext cx="1097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스테이지 제목</a:t>
              </a:r>
            </a:p>
          </p:txBody>
        </p:sp>
        <p:sp>
          <p:nvSpPr>
            <p:cNvPr id="33" name="별: 꼭짓점 5개 32">
              <a:extLst>
                <a:ext uri="{FF2B5EF4-FFF2-40B4-BE49-F238E27FC236}">
                  <a16:creationId xmlns:a16="http://schemas.microsoft.com/office/drawing/2014/main" id="{B0C4EB22-E4C5-51A9-49DC-3A1DB4028D08}"/>
                </a:ext>
              </a:extLst>
            </p:cNvPr>
            <p:cNvSpPr/>
            <p:nvPr/>
          </p:nvSpPr>
          <p:spPr>
            <a:xfrm>
              <a:off x="2172868" y="2375811"/>
              <a:ext cx="273851" cy="276999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별: 꼭짓점 5개 33">
              <a:extLst>
                <a:ext uri="{FF2B5EF4-FFF2-40B4-BE49-F238E27FC236}">
                  <a16:creationId xmlns:a16="http://schemas.microsoft.com/office/drawing/2014/main" id="{18597D0C-2F4C-59FC-2D34-186E56AACEAF}"/>
                </a:ext>
              </a:extLst>
            </p:cNvPr>
            <p:cNvSpPr/>
            <p:nvPr/>
          </p:nvSpPr>
          <p:spPr>
            <a:xfrm>
              <a:off x="2475431" y="2375810"/>
              <a:ext cx="273851" cy="276999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별: 꼭짓점 5개 34">
              <a:extLst>
                <a:ext uri="{FF2B5EF4-FFF2-40B4-BE49-F238E27FC236}">
                  <a16:creationId xmlns:a16="http://schemas.microsoft.com/office/drawing/2014/main" id="{CDB0BF57-1953-B2BB-A9F2-966D061513EC}"/>
                </a:ext>
              </a:extLst>
            </p:cNvPr>
            <p:cNvSpPr/>
            <p:nvPr/>
          </p:nvSpPr>
          <p:spPr>
            <a:xfrm>
              <a:off x="2777994" y="2389711"/>
              <a:ext cx="273851" cy="276999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C0EF023-BA9D-F80B-0831-D5C6E57CA1AB}"/>
              </a:ext>
            </a:extLst>
          </p:cNvPr>
          <p:cNvSpPr/>
          <p:nvPr/>
        </p:nvSpPr>
        <p:spPr>
          <a:xfrm>
            <a:off x="4014366" y="833299"/>
            <a:ext cx="1115264" cy="3489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스테이지</a:t>
            </a:r>
            <a:endParaRPr lang="ko-KR" altLang="en-US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CDE49D9-A78D-F509-512D-2F345682D418}"/>
              </a:ext>
            </a:extLst>
          </p:cNvPr>
          <p:cNvSpPr/>
          <p:nvPr/>
        </p:nvSpPr>
        <p:spPr>
          <a:xfrm>
            <a:off x="1544320" y="3499538"/>
            <a:ext cx="6131560" cy="488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B9A5391-4340-D6DA-5C95-30E5929D8A6D}"/>
              </a:ext>
            </a:extLst>
          </p:cNvPr>
          <p:cNvSpPr/>
          <p:nvPr/>
        </p:nvSpPr>
        <p:spPr>
          <a:xfrm>
            <a:off x="2606040" y="3499538"/>
            <a:ext cx="2199640" cy="48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437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5830B-D31B-F315-A53B-F6D925DF5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D75FA-FB31-F616-7224-015519081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99174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>
            <a:normAutofit fontScale="90000"/>
          </a:bodyPr>
          <a:lstStyle/>
          <a:p>
            <a:pPr algn="l"/>
            <a:r>
              <a:rPr lang="en-US" altLang="ko-KR" sz="15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6. </a:t>
            </a:r>
            <a:r>
              <a:rPr lang="ko-KR" altLang="en-US" sz="16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인게임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로딩 화면</a:t>
            </a:r>
            <a:endParaRPr lang="ko-KR" altLang="en-US" sz="15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870FAA-05B6-FD94-FE33-B8BCBA40B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17492" y="-1235828"/>
            <a:ext cx="3309015" cy="6855695"/>
          </a:xfrm>
          <a:prstGeom prst="rect">
            <a:avLst/>
          </a:prstGeom>
          <a:ln>
            <a:noFill/>
          </a:ln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577BD76-387D-3617-E1FB-B1D1B8256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812613"/>
              </p:ext>
            </p:extLst>
          </p:nvPr>
        </p:nvGraphicFramePr>
        <p:xfrm>
          <a:off x="337820" y="4025354"/>
          <a:ext cx="846836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440">
                  <a:extLst>
                    <a:ext uri="{9D8B030D-6E8A-4147-A177-3AD203B41FA5}">
                      <a16:colId xmlns:a16="http://schemas.microsoft.com/office/drawing/2014/main" val="1565127500"/>
                    </a:ext>
                  </a:extLst>
                </a:gridCol>
                <a:gridCol w="7868920">
                  <a:extLst>
                    <a:ext uri="{9D8B030D-6E8A-4147-A177-3AD203B41FA5}">
                      <a16:colId xmlns:a16="http://schemas.microsoft.com/office/drawing/2014/main" val="64903793"/>
                    </a:ext>
                  </a:extLst>
                </a:gridCol>
              </a:tblGrid>
              <a:tr h="2180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640271"/>
                  </a:ext>
                </a:extLst>
              </a:tr>
              <a:tr h="21801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13549"/>
                  </a:ext>
                </a:extLst>
              </a:tr>
              <a:tr h="21801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35702"/>
                  </a:ext>
                </a:extLst>
              </a:tr>
              <a:tr h="21801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119105"/>
                  </a:ext>
                </a:extLst>
              </a:tr>
              <a:tr h="21801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323615"/>
                  </a:ext>
                </a:extLst>
              </a:tr>
              <a:tr h="21801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80904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1C7D1C2E-D286-BBF3-56C7-32C6022E9C92}"/>
              </a:ext>
            </a:extLst>
          </p:cNvPr>
          <p:cNvSpPr/>
          <p:nvPr/>
        </p:nvSpPr>
        <p:spPr>
          <a:xfrm>
            <a:off x="3444037" y="1519215"/>
            <a:ext cx="2255923" cy="9445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미정</a:t>
            </a:r>
          </a:p>
        </p:txBody>
      </p:sp>
    </p:spTree>
    <p:extLst>
      <p:ext uri="{BB962C8B-B14F-4D97-AF65-F5344CB8AC3E}">
        <p14:creationId xmlns:p14="http://schemas.microsoft.com/office/powerpoint/2010/main" val="3167861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5A933-E7C9-70EA-DA14-E1FD2B3F1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6F11B-DAAC-3B42-DAF0-9B349D3D9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99174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>
            <a:normAutofit fontScale="90000"/>
          </a:bodyPr>
          <a:lstStyle/>
          <a:p>
            <a:pPr algn="l"/>
            <a:r>
              <a:rPr lang="en-US" altLang="ko-KR" sz="15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7. </a:t>
            </a:r>
            <a:r>
              <a:rPr lang="ko-KR" altLang="en-US" sz="16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인게임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메인 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UI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기본 구성</a:t>
            </a:r>
            <a:endParaRPr lang="ko-KR" altLang="en-US" sz="15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A6F08E-5422-CB2B-BF1B-A10D300B3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17492" y="-1235828"/>
            <a:ext cx="3309015" cy="6855695"/>
          </a:xfrm>
          <a:prstGeom prst="rect">
            <a:avLst/>
          </a:prstGeom>
          <a:ln>
            <a:noFill/>
          </a:ln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317E114-447B-0285-42A2-536021072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386474"/>
              </p:ext>
            </p:extLst>
          </p:nvPr>
        </p:nvGraphicFramePr>
        <p:xfrm>
          <a:off x="337820" y="4025354"/>
          <a:ext cx="846836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440">
                  <a:extLst>
                    <a:ext uri="{9D8B030D-6E8A-4147-A177-3AD203B41FA5}">
                      <a16:colId xmlns:a16="http://schemas.microsoft.com/office/drawing/2014/main" val="1565127500"/>
                    </a:ext>
                  </a:extLst>
                </a:gridCol>
                <a:gridCol w="7868920">
                  <a:extLst>
                    <a:ext uri="{9D8B030D-6E8A-4147-A177-3AD203B41FA5}">
                      <a16:colId xmlns:a16="http://schemas.microsoft.com/office/drawing/2014/main" val="64903793"/>
                    </a:ext>
                  </a:extLst>
                </a:gridCol>
              </a:tblGrid>
              <a:tr h="2180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640271"/>
                  </a:ext>
                </a:extLst>
              </a:tr>
              <a:tr h="21801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게임 포인트 아님</a:t>
                      </a:r>
                      <a:r>
                        <a:rPr lang="en-US" altLang="ko-KR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. </a:t>
                      </a:r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스킬 사용이나 타워 건축에 필요한 미션 포인트</a:t>
                      </a:r>
                      <a:r>
                        <a:rPr lang="en-US" altLang="ko-KR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. </a:t>
                      </a:r>
                      <a:r>
                        <a:rPr lang="ko-KR" altLang="en-US" sz="105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게임포인트는 게임 성과에 따라 차등 지급됨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13549"/>
                  </a:ext>
                </a:extLst>
              </a:tr>
              <a:tr h="21801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35702"/>
                  </a:ext>
                </a:extLst>
              </a:tr>
              <a:tr h="21801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119105"/>
                  </a:ext>
                </a:extLst>
              </a:tr>
              <a:tr h="21801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323615"/>
                  </a:ext>
                </a:extLst>
              </a:tr>
              <a:tr h="218017"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5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80904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D3D696D5-992C-76D7-F1EC-56380F850DBC}"/>
              </a:ext>
            </a:extLst>
          </p:cNvPr>
          <p:cNvSpPr/>
          <p:nvPr/>
        </p:nvSpPr>
        <p:spPr>
          <a:xfrm>
            <a:off x="1417117" y="741975"/>
            <a:ext cx="889203" cy="2435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미션 포인트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6A40513-BCB2-E801-7962-95EE8D31D6B2}"/>
              </a:ext>
            </a:extLst>
          </p:cNvPr>
          <p:cNvSpPr/>
          <p:nvPr/>
        </p:nvSpPr>
        <p:spPr>
          <a:xfrm>
            <a:off x="2351837" y="741974"/>
            <a:ext cx="723725" cy="2435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잔여 생명</a:t>
            </a:r>
            <a:endParaRPr lang="ko-KR" altLang="en-US" sz="11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27E4E8-545B-CB27-9377-AB0F9B2D2E2A}"/>
              </a:ext>
            </a:extLst>
          </p:cNvPr>
          <p:cNvSpPr/>
          <p:nvPr/>
        </p:nvSpPr>
        <p:spPr>
          <a:xfrm>
            <a:off x="3119650" y="739169"/>
            <a:ext cx="889203" cy="2435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현재 웨이브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6495FB-DD27-EDBC-04EE-6D265066A3CB}"/>
              </a:ext>
            </a:extLst>
          </p:cNvPr>
          <p:cNvSpPr/>
          <p:nvPr/>
        </p:nvSpPr>
        <p:spPr>
          <a:xfrm>
            <a:off x="4052941" y="739169"/>
            <a:ext cx="457403" cy="2435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설정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596CFE-DB0A-A2B4-3C53-2EC3E254B38C}"/>
              </a:ext>
            </a:extLst>
          </p:cNvPr>
          <p:cNvSpPr/>
          <p:nvPr/>
        </p:nvSpPr>
        <p:spPr>
          <a:xfrm>
            <a:off x="6837682" y="817879"/>
            <a:ext cx="950163" cy="27482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26D981-D480-6C66-4638-7F7E0533782D}"/>
              </a:ext>
            </a:extLst>
          </p:cNvPr>
          <p:cNvSpPr txBox="1"/>
          <p:nvPr/>
        </p:nvSpPr>
        <p:spPr>
          <a:xfrm>
            <a:off x="7010112" y="834204"/>
            <a:ext cx="589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타워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2BBA48C-DE5E-B98C-C22D-A3E225B877D4}"/>
              </a:ext>
            </a:extLst>
          </p:cNvPr>
          <p:cNvGrpSpPr/>
          <p:nvPr/>
        </p:nvGrpSpPr>
        <p:grpSpPr>
          <a:xfrm>
            <a:off x="6878320" y="1098159"/>
            <a:ext cx="421640" cy="632400"/>
            <a:chOff x="6883400" y="1098159"/>
            <a:chExt cx="421640" cy="6324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0E314C9-2C1B-346E-2EF1-B3ABC8B5F431}"/>
                </a:ext>
              </a:extLst>
            </p:cNvPr>
            <p:cNvSpPr/>
            <p:nvPr/>
          </p:nvSpPr>
          <p:spPr>
            <a:xfrm>
              <a:off x="6883400" y="1098159"/>
              <a:ext cx="421640" cy="6239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8ACB41F-D9FF-0D0F-F6D9-22A0AA09EA0D}"/>
                </a:ext>
              </a:extLst>
            </p:cNvPr>
            <p:cNvSpPr/>
            <p:nvPr/>
          </p:nvSpPr>
          <p:spPr>
            <a:xfrm>
              <a:off x="6916420" y="1118918"/>
              <a:ext cx="355600" cy="45080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아이콘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CC01B6-B20D-AC32-5B5E-A410FD73CBC9}"/>
                </a:ext>
              </a:extLst>
            </p:cNvPr>
            <p:cNvSpPr txBox="1"/>
            <p:nvPr/>
          </p:nvSpPr>
          <p:spPr>
            <a:xfrm>
              <a:off x="6923938" y="1545893"/>
              <a:ext cx="36576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E0039D-B2E8-1F64-38CE-051BF7F782BE}"/>
                </a:ext>
              </a:extLst>
            </p:cNvPr>
            <p:cNvSpPr txBox="1"/>
            <p:nvPr/>
          </p:nvSpPr>
          <p:spPr>
            <a:xfrm>
              <a:off x="6918959" y="1410139"/>
              <a:ext cx="36576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가격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ABCE332-C0A5-10A3-5B35-03C8746570FE}"/>
              </a:ext>
            </a:extLst>
          </p:cNvPr>
          <p:cNvGrpSpPr/>
          <p:nvPr/>
        </p:nvGrpSpPr>
        <p:grpSpPr>
          <a:xfrm>
            <a:off x="7332381" y="1098159"/>
            <a:ext cx="421640" cy="632400"/>
            <a:chOff x="6883400" y="1098159"/>
            <a:chExt cx="421640" cy="6324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F32EA04-9CAA-B6FA-3F8C-81C7B796E760}"/>
                </a:ext>
              </a:extLst>
            </p:cNvPr>
            <p:cNvSpPr/>
            <p:nvPr/>
          </p:nvSpPr>
          <p:spPr>
            <a:xfrm>
              <a:off x="6883400" y="1098159"/>
              <a:ext cx="421640" cy="6239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FDC0B06-EECD-50BE-1EB2-B30C42148191}"/>
                </a:ext>
              </a:extLst>
            </p:cNvPr>
            <p:cNvSpPr/>
            <p:nvPr/>
          </p:nvSpPr>
          <p:spPr>
            <a:xfrm>
              <a:off x="6916420" y="1118918"/>
              <a:ext cx="355600" cy="45080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아이콘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41D648-B5FD-8DF6-F2D3-0093A6F41E47}"/>
                </a:ext>
              </a:extLst>
            </p:cNvPr>
            <p:cNvSpPr txBox="1"/>
            <p:nvPr/>
          </p:nvSpPr>
          <p:spPr>
            <a:xfrm>
              <a:off x="6923938" y="1545893"/>
              <a:ext cx="36576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이름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256602-5DB9-AC54-A674-E3FE57A080FF}"/>
                </a:ext>
              </a:extLst>
            </p:cNvPr>
            <p:cNvSpPr txBox="1"/>
            <p:nvPr/>
          </p:nvSpPr>
          <p:spPr>
            <a:xfrm>
              <a:off x="6918959" y="1410139"/>
              <a:ext cx="36576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가격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02895EB-7E93-4AA3-3339-283DC80258EF}"/>
              </a:ext>
            </a:extLst>
          </p:cNvPr>
          <p:cNvGrpSpPr/>
          <p:nvPr/>
        </p:nvGrpSpPr>
        <p:grpSpPr>
          <a:xfrm>
            <a:off x="6880260" y="1748274"/>
            <a:ext cx="421640" cy="632400"/>
            <a:chOff x="6883400" y="1098159"/>
            <a:chExt cx="421640" cy="6324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8BF9824-5D58-4ED1-73E2-1133B54A4F18}"/>
                </a:ext>
              </a:extLst>
            </p:cNvPr>
            <p:cNvSpPr/>
            <p:nvPr/>
          </p:nvSpPr>
          <p:spPr>
            <a:xfrm>
              <a:off x="6883400" y="1098159"/>
              <a:ext cx="421640" cy="6239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C7A0321-DDC0-AA9C-AE32-42404FCC88F9}"/>
                </a:ext>
              </a:extLst>
            </p:cNvPr>
            <p:cNvSpPr/>
            <p:nvPr/>
          </p:nvSpPr>
          <p:spPr>
            <a:xfrm>
              <a:off x="6916420" y="1118918"/>
              <a:ext cx="355600" cy="45080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아이콘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0509D9B-96AD-A6B9-4EA1-D8A946110017}"/>
                </a:ext>
              </a:extLst>
            </p:cNvPr>
            <p:cNvSpPr txBox="1"/>
            <p:nvPr/>
          </p:nvSpPr>
          <p:spPr>
            <a:xfrm>
              <a:off x="6923938" y="1545893"/>
              <a:ext cx="36576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이름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A04A3C-F3A5-69FB-1C47-AA60F75899F2}"/>
                </a:ext>
              </a:extLst>
            </p:cNvPr>
            <p:cNvSpPr txBox="1"/>
            <p:nvPr/>
          </p:nvSpPr>
          <p:spPr>
            <a:xfrm>
              <a:off x="6918959" y="1410139"/>
              <a:ext cx="36576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가격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78DDB80-527A-04E5-0497-71F67238FDD4}"/>
              </a:ext>
            </a:extLst>
          </p:cNvPr>
          <p:cNvGrpSpPr/>
          <p:nvPr/>
        </p:nvGrpSpPr>
        <p:grpSpPr>
          <a:xfrm>
            <a:off x="7334321" y="1748274"/>
            <a:ext cx="421640" cy="632400"/>
            <a:chOff x="6883400" y="1098159"/>
            <a:chExt cx="421640" cy="63240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78DF734-992E-EC3D-11B4-44130E01BB62}"/>
                </a:ext>
              </a:extLst>
            </p:cNvPr>
            <p:cNvSpPr/>
            <p:nvPr/>
          </p:nvSpPr>
          <p:spPr>
            <a:xfrm>
              <a:off x="6883400" y="1098159"/>
              <a:ext cx="421640" cy="6239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D97D3B1-8053-65FD-5F0F-CAC010CDA5C5}"/>
                </a:ext>
              </a:extLst>
            </p:cNvPr>
            <p:cNvSpPr/>
            <p:nvPr/>
          </p:nvSpPr>
          <p:spPr>
            <a:xfrm>
              <a:off x="6916420" y="1118918"/>
              <a:ext cx="355600" cy="45080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아이콘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B4B2041-E97A-2EE8-5CC1-C03ACC330588}"/>
                </a:ext>
              </a:extLst>
            </p:cNvPr>
            <p:cNvSpPr txBox="1"/>
            <p:nvPr/>
          </p:nvSpPr>
          <p:spPr>
            <a:xfrm>
              <a:off x="6923938" y="1545893"/>
              <a:ext cx="36576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이름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AFA82C0-9879-D2B3-2D76-22433ED1159E}"/>
                </a:ext>
              </a:extLst>
            </p:cNvPr>
            <p:cNvSpPr txBox="1"/>
            <p:nvPr/>
          </p:nvSpPr>
          <p:spPr>
            <a:xfrm>
              <a:off x="6918959" y="1410139"/>
              <a:ext cx="36576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가격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F9187E9-8A1D-597E-219C-1C26A63C4473}"/>
              </a:ext>
            </a:extLst>
          </p:cNvPr>
          <p:cNvGrpSpPr/>
          <p:nvPr/>
        </p:nvGrpSpPr>
        <p:grpSpPr>
          <a:xfrm>
            <a:off x="6882200" y="2398389"/>
            <a:ext cx="421640" cy="632400"/>
            <a:chOff x="6883400" y="1098159"/>
            <a:chExt cx="421640" cy="63240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BDDFE16-9FEB-378B-7365-D28F94418F6A}"/>
                </a:ext>
              </a:extLst>
            </p:cNvPr>
            <p:cNvSpPr/>
            <p:nvPr/>
          </p:nvSpPr>
          <p:spPr>
            <a:xfrm>
              <a:off x="6883400" y="1098159"/>
              <a:ext cx="421640" cy="6239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C8D92B3-5312-FD67-F7C4-1BE783DC9DC9}"/>
                </a:ext>
              </a:extLst>
            </p:cNvPr>
            <p:cNvSpPr/>
            <p:nvPr/>
          </p:nvSpPr>
          <p:spPr>
            <a:xfrm>
              <a:off x="6916420" y="1118918"/>
              <a:ext cx="355600" cy="45080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아이콘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CE087F2-13E0-95BD-38CC-7A436B41A7EA}"/>
                </a:ext>
              </a:extLst>
            </p:cNvPr>
            <p:cNvSpPr txBox="1"/>
            <p:nvPr/>
          </p:nvSpPr>
          <p:spPr>
            <a:xfrm>
              <a:off x="6923938" y="1545893"/>
              <a:ext cx="36576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이름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43120FF-24A9-77D3-D6A4-6BF3A023AFEA}"/>
                </a:ext>
              </a:extLst>
            </p:cNvPr>
            <p:cNvSpPr txBox="1"/>
            <p:nvPr/>
          </p:nvSpPr>
          <p:spPr>
            <a:xfrm>
              <a:off x="6918959" y="1410139"/>
              <a:ext cx="36576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가격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81B2232-342C-6E12-3FF2-7A9400D25F29}"/>
              </a:ext>
            </a:extLst>
          </p:cNvPr>
          <p:cNvGrpSpPr/>
          <p:nvPr/>
        </p:nvGrpSpPr>
        <p:grpSpPr>
          <a:xfrm>
            <a:off x="7336261" y="2398389"/>
            <a:ext cx="421640" cy="632400"/>
            <a:chOff x="6883400" y="1098159"/>
            <a:chExt cx="421640" cy="63240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97B0D0F-3268-6731-20D7-0ADEFDDC7F11}"/>
                </a:ext>
              </a:extLst>
            </p:cNvPr>
            <p:cNvSpPr/>
            <p:nvPr/>
          </p:nvSpPr>
          <p:spPr>
            <a:xfrm>
              <a:off x="6883400" y="1098159"/>
              <a:ext cx="421640" cy="6239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27423DA-303A-D005-710A-9CF9762C6CD6}"/>
                </a:ext>
              </a:extLst>
            </p:cNvPr>
            <p:cNvSpPr/>
            <p:nvPr/>
          </p:nvSpPr>
          <p:spPr>
            <a:xfrm>
              <a:off x="6916420" y="1118918"/>
              <a:ext cx="355600" cy="45080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아이콘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5A091D6-538D-CC15-DB5F-138B8190BAE1}"/>
                </a:ext>
              </a:extLst>
            </p:cNvPr>
            <p:cNvSpPr txBox="1"/>
            <p:nvPr/>
          </p:nvSpPr>
          <p:spPr>
            <a:xfrm>
              <a:off x="6923938" y="1545893"/>
              <a:ext cx="36576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이름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69EB6DE-B2EF-7576-3E70-F0FC0E42B617}"/>
                </a:ext>
              </a:extLst>
            </p:cNvPr>
            <p:cNvSpPr txBox="1"/>
            <p:nvPr/>
          </p:nvSpPr>
          <p:spPr>
            <a:xfrm>
              <a:off x="6918959" y="1410139"/>
              <a:ext cx="36576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가격</a:t>
              </a: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ACF3D08-DA35-903F-AF0E-C23945E5B7F3}"/>
              </a:ext>
            </a:extLst>
          </p:cNvPr>
          <p:cNvSpPr/>
          <p:nvPr/>
        </p:nvSpPr>
        <p:spPr>
          <a:xfrm>
            <a:off x="6837682" y="3124200"/>
            <a:ext cx="950163" cy="4419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5C1467D-114E-27FC-CB02-CAFFCB000E2E}"/>
              </a:ext>
            </a:extLst>
          </p:cNvPr>
          <p:cNvSpPr/>
          <p:nvPr/>
        </p:nvSpPr>
        <p:spPr>
          <a:xfrm>
            <a:off x="7351999" y="3175315"/>
            <a:ext cx="388620" cy="3488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플레이 및</a:t>
            </a:r>
            <a:endParaRPr lang="en-US" altLang="ko-KR" sz="6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z="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배속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632AD4B-267C-F5EF-0985-34E266EBBAA9}"/>
              </a:ext>
            </a:extLst>
          </p:cNvPr>
          <p:cNvSpPr/>
          <p:nvPr/>
        </p:nvSpPr>
        <p:spPr>
          <a:xfrm>
            <a:off x="6894830" y="3181930"/>
            <a:ext cx="388620" cy="3488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타워</a:t>
            </a:r>
            <a:endParaRPr lang="en-US" altLang="ko-KR" sz="6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z="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스킬</a:t>
            </a:r>
            <a:endParaRPr lang="en-US" altLang="ko-KR" sz="6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z="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전환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121682C-8B4C-8F45-A8F1-84090554D3A5}"/>
              </a:ext>
            </a:extLst>
          </p:cNvPr>
          <p:cNvSpPr/>
          <p:nvPr/>
        </p:nvSpPr>
        <p:spPr>
          <a:xfrm>
            <a:off x="5608320" y="817879"/>
            <a:ext cx="1185274" cy="27482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FAC4EE2-DFAC-8491-2658-FA09F0A4BE44}"/>
              </a:ext>
            </a:extLst>
          </p:cNvPr>
          <p:cNvSpPr/>
          <p:nvPr/>
        </p:nvSpPr>
        <p:spPr>
          <a:xfrm>
            <a:off x="5419743" y="817879"/>
            <a:ext cx="175878" cy="8636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상세정보</a:t>
            </a:r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2359821B-1CE4-455D-6975-89B5F78A545B}"/>
              </a:ext>
            </a:extLst>
          </p:cNvPr>
          <p:cNvSpPr/>
          <p:nvPr/>
        </p:nvSpPr>
        <p:spPr>
          <a:xfrm>
            <a:off x="5453567" y="860943"/>
            <a:ext cx="127000" cy="11176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F85552-0D23-1F26-F2B5-E8196EC9CFDF}"/>
              </a:ext>
            </a:extLst>
          </p:cNvPr>
          <p:cNvSpPr txBox="1"/>
          <p:nvPr/>
        </p:nvSpPr>
        <p:spPr>
          <a:xfrm>
            <a:off x="5618439" y="817879"/>
            <a:ext cx="12157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타워 및 </a:t>
            </a:r>
            <a:r>
              <a:rPr lang="ko-KR" altLang="en-US" sz="1100" b="1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스킬명</a:t>
            </a:r>
            <a:endParaRPr lang="ko-KR" altLang="en-US" sz="11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CE9E2ED-A188-CD43-3B7C-3BD7046A6ADD}"/>
              </a:ext>
            </a:extLst>
          </p:cNvPr>
          <p:cNvSpPr/>
          <p:nvPr/>
        </p:nvSpPr>
        <p:spPr>
          <a:xfrm>
            <a:off x="7107273" y="1106096"/>
            <a:ext cx="175878" cy="1785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</a:t>
            </a:r>
            <a:endParaRPr lang="ko-KR" altLang="en-US" sz="1400" b="1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EF54DD1-D7DF-7DD6-4AC0-1B334209625F}"/>
              </a:ext>
            </a:extLst>
          </p:cNvPr>
          <p:cNvSpPr/>
          <p:nvPr/>
        </p:nvSpPr>
        <p:spPr>
          <a:xfrm>
            <a:off x="7555182" y="1106096"/>
            <a:ext cx="175878" cy="1785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</a:t>
            </a:r>
            <a:endParaRPr lang="ko-KR" altLang="en-US" sz="1400" b="1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708531F-ABEB-386E-D381-FFC6237B525E}"/>
              </a:ext>
            </a:extLst>
          </p:cNvPr>
          <p:cNvSpPr/>
          <p:nvPr/>
        </p:nvSpPr>
        <p:spPr>
          <a:xfrm>
            <a:off x="7102160" y="1756713"/>
            <a:ext cx="175878" cy="1785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</a:t>
            </a:r>
            <a:endParaRPr lang="ko-KR" altLang="en-US" sz="1400" b="1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C060BED-FC1B-830F-D1D9-44EB586F02F4}"/>
              </a:ext>
            </a:extLst>
          </p:cNvPr>
          <p:cNvSpPr/>
          <p:nvPr/>
        </p:nvSpPr>
        <p:spPr>
          <a:xfrm>
            <a:off x="7550069" y="1756713"/>
            <a:ext cx="175878" cy="1785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</a:t>
            </a:r>
            <a:endParaRPr lang="ko-KR" altLang="en-US" sz="1400" b="1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201D73B-679D-F15E-D2D7-508394FA134D}"/>
              </a:ext>
            </a:extLst>
          </p:cNvPr>
          <p:cNvSpPr/>
          <p:nvPr/>
        </p:nvSpPr>
        <p:spPr>
          <a:xfrm>
            <a:off x="7097047" y="2407330"/>
            <a:ext cx="175878" cy="1785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</a:t>
            </a:r>
            <a:endParaRPr lang="ko-KR" altLang="en-US" sz="1400" b="1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E099931-5F4B-44E2-F2E5-E44727EF8362}"/>
              </a:ext>
            </a:extLst>
          </p:cNvPr>
          <p:cNvSpPr/>
          <p:nvPr/>
        </p:nvSpPr>
        <p:spPr>
          <a:xfrm>
            <a:off x="7544956" y="2407330"/>
            <a:ext cx="175878" cy="17855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</a:t>
            </a:r>
            <a:endParaRPr lang="ko-KR" altLang="en-US" sz="1400" b="1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8BAE1AF-1D72-D288-4385-992B154404C9}"/>
              </a:ext>
            </a:extLst>
          </p:cNvPr>
          <p:cNvSpPr/>
          <p:nvPr/>
        </p:nvSpPr>
        <p:spPr>
          <a:xfrm>
            <a:off x="5689600" y="1079489"/>
            <a:ext cx="1040681" cy="8557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아이콘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4D79828-26CA-69DE-E8A7-802D9F30DA81}"/>
              </a:ext>
            </a:extLst>
          </p:cNvPr>
          <p:cNvSpPr/>
          <p:nvPr/>
        </p:nvSpPr>
        <p:spPr>
          <a:xfrm>
            <a:off x="5689600" y="1979441"/>
            <a:ext cx="1040681" cy="4397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간략 </a:t>
            </a:r>
            <a:r>
              <a:rPr lang="ko-KR" altLang="en-US" sz="1400" b="1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스탯</a:t>
            </a:r>
            <a:endParaRPr lang="ko-KR" altLang="en-US" sz="1400" b="1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8A8F988-0903-0F8B-A6E1-E2A6455EB244}"/>
              </a:ext>
            </a:extLst>
          </p:cNvPr>
          <p:cNvSpPr/>
          <p:nvPr/>
        </p:nvSpPr>
        <p:spPr>
          <a:xfrm>
            <a:off x="5689600" y="2499361"/>
            <a:ext cx="1040681" cy="6248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다음 레벨 강화 버튼</a:t>
            </a:r>
            <a:endParaRPr lang="en-US" altLang="ko-KR" sz="800" b="1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및</a:t>
            </a:r>
            <a:endParaRPr lang="en-US" altLang="ko-KR" sz="800" b="1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강화 </a:t>
            </a:r>
            <a:r>
              <a:rPr lang="ko-KR" altLang="en-US" sz="800" b="1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스탯</a:t>
            </a:r>
            <a:r>
              <a:rPr lang="ko-KR" altLang="en-US" sz="8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요약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9AB8B10-15C1-8981-5C8F-43A88AFCEBB3}"/>
              </a:ext>
            </a:extLst>
          </p:cNvPr>
          <p:cNvSpPr/>
          <p:nvPr/>
        </p:nvSpPr>
        <p:spPr>
          <a:xfrm>
            <a:off x="5689600" y="3155477"/>
            <a:ext cx="1040681" cy="3686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필드의 특정 타워 선택 시에만 </a:t>
            </a:r>
            <a:r>
              <a:rPr lang="ko-KR" altLang="en-US" sz="8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타워 </a:t>
            </a:r>
            <a:r>
              <a:rPr lang="ko-KR" altLang="en-US" sz="800" b="1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철거후</a:t>
            </a:r>
            <a:r>
              <a:rPr lang="ko-KR" altLang="en-US" sz="8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보상 비용과 버튼 표시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C12E8215-CF01-A5FF-26CD-AD39C14F2C72}"/>
              </a:ext>
            </a:extLst>
          </p:cNvPr>
          <p:cNvSpPr/>
          <p:nvPr/>
        </p:nvSpPr>
        <p:spPr>
          <a:xfrm>
            <a:off x="1681480" y="2606921"/>
            <a:ext cx="782320" cy="9619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몬스터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D172DCC-8CDE-AA28-8FAA-E265BC426DE2}"/>
              </a:ext>
            </a:extLst>
          </p:cNvPr>
          <p:cNvSpPr/>
          <p:nvPr/>
        </p:nvSpPr>
        <p:spPr>
          <a:xfrm flipV="1">
            <a:off x="1584960" y="2452343"/>
            <a:ext cx="929640" cy="848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F997907-907E-0EC3-019B-3EF70291935F}"/>
              </a:ext>
            </a:extLst>
          </p:cNvPr>
          <p:cNvSpPr/>
          <p:nvPr/>
        </p:nvSpPr>
        <p:spPr>
          <a:xfrm flipV="1">
            <a:off x="1584960" y="2451162"/>
            <a:ext cx="656065" cy="8489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DE0CCD2-8EDE-61C2-A05A-C5168E7F221A}"/>
              </a:ext>
            </a:extLst>
          </p:cNvPr>
          <p:cNvSpPr txBox="1"/>
          <p:nvPr/>
        </p:nvSpPr>
        <p:spPr>
          <a:xfrm>
            <a:off x="1417117" y="204802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데미지 표시</a:t>
            </a:r>
            <a:endParaRPr lang="en-US" altLang="ko-KR" sz="900" b="1" dirty="0">
              <a:solidFill>
                <a:srgbClr val="FF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z="900" b="1" dirty="0">
                <a:solidFill>
                  <a:schemeClr val="accent4">
                    <a:lumMod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사망 시 획득 포인트 표시</a:t>
            </a:r>
          </a:p>
        </p:txBody>
      </p:sp>
      <p:sp>
        <p:nvSpPr>
          <p:cNvPr id="71" name="원호 70">
            <a:extLst>
              <a:ext uri="{FF2B5EF4-FFF2-40B4-BE49-F238E27FC236}">
                <a16:creationId xmlns:a16="http://schemas.microsoft.com/office/drawing/2014/main" id="{B4440D3A-3D82-E015-F5E3-4B910C4C2798}"/>
              </a:ext>
            </a:extLst>
          </p:cNvPr>
          <p:cNvSpPr/>
          <p:nvPr/>
        </p:nvSpPr>
        <p:spPr>
          <a:xfrm rot="3373022">
            <a:off x="805276" y="1163885"/>
            <a:ext cx="2389072" cy="1650924"/>
          </a:xfrm>
          <a:prstGeom prst="arc">
            <a:avLst>
              <a:gd name="adj1" fmla="val 13553402"/>
              <a:gd name="adj2" fmla="val 126818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이등변 삼각형 71">
            <a:extLst>
              <a:ext uri="{FF2B5EF4-FFF2-40B4-BE49-F238E27FC236}">
                <a16:creationId xmlns:a16="http://schemas.microsoft.com/office/drawing/2014/main" id="{6E81D524-ECE2-C34E-7B86-B797216BC36E}"/>
              </a:ext>
            </a:extLst>
          </p:cNvPr>
          <p:cNvSpPr/>
          <p:nvPr/>
        </p:nvSpPr>
        <p:spPr>
          <a:xfrm rot="18193990">
            <a:off x="2160503" y="1011045"/>
            <a:ext cx="175878" cy="17422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7B180FC-BC28-93E9-E488-2254303E75B5}"/>
              </a:ext>
            </a:extLst>
          </p:cNvPr>
          <p:cNvSpPr txBox="1"/>
          <p:nvPr/>
        </p:nvSpPr>
        <p:spPr>
          <a:xfrm>
            <a:off x="1250285" y="2507896"/>
            <a:ext cx="609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남은 체력</a:t>
            </a:r>
            <a:endParaRPr lang="ko-KR" altLang="en-US" sz="900" b="1" dirty="0">
              <a:solidFill>
                <a:schemeClr val="accent4">
                  <a:lumMod val="7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D27C1DF-8340-55B8-59F7-B06C4827057D}"/>
              </a:ext>
            </a:extLst>
          </p:cNvPr>
          <p:cNvSpPr txBox="1"/>
          <p:nvPr/>
        </p:nvSpPr>
        <p:spPr>
          <a:xfrm>
            <a:off x="1833602" y="1410139"/>
            <a:ext cx="292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몬스터 처치 시 포인트 오브젝트 몬스터 주변에</a:t>
            </a:r>
            <a:endParaRPr lang="en-US" altLang="ko-KR" sz="900" b="1" dirty="0">
              <a:solidFill>
                <a:srgbClr val="FF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z="900" b="1" dirty="0" err="1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랜덤한</a:t>
            </a:r>
            <a:r>
              <a:rPr lang="ko-KR" altLang="en-US" sz="900" b="1" dirty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위치로 생성 후 </a:t>
            </a:r>
            <a:r>
              <a:rPr lang="ko-KR" altLang="en-US" sz="900" b="1" dirty="0" err="1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베지어</a:t>
            </a:r>
            <a:r>
              <a:rPr lang="ko-KR" altLang="en-US" sz="900" b="1" dirty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곡선으로 포인트 </a:t>
            </a:r>
            <a:r>
              <a:rPr lang="en-US" altLang="ko-KR" sz="900" b="1" dirty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UI</a:t>
            </a:r>
            <a:r>
              <a:rPr lang="ko-KR" altLang="en-US" sz="900" b="1" dirty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향해 이동</a:t>
            </a:r>
            <a:endParaRPr lang="ko-KR" altLang="en-US" sz="900" b="1" dirty="0">
              <a:solidFill>
                <a:schemeClr val="accent4">
                  <a:lumMod val="7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22101DCE-52E5-A99E-39FB-7E1B865EBD9D}"/>
              </a:ext>
            </a:extLst>
          </p:cNvPr>
          <p:cNvGrpSpPr/>
          <p:nvPr/>
        </p:nvGrpSpPr>
        <p:grpSpPr>
          <a:xfrm>
            <a:off x="3042534" y="2402798"/>
            <a:ext cx="1185274" cy="843438"/>
            <a:chOff x="3416754" y="2264597"/>
            <a:chExt cx="1185274" cy="843438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DD78E3D7-6046-1FB7-B171-6F493347FAA6}"/>
                </a:ext>
              </a:extLst>
            </p:cNvPr>
            <p:cNvSpPr/>
            <p:nvPr/>
          </p:nvSpPr>
          <p:spPr>
            <a:xfrm>
              <a:off x="3416754" y="2560003"/>
              <a:ext cx="1185274" cy="548032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F923D8E8-F383-8B8A-76C4-1F7C65C85239}"/>
                </a:ext>
              </a:extLst>
            </p:cNvPr>
            <p:cNvSpPr/>
            <p:nvPr/>
          </p:nvSpPr>
          <p:spPr>
            <a:xfrm>
              <a:off x="3733625" y="2264597"/>
              <a:ext cx="548017" cy="6738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타워</a:t>
              </a: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7F520DA5-68C5-7378-DAE2-F9780D42EECE}"/>
              </a:ext>
            </a:extLst>
          </p:cNvPr>
          <p:cNvGrpSpPr/>
          <p:nvPr/>
        </p:nvGrpSpPr>
        <p:grpSpPr>
          <a:xfrm>
            <a:off x="4340227" y="2408330"/>
            <a:ext cx="1185274" cy="843438"/>
            <a:chOff x="3416754" y="2264597"/>
            <a:chExt cx="1185274" cy="843438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797DF275-D9C1-3E1C-EC05-5D9DF8F18CEF}"/>
                </a:ext>
              </a:extLst>
            </p:cNvPr>
            <p:cNvSpPr/>
            <p:nvPr/>
          </p:nvSpPr>
          <p:spPr>
            <a:xfrm>
              <a:off x="3416754" y="2560003"/>
              <a:ext cx="1185274" cy="54803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EF44647-6B6E-36B4-9BBA-F9161742CA85}"/>
                </a:ext>
              </a:extLst>
            </p:cNvPr>
            <p:cNvSpPr/>
            <p:nvPr/>
          </p:nvSpPr>
          <p:spPr>
            <a:xfrm>
              <a:off x="3733625" y="2264597"/>
              <a:ext cx="548017" cy="6738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타워</a:t>
              </a: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FFDFEAAE-B824-5274-81CA-FE4545FB3291}"/>
              </a:ext>
            </a:extLst>
          </p:cNvPr>
          <p:cNvSpPr txBox="1"/>
          <p:nvPr/>
        </p:nvSpPr>
        <p:spPr>
          <a:xfrm>
            <a:off x="3108728" y="3269923"/>
            <a:ext cx="1061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타워 설치 가능 위치</a:t>
            </a:r>
            <a:endParaRPr lang="ko-KR" altLang="en-US" sz="900" b="1" dirty="0">
              <a:solidFill>
                <a:schemeClr val="accent4">
                  <a:lumMod val="7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FC71D2A-552D-1DCF-F38E-CDB3911BEFDE}"/>
              </a:ext>
            </a:extLst>
          </p:cNvPr>
          <p:cNvSpPr txBox="1"/>
          <p:nvPr/>
        </p:nvSpPr>
        <p:spPr>
          <a:xfrm>
            <a:off x="4366396" y="3269923"/>
            <a:ext cx="11608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>
                <a:solidFill>
                  <a:srgbClr val="FF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타워 설치 불가능 위치</a:t>
            </a:r>
            <a:endParaRPr lang="ko-KR" altLang="en-US" sz="900" b="1" dirty="0">
              <a:solidFill>
                <a:schemeClr val="accent4">
                  <a:lumMod val="7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989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217</TotalTime>
  <Words>608</Words>
  <Application>Microsoft Office PowerPoint</Application>
  <PresentationFormat>화면 슬라이드 쇼(16:10)</PresentationFormat>
  <Paragraphs>204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Pretendard</vt:lpstr>
      <vt:lpstr>Arial</vt:lpstr>
      <vt:lpstr>Calibri</vt:lpstr>
      <vt:lpstr>Calibri Light</vt:lpstr>
      <vt:lpstr>Wingdings</vt:lpstr>
      <vt:lpstr>Office 테마</vt:lpstr>
      <vt:lpstr>Minions Defense 간략 UI 설계</vt:lpstr>
      <vt:lpstr>PowerPoint 프레젠테이션</vt:lpstr>
      <vt:lpstr>1. 스플래시 화면</vt:lpstr>
      <vt:lpstr>2. 로딩 &amp; 리소스 다운로드 화면</vt:lpstr>
      <vt:lpstr>3. 로딩 or 다운로드 완료 후 -&gt; 메인 트랜지션</vt:lpstr>
      <vt:lpstr>4. 메인화면 : 메인</vt:lpstr>
      <vt:lpstr>5. 메인화면 : 시나리오 리스트</vt:lpstr>
      <vt:lpstr>6. 인게임 : 로딩 화면</vt:lpstr>
      <vt:lpstr>7. 인게임 : 메인 UI 기본 구성</vt:lpstr>
      <vt:lpstr>8. 인게임 : 승리 및 패배</vt:lpstr>
      <vt:lpstr>9. 게임 설정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Seongho KIM</dc:creator>
  <cp:lastModifiedBy>Seongho KIM</cp:lastModifiedBy>
  <cp:revision>5</cp:revision>
  <dcterms:created xsi:type="dcterms:W3CDTF">2025-07-05T04:44:27Z</dcterms:created>
  <dcterms:modified xsi:type="dcterms:W3CDTF">2025-07-05T08:21:53Z</dcterms:modified>
</cp:coreProperties>
</file>