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D85B2FA-BAF7-4357-A45B-9DE60C530F55}"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698450-713B-4635-97C0-0E87150337AA}" type="slidenum">
              <a:rPr lang="en-GB" smtClean="0"/>
              <a:t>‹#›</a:t>
            </a:fld>
            <a:endParaRPr lang="en-GB"/>
          </a:p>
        </p:txBody>
      </p:sp>
    </p:spTree>
    <p:extLst>
      <p:ext uri="{BB962C8B-B14F-4D97-AF65-F5344CB8AC3E}">
        <p14:creationId xmlns:p14="http://schemas.microsoft.com/office/powerpoint/2010/main" val="52846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85B2FA-BAF7-4357-A45B-9DE60C530F55}"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698450-713B-4635-97C0-0E87150337AA}" type="slidenum">
              <a:rPr lang="en-GB" smtClean="0"/>
              <a:t>‹#›</a:t>
            </a:fld>
            <a:endParaRPr lang="en-GB"/>
          </a:p>
        </p:txBody>
      </p:sp>
    </p:spTree>
    <p:extLst>
      <p:ext uri="{BB962C8B-B14F-4D97-AF65-F5344CB8AC3E}">
        <p14:creationId xmlns:p14="http://schemas.microsoft.com/office/powerpoint/2010/main" val="375262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85B2FA-BAF7-4357-A45B-9DE60C530F55}"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698450-713B-4635-97C0-0E87150337AA}" type="slidenum">
              <a:rPr lang="en-GB" smtClean="0"/>
              <a:t>‹#›</a:t>
            </a:fld>
            <a:endParaRPr lang="en-GB"/>
          </a:p>
        </p:txBody>
      </p:sp>
    </p:spTree>
    <p:extLst>
      <p:ext uri="{BB962C8B-B14F-4D97-AF65-F5344CB8AC3E}">
        <p14:creationId xmlns:p14="http://schemas.microsoft.com/office/powerpoint/2010/main" val="66221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85B2FA-BAF7-4357-A45B-9DE60C530F55}"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698450-713B-4635-97C0-0E87150337AA}" type="slidenum">
              <a:rPr lang="en-GB" smtClean="0"/>
              <a:t>‹#›</a:t>
            </a:fld>
            <a:endParaRPr lang="en-GB"/>
          </a:p>
        </p:txBody>
      </p:sp>
    </p:spTree>
    <p:extLst>
      <p:ext uri="{BB962C8B-B14F-4D97-AF65-F5344CB8AC3E}">
        <p14:creationId xmlns:p14="http://schemas.microsoft.com/office/powerpoint/2010/main" val="1015713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85B2FA-BAF7-4357-A45B-9DE60C530F55}"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698450-713B-4635-97C0-0E87150337AA}" type="slidenum">
              <a:rPr lang="en-GB" smtClean="0"/>
              <a:t>‹#›</a:t>
            </a:fld>
            <a:endParaRPr lang="en-GB"/>
          </a:p>
        </p:txBody>
      </p:sp>
    </p:spTree>
    <p:extLst>
      <p:ext uri="{BB962C8B-B14F-4D97-AF65-F5344CB8AC3E}">
        <p14:creationId xmlns:p14="http://schemas.microsoft.com/office/powerpoint/2010/main" val="1299717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D85B2FA-BAF7-4357-A45B-9DE60C530F55}" type="datetimeFigureOut">
              <a:rPr lang="en-GB" smtClean="0"/>
              <a:t>28/04/2020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698450-713B-4635-97C0-0E87150337AA}" type="slidenum">
              <a:rPr lang="en-GB" smtClean="0"/>
              <a:t>‹#›</a:t>
            </a:fld>
            <a:endParaRPr lang="en-GB"/>
          </a:p>
        </p:txBody>
      </p:sp>
    </p:spTree>
    <p:extLst>
      <p:ext uri="{BB962C8B-B14F-4D97-AF65-F5344CB8AC3E}">
        <p14:creationId xmlns:p14="http://schemas.microsoft.com/office/powerpoint/2010/main" val="102211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D85B2FA-BAF7-4357-A45B-9DE60C530F55}" type="datetimeFigureOut">
              <a:rPr lang="en-GB" smtClean="0"/>
              <a:t>28/04/2020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2698450-713B-4635-97C0-0E87150337AA}" type="slidenum">
              <a:rPr lang="en-GB" smtClean="0"/>
              <a:t>‹#›</a:t>
            </a:fld>
            <a:endParaRPr lang="en-GB"/>
          </a:p>
        </p:txBody>
      </p:sp>
    </p:spTree>
    <p:extLst>
      <p:ext uri="{BB962C8B-B14F-4D97-AF65-F5344CB8AC3E}">
        <p14:creationId xmlns:p14="http://schemas.microsoft.com/office/powerpoint/2010/main" val="3504991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D85B2FA-BAF7-4357-A45B-9DE60C530F55}" type="datetimeFigureOut">
              <a:rPr lang="en-GB" smtClean="0"/>
              <a:t>28/04/2020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2698450-713B-4635-97C0-0E87150337AA}" type="slidenum">
              <a:rPr lang="en-GB" smtClean="0"/>
              <a:t>‹#›</a:t>
            </a:fld>
            <a:endParaRPr lang="en-GB"/>
          </a:p>
        </p:txBody>
      </p:sp>
    </p:spTree>
    <p:extLst>
      <p:ext uri="{BB962C8B-B14F-4D97-AF65-F5344CB8AC3E}">
        <p14:creationId xmlns:p14="http://schemas.microsoft.com/office/powerpoint/2010/main" val="3555457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5B2FA-BAF7-4357-A45B-9DE60C530F55}" type="datetimeFigureOut">
              <a:rPr lang="en-GB" smtClean="0"/>
              <a:t>28/04/2020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2698450-713B-4635-97C0-0E87150337AA}" type="slidenum">
              <a:rPr lang="en-GB" smtClean="0"/>
              <a:t>‹#›</a:t>
            </a:fld>
            <a:endParaRPr lang="en-GB"/>
          </a:p>
        </p:txBody>
      </p:sp>
    </p:spTree>
    <p:extLst>
      <p:ext uri="{BB962C8B-B14F-4D97-AF65-F5344CB8AC3E}">
        <p14:creationId xmlns:p14="http://schemas.microsoft.com/office/powerpoint/2010/main" val="326214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85B2FA-BAF7-4357-A45B-9DE60C530F55}" type="datetimeFigureOut">
              <a:rPr lang="en-GB" smtClean="0"/>
              <a:t>28/04/2020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698450-713B-4635-97C0-0E87150337AA}" type="slidenum">
              <a:rPr lang="en-GB" smtClean="0"/>
              <a:t>‹#›</a:t>
            </a:fld>
            <a:endParaRPr lang="en-GB"/>
          </a:p>
        </p:txBody>
      </p:sp>
    </p:spTree>
    <p:extLst>
      <p:ext uri="{BB962C8B-B14F-4D97-AF65-F5344CB8AC3E}">
        <p14:creationId xmlns:p14="http://schemas.microsoft.com/office/powerpoint/2010/main" val="4219315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85B2FA-BAF7-4357-A45B-9DE60C530F55}" type="datetimeFigureOut">
              <a:rPr lang="en-GB" smtClean="0"/>
              <a:t>28/04/2020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698450-713B-4635-97C0-0E87150337AA}" type="slidenum">
              <a:rPr lang="en-GB" smtClean="0"/>
              <a:t>‹#›</a:t>
            </a:fld>
            <a:endParaRPr lang="en-GB"/>
          </a:p>
        </p:txBody>
      </p:sp>
    </p:spTree>
    <p:extLst>
      <p:ext uri="{BB962C8B-B14F-4D97-AF65-F5344CB8AC3E}">
        <p14:creationId xmlns:p14="http://schemas.microsoft.com/office/powerpoint/2010/main" val="3381585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5B2FA-BAF7-4357-A45B-9DE60C530F55}" type="datetimeFigureOut">
              <a:rPr lang="en-GB" smtClean="0"/>
              <a:t>28/04/2020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98450-713B-4635-97C0-0E87150337AA}" type="slidenum">
              <a:rPr lang="en-GB" smtClean="0"/>
              <a:t>‹#›</a:t>
            </a:fld>
            <a:endParaRPr lang="en-GB"/>
          </a:p>
        </p:txBody>
      </p:sp>
      <p:sp>
        <p:nvSpPr>
          <p:cNvPr id="7" name="MSIPCMContentMarking" descr="{&quot;HashCode&quot;:-163005555,&quot;Placement&quot;:&quot;Footer&quot;}"/>
          <p:cNvSpPr txBox="1"/>
          <p:nvPr userDrawn="1"/>
        </p:nvSpPr>
        <p:spPr>
          <a:xfrm>
            <a:off x="0" y="6664017"/>
            <a:ext cx="4048433" cy="193983"/>
          </a:xfrm>
          <a:prstGeom prst="rect">
            <a:avLst/>
          </a:prstGeom>
          <a:noFill/>
        </p:spPr>
        <p:txBody>
          <a:bodyPr vert="horz" wrap="square" lIns="0" tIns="0" rIns="0" bIns="0" rtlCol="0" anchor="ctr" anchorCtr="1">
            <a:spAutoFit/>
          </a:bodyPr>
          <a:lstStyle/>
          <a:p>
            <a:pPr algn="l">
              <a:spcBef>
                <a:spcPts val="0"/>
              </a:spcBef>
              <a:spcAft>
                <a:spcPts val="0"/>
              </a:spcAft>
            </a:pPr>
            <a:r>
              <a:rPr lang="en-GB" sz="600" smtClean="0">
                <a:solidFill>
                  <a:srgbClr val="737373"/>
                </a:solidFill>
                <a:latin typeface="Calibri" panose="020F0502020204030204" pitchFamily="34" charset="0"/>
              </a:rPr>
              <a:t>BUSINESS DOCUMENT  This document is intended for business use and should be distributed to intended recipients only.</a:t>
            </a:r>
            <a:endParaRPr lang="en-GB" sz="600">
              <a:solidFill>
                <a:srgbClr val="737373"/>
              </a:solidFill>
              <a:latin typeface="Calibri" panose="020F0502020204030204" pitchFamily="34" charset="0"/>
            </a:endParaRPr>
          </a:p>
        </p:txBody>
      </p:sp>
    </p:spTree>
    <p:extLst>
      <p:ext uri="{BB962C8B-B14F-4D97-AF65-F5344CB8AC3E}">
        <p14:creationId xmlns:p14="http://schemas.microsoft.com/office/powerpoint/2010/main" val="1036612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4022843"/>
          </a:xfrm>
        </p:spPr>
        <p:txBody>
          <a:bodyPr>
            <a:noAutofit/>
          </a:bodyPr>
          <a:lstStyle/>
          <a:p>
            <a:r>
              <a:rPr lang="en-GB" sz="4000" b="1" dirty="0" smtClean="0"/>
              <a:t/>
            </a:r>
            <a:br>
              <a:rPr lang="en-GB" sz="4000" b="1" dirty="0" smtClean="0"/>
            </a:br>
            <a:r>
              <a:rPr lang="en-GB" sz="4000" b="1" dirty="0"/>
              <a:t/>
            </a:r>
            <a:br>
              <a:rPr lang="en-GB" sz="4000" b="1" dirty="0"/>
            </a:br>
            <a:r>
              <a:rPr lang="en-GB" sz="4000" b="1" dirty="0" smtClean="0"/>
              <a:t/>
            </a:r>
            <a:br>
              <a:rPr lang="en-GB" sz="4000" b="1" dirty="0" smtClean="0"/>
            </a:br>
            <a:r>
              <a:rPr lang="en-GB" sz="4000" b="1" dirty="0" smtClean="0"/>
              <a:t/>
            </a:r>
            <a:br>
              <a:rPr lang="en-GB" sz="4000" b="1" dirty="0" smtClean="0"/>
            </a:br>
            <a:r>
              <a:rPr lang="en-GB" sz="4000" b="1" dirty="0" smtClean="0"/>
              <a:t>Final </a:t>
            </a:r>
            <a:r>
              <a:rPr lang="en-GB" sz="4000" b="1" dirty="0"/>
              <a:t>Report</a:t>
            </a:r>
            <a:r>
              <a:rPr lang="en-GB" sz="4000" dirty="0"/>
              <a:t/>
            </a:r>
            <a:br>
              <a:rPr lang="en-GB" sz="4000" dirty="0"/>
            </a:br>
            <a:r>
              <a:rPr lang="en-GB" sz="4000" b="1" dirty="0"/>
              <a:t>Capstone – The Battle of Neighbourhoods </a:t>
            </a:r>
            <a:r>
              <a:rPr lang="en-GB" sz="4000" dirty="0"/>
              <a:t/>
            </a:r>
            <a:br>
              <a:rPr lang="en-GB" sz="4000" dirty="0"/>
            </a:br>
            <a:r>
              <a:rPr lang="en-GB" sz="4000" b="1" dirty="0"/>
              <a:t>Finding a Better Place in Scarborough, Toronto</a:t>
            </a:r>
            <a:r>
              <a:rPr lang="en-GB" sz="4000" dirty="0"/>
              <a:t/>
            </a:r>
            <a:br>
              <a:rPr lang="en-GB" sz="4000" dirty="0"/>
            </a:br>
            <a:endParaRPr lang="en-GB" sz="4000" dirty="0"/>
          </a:p>
        </p:txBody>
      </p:sp>
      <p:sp>
        <p:nvSpPr>
          <p:cNvPr id="3" name="Subtitle 2"/>
          <p:cNvSpPr>
            <a:spLocks noGrp="1"/>
          </p:cNvSpPr>
          <p:nvPr>
            <p:ph type="subTitle" idx="1"/>
          </p:nvPr>
        </p:nvSpPr>
        <p:spPr>
          <a:xfrm>
            <a:off x="818866" y="232011"/>
            <a:ext cx="10358650" cy="5650173"/>
          </a:xfrm>
        </p:spPr>
        <p:txBody>
          <a:bodyPr/>
          <a:lstStyle/>
          <a:p>
            <a:endParaRPr lang="en-GB" dirty="0" smtClean="0"/>
          </a:p>
          <a:p>
            <a:endParaRPr lang="en-GB" dirty="0" smtClean="0"/>
          </a:p>
          <a:p>
            <a:endParaRPr lang="en-GB" dirty="0"/>
          </a:p>
          <a:p>
            <a:endParaRPr lang="en-GB" dirty="0" smtClean="0"/>
          </a:p>
          <a:p>
            <a:endParaRPr lang="en-GB" dirty="0"/>
          </a:p>
          <a:p>
            <a:endParaRPr lang="en-GB" dirty="0" smtClean="0"/>
          </a:p>
          <a:p>
            <a:endParaRPr lang="en-GB" dirty="0" smtClean="0"/>
          </a:p>
          <a:p>
            <a:endParaRPr lang="en-GB" dirty="0"/>
          </a:p>
          <a:p>
            <a:endParaRPr lang="en-GB" dirty="0" smtClean="0"/>
          </a:p>
        </p:txBody>
      </p:sp>
    </p:spTree>
    <p:extLst>
      <p:ext uri="{BB962C8B-B14F-4D97-AF65-F5344CB8AC3E}">
        <p14:creationId xmlns:p14="http://schemas.microsoft.com/office/powerpoint/2010/main" val="4050100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Conclusion Section</a:t>
            </a:r>
            <a:endParaRPr lang="en-GB" dirty="0"/>
          </a:p>
        </p:txBody>
      </p:sp>
      <p:sp>
        <p:nvSpPr>
          <p:cNvPr id="3" name="Content Placeholder 2"/>
          <p:cNvSpPr>
            <a:spLocks noGrp="1"/>
          </p:cNvSpPr>
          <p:nvPr>
            <p:ph idx="1"/>
          </p:nvPr>
        </p:nvSpPr>
        <p:spPr>
          <a:xfrm>
            <a:off x="838200" y="1690688"/>
            <a:ext cx="10515600" cy="4486275"/>
          </a:xfrm>
        </p:spPr>
        <p:txBody>
          <a:bodyPr>
            <a:normAutofit fontScale="70000" lnSpcReduction="20000"/>
          </a:bodyPr>
          <a:lstStyle/>
          <a:p>
            <a:pPr marL="0" indent="0">
              <a:buNone/>
            </a:pPr>
            <a:r>
              <a:rPr lang="en-GB" dirty="0"/>
              <a:t>In this project, using k-means cluster algorithm. Neighbourhood is separated into 10 different clusters and for 103 different latitude and longitude from the dataset, which have very-similar neighbourhoods around them</a:t>
            </a:r>
            <a:r>
              <a:rPr lang="en-GB" dirty="0" smtClean="0"/>
              <a:t>.</a:t>
            </a:r>
          </a:p>
          <a:p>
            <a:endParaRPr lang="en-GB" dirty="0"/>
          </a:p>
          <a:p>
            <a:r>
              <a:rPr lang="en-GB" b="1" u="sng" dirty="0"/>
              <a:t>Libraries used</a:t>
            </a:r>
            <a:r>
              <a:rPr lang="en-GB" b="1" u="sng" dirty="0" smtClean="0"/>
              <a:t>:</a:t>
            </a:r>
            <a:endParaRPr lang="en-GB" u="sng" dirty="0"/>
          </a:p>
          <a:p>
            <a:r>
              <a:rPr lang="en-GB" dirty="0"/>
              <a:t>Pandas: For creating and manipulating data frames.</a:t>
            </a:r>
          </a:p>
          <a:p>
            <a:r>
              <a:rPr lang="en-GB" dirty="0"/>
              <a:t>Folium: Python visualization library would be used to visualize the neighbourhoods cluster distribution of using interactive leaflet map.</a:t>
            </a:r>
          </a:p>
          <a:p>
            <a:r>
              <a:rPr lang="en-GB" dirty="0"/>
              <a:t>Scikit Learn: For importing k-means clustering.</a:t>
            </a:r>
          </a:p>
          <a:p>
            <a:r>
              <a:rPr lang="en-GB" dirty="0"/>
              <a:t>JSON: Library to handle JSON files.</a:t>
            </a:r>
          </a:p>
          <a:p>
            <a:r>
              <a:rPr lang="en-GB" dirty="0"/>
              <a:t>XML: To separate data from presentation and XML stores data in plain text format.</a:t>
            </a:r>
          </a:p>
          <a:p>
            <a:r>
              <a:rPr lang="en-GB" dirty="0"/>
              <a:t>Geocoder: To retrieve Location Data.</a:t>
            </a:r>
          </a:p>
          <a:p>
            <a:r>
              <a:rPr lang="en-GB" dirty="0"/>
              <a:t>Beautiful Soup and Requests: To scrap and library to handle http requests.</a:t>
            </a:r>
          </a:p>
          <a:p>
            <a:r>
              <a:rPr lang="en-GB" dirty="0"/>
              <a:t>Matplotlib: Python Plotting Module.</a:t>
            </a:r>
          </a:p>
          <a:p>
            <a:endParaRPr lang="en-GB" dirty="0"/>
          </a:p>
        </p:txBody>
      </p:sp>
    </p:spTree>
    <p:extLst>
      <p:ext uri="{BB962C8B-B14F-4D97-AF65-F5344CB8AC3E}">
        <p14:creationId xmlns:p14="http://schemas.microsoft.com/office/powerpoint/2010/main" val="3762613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6947"/>
          </a:xfrm>
        </p:spPr>
        <p:txBody>
          <a:bodyPr/>
          <a:lstStyle/>
          <a:p>
            <a:pPr algn="ctr"/>
            <a:r>
              <a:rPr lang="en-GB" b="1" dirty="0"/>
              <a:t>Introduction</a:t>
            </a:r>
            <a:endParaRPr lang="en-GB" dirty="0"/>
          </a:p>
        </p:txBody>
      </p:sp>
      <p:sp>
        <p:nvSpPr>
          <p:cNvPr id="3" name="Content Placeholder 2"/>
          <p:cNvSpPr>
            <a:spLocks noGrp="1"/>
          </p:cNvSpPr>
          <p:nvPr>
            <p:ph idx="1"/>
          </p:nvPr>
        </p:nvSpPr>
        <p:spPr>
          <a:xfrm>
            <a:off x="838200" y="1392072"/>
            <a:ext cx="10515600" cy="4784891"/>
          </a:xfrm>
        </p:spPr>
        <p:txBody>
          <a:bodyPr>
            <a:normAutofit fontScale="77500" lnSpcReduction="20000"/>
          </a:bodyPr>
          <a:lstStyle/>
          <a:p>
            <a:pPr marL="0" indent="0">
              <a:buNone/>
            </a:pPr>
            <a:r>
              <a:rPr lang="en-GB" dirty="0"/>
              <a:t>The purpose of this Project is to help people to explore better facilities around their neighbourhood. It will also help people to make smart &amp; efficient decision on selecting good neighbourhoods in Scarborough, Toronto.</a:t>
            </a:r>
          </a:p>
          <a:p>
            <a:pPr marL="0" indent="0">
              <a:buNone/>
            </a:pPr>
            <a:r>
              <a:rPr lang="en-GB" dirty="0"/>
              <a:t>Lots of people are migrating to various provinces in Canada and need lot of exploration to find better housing prices and good schools for their children. This project would help those who are looking for better neighbourhoods to accommodate themselves.</a:t>
            </a:r>
          </a:p>
          <a:p>
            <a:pPr marL="0" indent="0">
              <a:buNone/>
            </a:pPr>
            <a:r>
              <a:rPr lang="en-GB" dirty="0"/>
              <a:t>This Project aim to create an analysis of features for people relocating to Scarborough to search for a better neighbourhood as a comparative analysis between neighbourhoods.</a:t>
            </a:r>
          </a:p>
          <a:p>
            <a:pPr marL="0" indent="0">
              <a:buNone/>
            </a:pPr>
            <a:r>
              <a:rPr lang="en-GB" dirty="0" smtClean="0"/>
              <a:t>The </a:t>
            </a:r>
            <a:r>
              <a:rPr lang="en-GB" dirty="0"/>
              <a:t>features Include:</a:t>
            </a:r>
          </a:p>
          <a:p>
            <a:pPr lvl="0"/>
            <a:r>
              <a:rPr lang="en-GB" dirty="0"/>
              <a:t>Median Housing Price</a:t>
            </a:r>
          </a:p>
          <a:p>
            <a:pPr lvl="0"/>
            <a:r>
              <a:rPr lang="en-GB" dirty="0"/>
              <a:t>Better Schools</a:t>
            </a:r>
          </a:p>
          <a:p>
            <a:pPr lvl="0"/>
            <a:r>
              <a:rPr lang="en-GB" dirty="0"/>
              <a:t>Lower Crime Rates</a:t>
            </a:r>
          </a:p>
          <a:p>
            <a:pPr lvl="0"/>
            <a:r>
              <a:rPr lang="en-GB" dirty="0"/>
              <a:t>Road Connectivity</a:t>
            </a:r>
          </a:p>
          <a:p>
            <a:pPr lvl="0"/>
            <a:r>
              <a:rPr lang="en-GB" dirty="0"/>
              <a:t>Water Resources</a:t>
            </a:r>
          </a:p>
          <a:p>
            <a:pPr lvl="0"/>
            <a:r>
              <a:rPr lang="en-GB" dirty="0"/>
              <a:t>Recreational Facilities</a:t>
            </a:r>
          </a:p>
          <a:p>
            <a:endParaRPr lang="en-GB" dirty="0"/>
          </a:p>
        </p:txBody>
      </p:sp>
    </p:spTree>
    <p:extLst>
      <p:ext uri="{BB962C8B-B14F-4D97-AF65-F5344CB8AC3E}">
        <p14:creationId xmlns:p14="http://schemas.microsoft.com/office/powerpoint/2010/main" val="418693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4935"/>
          </a:xfrm>
        </p:spPr>
        <p:txBody>
          <a:bodyPr/>
          <a:lstStyle/>
          <a:p>
            <a:pPr algn="ctr"/>
            <a:r>
              <a:rPr lang="en-GB" b="1" dirty="0"/>
              <a:t>Data Section</a:t>
            </a:r>
            <a:endParaRPr lang="en-GB" dirty="0"/>
          </a:p>
        </p:txBody>
      </p:sp>
      <p:sp>
        <p:nvSpPr>
          <p:cNvPr id="3" name="Content Placeholder 2"/>
          <p:cNvSpPr>
            <a:spLocks noGrp="1"/>
          </p:cNvSpPr>
          <p:nvPr>
            <p:ph idx="1"/>
          </p:nvPr>
        </p:nvSpPr>
        <p:spPr>
          <a:xfrm>
            <a:off x="838200" y="1160060"/>
            <a:ext cx="10515600" cy="5322627"/>
          </a:xfrm>
        </p:spPr>
        <p:txBody>
          <a:bodyPr>
            <a:normAutofit fontScale="62500" lnSpcReduction="20000"/>
          </a:bodyPr>
          <a:lstStyle/>
          <a:p>
            <a:pPr marL="0" indent="0">
              <a:buNone/>
            </a:pPr>
            <a:r>
              <a:rPr lang="en-GB" dirty="0"/>
              <a:t>We will need data about different venues in different neighbourhoods of that specific borough. In order to gain that information we will use "Foursquare" locational information. </a:t>
            </a:r>
          </a:p>
          <a:p>
            <a:pPr marL="0" indent="0">
              <a:buNone/>
            </a:pPr>
            <a:r>
              <a:rPr lang="en-GB" dirty="0"/>
              <a:t>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marL="0" indent="0">
              <a:buNone/>
            </a:pPr>
            <a:r>
              <a:rPr lang="en-GB" dirty="0"/>
              <a:t>Once the list of neighbourhoods is found, we would then connect to the Foursquare API to gather information about venues inside each neighbourhood. For each neighbourhood, Chosen radius is 100 meter.</a:t>
            </a:r>
          </a:p>
          <a:p>
            <a:pPr marL="0" indent="0">
              <a:buNone/>
            </a:pPr>
            <a:r>
              <a:rPr lang="en-GB" dirty="0"/>
              <a:t>The data retrieved from Foursquare contained information of venues within a specified distance of the longitude and latitude of the postcodes. The information obtained per venue as follows:</a:t>
            </a:r>
          </a:p>
          <a:p>
            <a:pPr marL="0" indent="0" latinLnBrk="1">
              <a:buNone/>
            </a:pPr>
            <a:r>
              <a:rPr lang="en-GB" dirty="0" smtClean="0"/>
              <a:t>	1</a:t>
            </a:r>
            <a:r>
              <a:rPr lang="en-GB" dirty="0"/>
              <a:t>. Neighbourhood</a:t>
            </a:r>
          </a:p>
          <a:p>
            <a:pPr marL="0" indent="0" latinLnBrk="1">
              <a:buNone/>
            </a:pPr>
            <a:r>
              <a:rPr lang="en-GB" dirty="0" smtClean="0"/>
              <a:t>	2</a:t>
            </a:r>
            <a:r>
              <a:rPr lang="en-GB" dirty="0"/>
              <a:t>. Neighbourhood Latitude</a:t>
            </a:r>
          </a:p>
          <a:p>
            <a:pPr marL="0" indent="0" latinLnBrk="1">
              <a:buNone/>
            </a:pPr>
            <a:r>
              <a:rPr lang="en-GB" dirty="0" smtClean="0"/>
              <a:t>	3</a:t>
            </a:r>
            <a:r>
              <a:rPr lang="en-GB" dirty="0"/>
              <a:t>. Neighbourhood Longitude</a:t>
            </a:r>
          </a:p>
          <a:p>
            <a:pPr marL="0" indent="0" latinLnBrk="1">
              <a:buNone/>
            </a:pPr>
            <a:r>
              <a:rPr lang="en-GB" dirty="0" smtClean="0"/>
              <a:t>	4</a:t>
            </a:r>
            <a:r>
              <a:rPr lang="en-GB" dirty="0"/>
              <a:t>. Venue</a:t>
            </a:r>
          </a:p>
          <a:p>
            <a:pPr marL="0" indent="0" latinLnBrk="1">
              <a:buNone/>
            </a:pPr>
            <a:r>
              <a:rPr lang="en-GB" dirty="0" smtClean="0"/>
              <a:t>	5</a:t>
            </a:r>
            <a:r>
              <a:rPr lang="en-GB" dirty="0"/>
              <a:t>. Name of the venue</a:t>
            </a:r>
          </a:p>
          <a:p>
            <a:pPr marL="0" indent="0" latinLnBrk="1">
              <a:buNone/>
            </a:pPr>
            <a:r>
              <a:rPr lang="en-GB" dirty="0" smtClean="0"/>
              <a:t>	6</a:t>
            </a:r>
            <a:r>
              <a:rPr lang="en-GB" dirty="0"/>
              <a:t>. Venue Latitude</a:t>
            </a:r>
          </a:p>
          <a:p>
            <a:pPr marL="0" indent="0" latinLnBrk="1">
              <a:buNone/>
            </a:pPr>
            <a:r>
              <a:rPr lang="en-GB" dirty="0" smtClean="0"/>
              <a:t>	7</a:t>
            </a:r>
            <a:r>
              <a:rPr lang="en-GB" dirty="0"/>
              <a:t>. Venue Longitude</a:t>
            </a:r>
          </a:p>
          <a:p>
            <a:pPr marL="0" indent="0" latinLnBrk="1">
              <a:buNone/>
            </a:pPr>
            <a:r>
              <a:rPr lang="en-GB" dirty="0" smtClean="0"/>
              <a:t>	8</a:t>
            </a:r>
            <a:r>
              <a:rPr lang="en-GB" dirty="0"/>
              <a:t>. Venue Category</a:t>
            </a:r>
          </a:p>
          <a:p>
            <a:endParaRPr lang="en-GB" dirty="0"/>
          </a:p>
        </p:txBody>
      </p:sp>
    </p:spTree>
    <p:extLst>
      <p:ext uri="{BB962C8B-B14F-4D97-AF65-F5344CB8AC3E}">
        <p14:creationId xmlns:p14="http://schemas.microsoft.com/office/powerpoint/2010/main" val="111814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Map of Scarborough</a:t>
            </a:r>
            <a:r>
              <a:rPr lang="en-GB" dirty="0"/>
              <a:t/>
            </a:r>
            <a:br>
              <a:rPr lang="en-GB" dirty="0"/>
            </a:br>
            <a:endParaRPr lang="en-GB" dirty="0"/>
          </a:p>
        </p:txBody>
      </p:sp>
      <p:pic>
        <p:nvPicPr>
          <p:cNvPr id="4" name="Content Placeholder 3" descr="C:\Users\s164555\Desktop\scan docs\download.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26576" y="1825625"/>
            <a:ext cx="7738848" cy="4351338"/>
          </a:xfrm>
          <a:prstGeom prst="rect">
            <a:avLst/>
          </a:prstGeom>
          <a:noFill/>
          <a:ln>
            <a:noFill/>
          </a:ln>
        </p:spPr>
      </p:pic>
    </p:spTree>
    <p:extLst>
      <p:ext uri="{BB962C8B-B14F-4D97-AF65-F5344CB8AC3E}">
        <p14:creationId xmlns:p14="http://schemas.microsoft.com/office/powerpoint/2010/main" val="2503573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Methodology Section</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b="1" dirty="0"/>
              <a:t>Clustering Approach:</a:t>
            </a:r>
            <a:endParaRPr lang="en-GB" dirty="0"/>
          </a:p>
          <a:p>
            <a:r>
              <a:rPr lang="en-GB" dirty="0"/>
              <a:t>To compare the similarities of two cities, we decided to explore neighbourhoods, segment them, and group them into clusters to find similar neighbourhoods in a big city like New York and Toronto. To be able to do that, we need to cluster data which is a form of unsupervised machine learning: k-means clustering algorithm.</a:t>
            </a:r>
          </a:p>
          <a:p>
            <a:pPr marL="0" indent="0">
              <a:buNone/>
            </a:pPr>
            <a:r>
              <a:rPr lang="en-GB" b="1" dirty="0"/>
              <a:t>Using K-Means Clustering </a:t>
            </a:r>
            <a:r>
              <a:rPr lang="en-GB" b="1" dirty="0" smtClean="0"/>
              <a:t>Approach</a:t>
            </a:r>
            <a:r>
              <a:rPr lang="en-GB" dirty="0"/>
              <a:t> </a:t>
            </a:r>
          </a:p>
          <a:p>
            <a:pPr marL="0" indent="0">
              <a:buNone/>
            </a:pPr>
            <a:r>
              <a:rPr lang="en-GB" b="1" dirty="0"/>
              <a:t>Most Common venues near </a:t>
            </a:r>
            <a:r>
              <a:rPr lang="en-GB" b="1" dirty="0" smtClean="0"/>
              <a:t>Neighbourhood</a:t>
            </a:r>
            <a:endParaRPr lang="en-GB" dirty="0"/>
          </a:p>
          <a:p>
            <a:pPr marL="0" indent="0">
              <a:buNone/>
            </a:pPr>
            <a:endParaRPr lang="en-GB" b="1" dirty="0" smtClean="0"/>
          </a:p>
          <a:p>
            <a:pPr marL="0" indent="0">
              <a:buNone/>
            </a:pPr>
            <a:r>
              <a:rPr lang="en-GB" b="1" dirty="0" smtClean="0"/>
              <a:t>Work </a:t>
            </a:r>
            <a:r>
              <a:rPr lang="en-GB" b="1" dirty="0"/>
              <a:t>Flow:</a:t>
            </a:r>
            <a:endParaRPr lang="en-GB" dirty="0"/>
          </a:p>
          <a:p>
            <a:r>
              <a:rPr lang="en-GB" dirty="0"/>
              <a:t>Nearby places of neighbourhoods are mined using credentials of Foursquare API features. Number of places/neighbourhood parameter is set to 100 and the radius parameter is set to 500</a:t>
            </a:r>
          </a:p>
          <a:p>
            <a:endParaRPr lang="en-GB" dirty="0"/>
          </a:p>
        </p:txBody>
      </p:sp>
    </p:spTree>
    <p:extLst>
      <p:ext uri="{BB962C8B-B14F-4D97-AF65-F5344CB8AC3E}">
        <p14:creationId xmlns:p14="http://schemas.microsoft.com/office/powerpoint/2010/main" val="634176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b="1" dirty="0"/>
              <a:t>Results </a:t>
            </a:r>
            <a:r>
              <a:rPr lang="en-GB" b="1" dirty="0" smtClean="0"/>
              <a:t>Section</a:t>
            </a:r>
            <a:br>
              <a:rPr lang="en-GB" b="1" dirty="0" smtClean="0"/>
            </a:br>
            <a:r>
              <a:rPr lang="en-GB" dirty="0"/>
              <a:t>Map of Clusters in Scarborough</a:t>
            </a:r>
            <a:br>
              <a:rPr lang="en-GB" dirty="0"/>
            </a:br>
            <a:endParaRPr lang="en-GB" dirty="0"/>
          </a:p>
        </p:txBody>
      </p:sp>
      <p:pic>
        <p:nvPicPr>
          <p:cNvPr id="4" name="Content Placeholder 3" descr="C:\Users\s164555\Desktop\scan docs\download (1).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46740" y="1825625"/>
            <a:ext cx="7698520" cy="4351338"/>
          </a:xfrm>
          <a:prstGeom prst="rect">
            <a:avLst/>
          </a:prstGeom>
          <a:noFill/>
          <a:ln>
            <a:noFill/>
          </a:ln>
        </p:spPr>
      </p:pic>
    </p:spTree>
    <p:extLst>
      <p:ext uri="{BB962C8B-B14F-4D97-AF65-F5344CB8AC3E}">
        <p14:creationId xmlns:p14="http://schemas.microsoft.com/office/powerpoint/2010/main" val="434069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Average Housing Price by Clusters in Scarborough</a:t>
            </a:r>
            <a:br>
              <a:rPr lang="en-GB" dirty="0"/>
            </a:br>
            <a:endParaRPr lang="en-GB" dirty="0"/>
          </a:p>
        </p:txBody>
      </p:sp>
      <p:pic>
        <p:nvPicPr>
          <p:cNvPr id="4" name="Content Placeholder 3" descr="C:\Users\s164555\Desktop\scan docs\download (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528630" y="1825625"/>
            <a:ext cx="5134740" cy="4351338"/>
          </a:xfrm>
          <a:prstGeom prst="rect">
            <a:avLst/>
          </a:prstGeom>
          <a:noFill/>
          <a:ln>
            <a:noFill/>
          </a:ln>
        </p:spPr>
      </p:pic>
    </p:spTree>
    <p:extLst>
      <p:ext uri="{BB962C8B-B14F-4D97-AF65-F5344CB8AC3E}">
        <p14:creationId xmlns:p14="http://schemas.microsoft.com/office/powerpoint/2010/main" val="209349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School Ratings by Clusters in Scarborough</a:t>
            </a:r>
            <a:br>
              <a:rPr lang="en-GB" dirty="0"/>
            </a:br>
            <a:endParaRPr lang="en-GB" dirty="0"/>
          </a:p>
        </p:txBody>
      </p:sp>
      <p:pic>
        <p:nvPicPr>
          <p:cNvPr id="4" name="Content Placeholder 3" descr="C:\Users\s164555\Desktop\scan docs\download (3).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567848" y="1825625"/>
            <a:ext cx="5056303" cy="4351338"/>
          </a:xfrm>
          <a:prstGeom prst="rect">
            <a:avLst/>
          </a:prstGeom>
          <a:noFill/>
          <a:ln>
            <a:noFill/>
          </a:ln>
        </p:spPr>
      </p:pic>
    </p:spTree>
    <p:extLst>
      <p:ext uri="{BB962C8B-B14F-4D97-AF65-F5344CB8AC3E}">
        <p14:creationId xmlns:p14="http://schemas.microsoft.com/office/powerpoint/2010/main" val="1184255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Discussion Section</a:t>
            </a:r>
            <a:endParaRPr lang="en-GB" dirty="0"/>
          </a:p>
        </p:txBody>
      </p:sp>
      <p:sp>
        <p:nvSpPr>
          <p:cNvPr id="3" name="Content Placeholder 2"/>
          <p:cNvSpPr>
            <a:spLocks noGrp="1"/>
          </p:cNvSpPr>
          <p:nvPr>
            <p:ph idx="1"/>
          </p:nvPr>
        </p:nvSpPr>
        <p:spPr/>
        <p:txBody>
          <a:bodyPr/>
          <a:lstStyle/>
          <a:p>
            <a:r>
              <a:rPr lang="en-GB" dirty="0"/>
              <a:t>The main purpose of this project is to suggest a better neighbourhood in a new city for someone to shift and settle there with better Connectivity to the airport, bus station, and easy access to markets and other essential things nearby.</a:t>
            </a:r>
          </a:p>
          <a:p>
            <a:pPr lvl="0"/>
            <a:r>
              <a:rPr lang="en-GB" dirty="0"/>
              <a:t>List of house is sorted in terms of housing prices in an ascending or descending order</a:t>
            </a:r>
          </a:p>
          <a:p>
            <a:pPr lvl="0"/>
            <a:r>
              <a:rPr lang="en-GB" dirty="0"/>
              <a:t>List of schools sorted in terms of location, fees, rating and reviews</a:t>
            </a:r>
          </a:p>
          <a:p>
            <a:endParaRPr lang="en-GB" dirty="0"/>
          </a:p>
        </p:txBody>
      </p:sp>
    </p:spTree>
    <p:extLst>
      <p:ext uri="{BB962C8B-B14F-4D97-AF65-F5344CB8AC3E}">
        <p14:creationId xmlns:p14="http://schemas.microsoft.com/office/powerpoint/2010/main" val="2543091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575</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Final Report Capstone – The Battle of Neighbourhoods  Finding a Better Place in Scarborough, Toronto </vt:lpstr>
      <vt:lpstr>Introduction</vt:lpstr>
      <vt:lpstr>Data Section</vt:lpstr>
      <vt:lpstr>Map of Scarborough </vt:lpstr>
      <vt:lpstr>Methodology Section</vt:lpstr>
      <vt:lpstr>Results Section Map of Clusters in Scarborough </vt:lpstr>
      <vt:lpstr>Average Housing Price by Clusters in Scarborough </vt:lpstr>
      <vt:lpstr>School Ratings by Clusters in Scarborough </vt:lpstr>
      <vt:lpstr>Discussion Section</vt:lpstr>
      <vt:lpstr>Conclusion Section</vt:lpstr>
    </vt:vector>
  </TitlesOfParts>
  <Company>Emirates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Capstone – The Battle of Neighbourhoods  Finding a Better Place in Scarborough, Toronto</dc:title>
  <dc:creator>Shameem Ghori</dc:creator>
  <cp:lastModifiedBy>Shameem Ghori</cp:lastModifiedBy>
  <cp:revision>3</cp:revision>
  <dcterms:created xsi:type="dcterms:W3CDTF">2020-04-28T09:02:10Z</dcterms:created>
  <dcterms:modified xsi:type="dcterms:W3CDTF">2020-04-28T09:25:03Z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7962db2-8021-4672-ab50-833f15a1c47a_Enabled">
    <vt:lpwstr>True</vt:lpwstr>
  </property>
  <property fmtid="{D5CDD505-2E9C-101B-9397-08002B2CF9AE}" pid="3" name="MSIP_Label_c7962db2-8021-4672-ab50-833f15a1c47a_SiteId">
    <vt:lpwstr>e0b26355-1889-40d8-8ef1-e559616befda</vt:lpwstr>
  </property>
  <property fmtid="{D5CDD505-2E9C-101B-9397-08002B2CF9AE}" pid="4" name="MSIP_Label_c7962db2-8021-4672-ab50-833f15a1c47a_Owner">
    <vt:lpwstr>shameem.ghori@emirates.com</vt:lpwstr>
  </property>
  <property fmtid="{D5CDD505-2E9C-101B-9397-08002B2CF9AE}" pid="5" name="MSIP_Label_c7962db2-8021-4672-ab50-833f15a1c47a_SetDate">
    <vt:lpwstr>2020-04-28T09:24:44.9880496Z</vt:lpwstr>
  </property>
  <property fmtid="{D5CDD505-2E9C-101B-9397-08002B2CF9AE}" pid="6" name="MSIP_Label_c7962db2-8021-4672-ab50-833f15a1c47a_Name">
    <vt:lpwstr>Business</vt:lpwstr>
  </property>
  <property fmtid="{D5CDD505-2E9C-101B-9397-08002B2CF9AE}" pid="7" name="MSIP_Label_c7962db2-8021-4672-ab50-833f15a1c47a_Application">
    <vt:lpwstr>Microsoft Azure Information Protection</vt:lpwstr>
  </property>
  <property fmtid="{D5CDD505-2E9C-101B-9397-08002B2CF9AE}" pid="8" name="MSIP_Label_c7962db2-8021-4672-ab50-833f15a1c47a_ActionId">
    <vt:lpwstr>56dfb781-c525-4987-a43f-a54aa30fc7d4</vt:lpwstr>
  </property>
  <property fmtid="{D5CDD505-2E9C-101B-9397-08002B2CF9AE}" pid="9" name="MSIP_Label_c7962db2-8021-4672-ab50-833f15a1c47a_Extended_MSFT_Method">
    <vt:lpwstr>Automatic</vt:lpwstr>
  </property>
  <property fmtid="{D5CDD505-2E9C-101B-9397-08002B2CF9AE}" pid="10" name="Sensitivity">
    <vt:lpwstr>Business</vt:lpwstr>
  </property>
</Properties>
</file>