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6" r:id="rId5"/>
  </p:sldMasterIdLst>
  <p:notesMasterIdLst>
    <p:notesMasterId r:id="rId11"/>
  </p:notesMasterIdLst>
  <p:handoutMasterIdLst>
    <p:handoutMasterId r:id="rId12"/>
  </p:handoutMasterIdLst>
  <p:sldIdLst>
    <p:sldId id="6452" r:id="rId6"/>
    <p:sldId id="6453" r:id="rId7"/>
    <p:sldId id="6457" r:id="rId8"/>
    <p:sldId id="6467" r:id="rId9"/>
    <p:sldId id="64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 Singh" initials="RS" lastIdx="1" clrIdx="0">
    <p:extLst>
      <p:ext uri="{19B8F6BF-5375-455C-9EA6-DF929625EA0E}">
        <p15:presenceInfo xmlns:p15="http://schemas.microsoft.com/office/powerpoint/2012/main" userId="37e071dabe9cde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F8F8F"/>
    <a:srgbClr val="C5E0B4"/>
    <a:srgbClr val="E2F0D9"/>
    <a:srgbClr val="70AD47"/>
    <a:srgbClr val="00B0F0"/>
    <a:srgbClr val="FFFFFF"/>
    <a:srgbClr val="00417F"/>
    <a:srgbClr val="CACAC9"/>
    <a:srgbClr val="A7A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8809" autoAdjust="0"/>
  </p:normalViewPr>
  <p:slideViewPr>
    <p:cSldViewPr snapToGrid="0">
      <p:cViewPr varScale="1">
        <p:scale>
          <a:sx n="92" d="100"/>
          <a:sy n="92" d="100"/>
        </p:scale>
        <p:origin x="1290" y="102"/>
      </p:cViewPr>
      <p:guideLst/>
    </p:cSldViewPr>
  </p:slideViewPr>
  <p:notesTextViewPr>
    <p:cViewPr>
      <p:scale>
        <a:sx n="125" d="100"/>
        <a:sy n="125" d="100"/>
      </p:scale>
      <p:origin x="0" y="-6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bin"/><Relationship Id="rId1" Type="http://schemas.openxmlformats.org/officeDocument/2006/relationships/image" Target="../media/image9.png"/><Relationship Id="rId5" Type="http://schemas.openxmlformats.org/officeDocument/2006/relationships/image" Target="../media/image13.bin"/><Relationship Id="rId4" Type="http://schemas.openxmlformats.org/officeDocument/2006/relationships/image" Target="../media/image12.bin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bin"/><Relationship Id="rId1" Type="http://schemas.openxmlformats.org/officeDocument/2006/relationships/image" Target="../media/image9.png"/><Relationship Id="rId5" Type="http://schemas.openxmlformats.org/officeDocument/2006/relationships/image" Target="../media/image13.bin"/><Relationship Id="rId4" Type="http://schemas.openxmlformats.org/officeDocument/2006/relationships/image" Target="../media/image12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4ED10-6BBB-46D8-B979-E20B05AB241B}" type="doc">
      <dgm:prSet loTypeId="urn:microsoft.com/office/officeart/2005/8/layout/pList2" loCatId="list" qsTypeId="urn:microsoft.com/office/officeart/2005/8/quickstyle/simple1" qsCatId="simple" csTypeId="urn:microsoft.com/office/officeart/2005/8/colors/accent0_1" csCatId="mainScheme" phldr="1"/>
      <dgm:spPr/>
    </dgm:pt>
    <dgm:pt modelId="{325561A9-A12A-451C-866A-456198C782E0}">
      <dgm:prSet phldrT="[Text]" custT="1"/>
      <dgm:spPr/>
      <dgm:t>
        <a:bodyPr/>
        <a:lstStyle/>
        <a:p>
          <a:r>
            <a:rPr lang="en-IN" sz="1200" b="1" dirty="0">
              <a:effectLst/>
              <a:latin typeface="Arial" panose="020B0604020202020204" pitchFamily="34" charset="0"/>
              <a:cs typeface="Arial" panose="020B0604020202020204" pitchFamily="34" charset="0"/>
            </a:rPr>
            <a:t>Regenerative Braking:</a:t>
          </a:r>
        </a:p>
        <a:p>
          <a:r>
            <a:rPr lang="en-GB" sz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Converts kinetic energy during braking into electricity</a:t>
          </a:r>
          <a:endParaRPr lang="en-IN" sz="1200" b="1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endParaRPr lang="en-IN" sz="1000" dirty="0"/>
        </a:p>
      </dgm:t>
    </dgm:pt>
    <dgm:pt modelId="{5A6633D7-DE26-41EC-BC95-9B37D48205FD}" type="parTrans" cxnId="{F7FB9F87-8B54-4B81-A55D-D571D9DB2AF8}">
      <dgm:prSet/>
      <dgm:spPr/>
      <dgm:t>
        <a:bodyPr/>
        <a:lstStyle/>
        <a:p>
          <a:endParaRPr lang="en-IN"/>
        </a:p>
      </dgm:t>
    </dgm:pt>
    <dgm:pt modelId="{43B80025-7822-48D7-B841-3DBD42973D7A}" type="sibTrans" cxnId="{F7FB9F87-8B54-4B81-A55D-D571D9DB2AF8}">
      <dgm:prSet/>
      <dgm:spPr/>
      <dgm:t>
        <a:bodyPr/>
        <a:lstStyle/>
        <a:p>
          <a:endParaRPr lang="en-IN"/>
        </a:p>
      </dgm:t>
    </dgm:pt>
    <dgm:pt modelId="{50B246D6-7182-4999-9B6F-E514F7EC80B8}">
      <dgm:prSet phldrT="[Text]"/>
      <dgm:spPr/>
      <dgm:t>
        <a:bodyPr/>
        <a:lstStyle/>
        <a:p>
          <a:r>
            <a:rPr lang="en-IN" b="1" dirty="0">
              <a:effectLst/>
              <a:latin typeface="Arial" panose="020B0604020202020204" pitchFamily="34" charset="0"/>
              <a:cs typeface="Arial" panose="020B0604020202020204" pitchFamily="34" charset="0"/>
            </a:rPr>
            <a:t>Engine Heat Recovery:</a:t>
          </a:r>
        </a:p>
        <a:p>
          <a:r>
            <a:rPr lang="en-GB" dirty="0">
              <a:effectLst/>
              <a:latin typeface="Arial" panose="020B0604020202020204" pitchFamily="34" charset="0"/>
              <a:cs typeface="Arial" panose="020B0604020202020204" pitchFamily="34" charset="0"/>
            </a:rPr>
            <a:t>Rankine cycle-based heat recovery from exhaust</a:t>
          </a:r>
          <a:endParaRPr lang="en-IN" dirty="0"/>
        </a:p>
      </dgm:t>
    </dgm:pt>
    <dgm:pt modelId="{4D24FF73-AF06-4E00-9C4D-16F530A40ADD}" type="parTrans" cxnId="{89E25738-E7D5-44F0-9054-1C5539876B66}">
      <dgm:prSet/>
      <dgm:spPr/>
      <dgm:t>
        <a:bodyPr/>
        <a:lstStyle/>
        <a:p>
          <a:endParaRPr lang="en-IN"/>
        </a:p>
      </dgm:t>
    </dgm:pt>
    <dgm:pt modelId="{FCA9E780-D2D5-485F-ADE3-31D4CACAEB46}" type="sibTrans" cxnId="{89E25738-E7D5-44F0-9054-1C5539876B66}">
      <dgm:prSet/>
      <dgm:spPr/>
      <dgm:t>
        <a:bodyPr/>
        <a:lstStyle/>
        <a:p>
          <a:endParaRPr lang="en-IN"/>
        </a:p>
      </dgm:t>
    </dgm:pt>
    <dgm:pt modelId="{A73E6311-55C3-4710-BE87-B0D649999F1D}">
      <dgm:prSet phldrT="[Text]"/>
      <dgm:spPr/>
      <dgm:t>
        <a:bodyPr/>
        <a:lstStyle/>
        <a:p>
          <a:r>
            <a:rPr lang="en-IN" b="1" dirty="0">
              <a:effectLst/>
              <a:latin typeface="Arial" panose="020B0604020202020204" pitchFamily="34" charset="0"/>
              <a:cs typeface="Arial" panose="020B0604020202020204" pitchFamily="34" charset="0"/>
            </a:rPr>
            <a:t>Electric-Assist:</a:t>
          </a:r>
        </a:p>
        <a:p>
          <a:r>
            <a:rPr lang="en-GB" dirty="0">
              <a:effectLst/>
              <a:latin typeface="Arial" panose="020B0604020202020204" pitchFamily="34" charset="0"/>
              <a:cs typeface="Arial" panose="020B0604020202020204" pitchFamily="34" charset="0"/>
            </a:rPr>
            <a:t>Combines ICE with electric motor</a:t>
          </a:r>
          <a:endParaRPr lang="en-IN" dirty="0"/>
        </a:p>
      </dgm:t>
    </dgm:pt>
    <dgm:pt modelId="{D1DEF76B-BBF8-4406-BC8E-B4369E4481E5}" type="parTrans" cxnId="{A328804A-2F2B-4759-9E05-D6439F877A07}">
      <dgm:prSet/>
      <dgm:spPr/>
      <dgm:t>
        <a:bodyPr/>
        <a:lstStyle/>
        <a:p>
          <a:endParaRPr lang="en-IN"/>
        </a:p>
      </dgm:t>
    </dgm:pt>
    <dgm:pt modelId="{B7C03F1C-9EBD-4CD7-BD80-D63C7B58181C}" type="sibTrans" cxnId="{A328804A-2F2B-4759-9E05-D6439F877A07}">
      <dgm:prSet/>
      <dgm:spPr/>
      <dgm:t>
        <a:bodyPr/>
        <a:lstStyle/>
        <a:p>
          <a:endParaRPr lang="en-IN"/>
        </a:p>
      </dgm:t>
    </dgm:pt>
    <dgm:pt modelId="{742C53D9-EBE0-4E87-A5BE-585C083DF4B4}">
      <dgm:prSet/>
      <dgm:spPr/>
      <dgm:t>
        <a:bodyPr/>
        <a:lstStyle/>
        <a:p>
          <a:r>
            <a:rPr lang="en-IN" b="1" dirty="0">
              <a:effectLst/>
              <a:latin typeface="Arial" panose="020B0604020202020204" pitchFamily="34" charset="0"/>
              <a:cs typeface="Arial" panose="020B0604020202020204" pitchFamily="34" charset="0"/>
            </a:rPr>
            <a:t>CNG Hybrid:</a:t>
          </a:r>
        </a:p>
        <a:p>
          <a:r>
            <a:rPr lang="en-GB" dirty="0">
              <a:effectLst/>
              <a:latin typeface="Arial" panose="020B0604020202020204" pitchFamily="34" charset="0"/>
              <a:cs typeface="Arial" panose="020B0604020202020204" pitchFamily="34" charset="0"/>
            </a:rPr>
            <a:t>Uses CNG + petrol; ECU switches fuels dynamically</a:t>
          </a:r>
          <a:endParaRPr lang="en-IN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19D78E-9DD1-4D2C-8146-8BBF8FC7F9F3}" type="parTrans" cxnId="{335111F7-2898-4C23-AC68-635258AFB26E}">
      <dgm:prSet/>
      <dgm:spPr/>
      <dgm:t>
        <a:bodyPr/>
        <a:lstStyle/>
        <a:p>
          <a:endParaRPr lang="en-IN"/>
        </a:p>
      </dgm:t>
    </dgm:pt>
    <dgm:pt modelId="{95A9950D-4C8C-417D-A26A-797E163D5F3B}" type="sibTrans" cxnId="{335111F7-2898-4C23-AC68-635258AFB26E}">
      <dgm:prSet/>
      <dgm:spPr/>
      <dgm:t>
        <a:bodyPr/>
        <a:lstStyle/>
        <a:p>
          <a:endParaRPr lang="en-IN"/>
        </a:p>
      </dgm:t>
    </dgm:pt>
    <dgm:pt modelId="{66D626C8-94E1-4EDD-B635-41069C6E5AAE}">
      <dgm:prSet/>
      <dgm:spPr/>
      <dgm:t>
        <a:bodyPr/>
        <a:lstStyle/>
        <a:p>
          <a:r>
            <a:rPr lang="en-IN" b="1" dirty="0">
              <a:effectLst/>
              <a:latin typeface="Arial" panose="020B0604020202020204" pitchFamily="34" charset="0"/>
              <a:cs typeface="Arial" panose="020B0604020202020204" pitchFamily="34" charset="0"/>
            </a:rPr>
            <a:t>Retrofitting Kits:</a:t>
          </a:r>
        </a:p>
        <a:p>
          <a:r>
            <a:rPr lang="en-GB" dirty="0">
              <a:effectLst/>
              <a:latin typeface="Arial" panose="020B0604020202020204" pitchFamily="34" charset="0"/>
              <a:cs typeface="Arial" panose="020B0604020202020204" pitchFamily="34" charset="0"/>
            </a:rPr>
            <a:t>Adds electric powertrain to existing ICE vehicles</a:t>
          </a:r>
          <a:endParaRPr lang="en-IN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CD74FD-CDE0-4B0D-8C20-0AF0F363247E}" type="parTrans" cxnId="{6FE1FFDC-53D9-43B9-B9B4-EF400A91A0A3}">
      <dgm:prSet/>
      <dgm:spPr/>
      <dgm:t>
        <a:bodyPr/>
        <a:lstStyle/>
        <a:p>
          <a:endParaRPr lang="en-IN"/>
        </a:p>
      </dgm:t>
    </dgm:pt>
    <dgm:pt modelId="{F7010B38-47EB-47ED-BC5D-D5392C1E7EBB}" type="sibTrans" cxnId="{6FE1FFDC-53D9-43B9-B9B4-EF400A91A0A3}">
      <dgm:prSet/>
      <dgm:spPr/>
      <dgm:t>
        <a:bodyPr/>
        <a:lstStyle/>
        <a:p>
          <a:endParaRPr lang="en-IN"/>
        </a:p>
      </dgm:t>
    </dgm:pt>
    <dgm:pt modelId="{952CBE4C-F04D-4CCD-9128-94F7BD54A290}" type="pres">
      <dgm:prSet presAssocID="{7CC4ED10-6BBB-46D8-B979-E20B05AB241B}" presName="Name0" presStyleCnt="0">
        <dgm:presLayoutVars>
          <dgm:dir/>
          <dgm:resizeHandles val="exact"/>
        </dgm:presLayoutVars>
      </dgm:prSet>
      <dgm:spPr/>
    </dgm:pt>
    <dgm:pt modelId="{6E5A0A4B-45E7-4C35-AB25-9BDA093745FA}" type="pres">
      <dgm:prSet presAssocID="{7CC4ED10-6BBB-46D8-B979-E20B05AB241B}" presName="bkgdShp" presStyleLbl="alignAccFollowNode1" presStyleIdx="0" presStyleCnt="1"/>
      <dgm:spPr/>
    </dgm:pt>
    <dgm:pt modelId="{98D9A93A-A417-4A7C-B6BF-984C938013BA}" type="pres">
      <dgm:prSet presAssocID="{7CC4ED10-6BBB-46D8-B979-E20B05AB241B}" presName="linComp" presStyleCnt="0"/>
      <dgm:spPr/>
    </dgm:pt>
    <dgm:pt modelId="{00C075B7-EB6E-4A3D-B361-28236D9EA260}" type="pres">
      <dgm:prSet presAssocID="{325561A9-A12A-451C-866A-456198C782E0}" presName="compNode" presStyleCnt="0"/>
      <dgm:spPr/>
    </dgm:pt>
    <dgm:pt modelId="{661DB0F9-E2D1-43C3-8DE3-D70DB3B8EB67}" type="pres">
      <dgm:prSet presAssocID="{325561A9-A12A-451C-866A-456198C782E0}" presName="node" presStyleLbl="node1" presStyleIdx="0" presStyleCnt="5" custScaleX="111089">
        <dgm:presLayoutVars>
          <dgm:bulletEnabled val="1"/>
        </dgm:presLayoutVars>
      </dgm:prSet>
      <dgm:spPr/>
    </dgm:pt>
    <dgm:pt modelId="{50A0031C-3735-4E3A-A14D-3D73A3D074E9}" type="pres">
      <dgm:prSet presAssocID="{325561A9-A12A-451C-866A-456198C782E0}" presName="invisiNode" presStyleLbl="node1" presStyleIdx="0" presStyleCnt="5"/>
      <dgm:spPr/>
    </dgm:pt>
    <dgm:pt modelId="{A478F181-B277-4DFF-A028-988456A03107}" type="pres">
      <dgm:prSet presAssocID="{325561A9-A12A-451C-866A-456198C782E0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902E1FC1-6F06-49E7-A0E0-2C46F959A9E5}" type="pres">
      <dgm:prSet presAssocID="{43B80025-7822-48D7-B841-3DBD42973D7A}" presName="sibTrans" presStyleLbl="sibTrans2D1" presStyleIdx="0" presStyleCnt="0"/>
      <dgm:spPr/>
    </dgm:pt>
    <dgm:pt modelId="{7A52360B-B214-46FA-AA45-491E3351E4AD}" type="pres">
      <dgm:prSet presAssocID="{50B246D6-7182-4999-9B6F-E514F7EC80B8}" presName="compNode" presStyleCnt="0"/>
      <dgm:spPr/>
    </dgm:pt>
    <dgm:pt modelId="{67075830-8484-4F0E-BB92-3A6D351F0EB9}" type="pres">
      <dgm:prSet presAssocID="{50B246D6-7182-4999-9B6F-E514F7EC80B8}" presName="node" presStyleLbl="node1" presStyleIdx="1" presStyleCnt="5">
        <dgm:presLayoutVars>
          <dgm:bulletEnabled val="1"/>
        </dgm:presLayoutVars>
      </dgm:prSet>
      <dgm:spPr/>
    </dgm:pt>
    <dgm:pt modelId="{0F443D82-B376-4926-AD5C-EFD7293213DE}" type="pres">
      <dgm:prSet presAssocID="{50B246D6-7182-4999-9B6F-E514F7EC80B8}" presName="invisiNode" presStyleLbl="node1" presStyleIdx="1" presStyleCnt="5"/>
      <dgm:spPr/>
    </dgm:pt>
    <dgm:pt modelId="{F6C89FF7-8844-4F0D-A4AE-3078E754F647}" type="pres">
      <dgm:prSet presAssocID="{50B246D6-7182-4999-9B6F-E514F7EC80B8}" presName="imagNod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B6AC9F74-2E37-46B4-AB53-25A0A316DDD0}" type="pres">
      <dgm:prSet presAssocID="{FCA9E780-D2D5-485F-ADE3-31D4CACAEB46}" presName="sibTrans" presStyleLbl="sibTrans2D1" presStyleIdx="0" presStyleCnt="0"/>
      <dgm:spPr/>
    </dgm:pt>
    <dgm:pt modelId="{3DB815BD-4A62-4444-8FC2-8C976877247B}" type="pres">
      <dgm:prSet presAssocID="{A73E6311-55C3-4710-BE87-B0D649999F1D}" presName="compNode" presStyleCnt="0"/>
      <dgm:spPr/>
    </dgm:pt>
    <dgm:pt modelId="{0C6915D2-DDB4-483E-A418-635A370E0315}" type="pres">
      <dgm:prSet presAssocID="{A73E6311-55C3-4710-BE87-B0D649999F1D}" presName="node" presStyleLbl="node1" presStyleIdx="2" presStyleCnt="5">
        <dgm:presLayoutVars>
          <dgm:bulletEnabled val="1"/>
        </dgm:presLayoutVars>
      </dgm:prSet>
      <dgm:spPr/>
    </dgm:pt>
    <dgm:pt modelId="{C753D712-0ECB-4709-99FA-E80B4C78A0C0}" type="pres">
      <dgm:prSet presAssocID="{A73E6311-55C3-4710-BE87-B0D649999F1D}" presName="invisiNode" presStyleLbl="node1" presStyleIdx="2" presStyleCnt="5"/>
      <dgm:spPr/>
    </dgm:pt>
    <dgm:pt modelId="{1DA80C7D-323C-48C4-85E9-374BB9BB891E}" type="pres">
      <dgm:prSet presAssocID="{A73E6311-55C3-4710-BE87-B0D649999F1D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8737C7EF-C568-45BA-A39E-E09B1AB9748C}" type="pres">
      <dgm:prSet presAssocID="{B7C03F1C-9EBD-4CD7-BD80-D63C7B58181C}" presName="sibTrans" presStyleLbl="sibTrans2D1" presStyleIdx="0" presStyleCnt="0"/>
      <dgm:spPr/>
    </dgm:pt>
    <dgm:pt modelId="{D6396398-39DD-42E6-9C65-DA2C5E7B8EB1}" type="pres">
      <dgm:prSet presAssocID="{742C53D9-EBE0-4E87-A5BE-585C083DF4B4}" presName="compNode" presStyleCnt="0"/>
      <dgm:spPr/>
    </dgm:pt>
    <dgm:pt modelId="{B4D2D658-1DC1-4560-802A-A68271292046}" type="pres">
      <dgm:prSet presAssocID="{742C53D9-EBE0-4E87-A5BE-585C083DF4B4}" presName="node" presStyleLbl="node1" presStyleIdx="3" presStyleCnt="5">
        <dgm:presLayoutVars>
          <dgm:bulletEnabled val="1"/>
        </dgm:presLayoutVars>
      </dgm:prSet>
      <dgm:spPr/>
    </dgm:pt>
    <dgm:pt modelId="{D55339F6-7084-4444-A9EC-5B8D3DB7B902}" type="pres">
      <dgm:prSet presAssocID="{742C53D9-EBE0-4E87-A5BE-585C083DF4B4}" presName="invisiNode" presStyleLbl="node1" presStyleIdx="3" presStyleCnt="5"/>
      <dgm:spPr/>
    </dgm:pt>
    <dgm:pt modelId="{7F6BF65B-73E4-4740-95C9-B269D94FE1AA}" type="pres">
      <dgm:prSet presAssocID="{742C53D9-EBE0-4E87-A5BE-585C083DF4B4}" presName="imagNode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14960F9E-2E44-4BD1-9BDD-F36F409B690C}" type="pres">
      <dgm:prSet presAssocID="{95A9950D-4C8C-417D-A26A-797E163D5F3B}" presName="sibTrans" presStyleLbl="sibTrans2D1" presStyleIdx="0" presStyleCnt="0"/>
      <dgm:spPr/>
    </dgm:pt>
    <dgm:pt modelId="{36585F24-B892-441D-A296-58C6BEF35BFF}" type="pres">
      <dgm:prSet presAssocID="{66D626C8-94E1-4EDD-B635-41069C6E5AAE}" presName="compNode" presStyleCnt="0"/>
      <dgm:spPr/>
    </dgm:pt>
    <dgm:pt modelId="{93AF454A-17FF-40E8-9708-04166E51CE5E}" type="pres">
      <dgm:prSet presAssocID="{66D626C8-94E1-4EDD-B635-41069C6E5AAE}" presName="node" presStyleLbl="node1" presStyleIdx="4" presStyleCnt="5">
        <dgm:presLayoutVars>
          <dgm:bulletEnabled val="1"/>
        </dgm:presLayoutVars>
      </dgm:prSet>
      <dgm:spPr/>
    </dgm:pt>
    <dgm:pt modelId="{632D9805-4313-41A2-AA98-444925CBC775}" type="pres">
      <dgm:prSet presAssocID="{66D626C8-94E1-4EDD-B635-41069C6E5AAE}" presName="invisiNode" presStyleLbl="node1" presStyleIdx="4" presStyleCnt="5"/>
      <dgm:spPr/>
    </dgm:pt>
    <dgm:pt modelId="{8A03D478-AE34-4438-A336-861283CFAF40}" type="pres">
      <dgm:prSet presAssocID="{66D626C8-94E1-4EDD-B635-41069C6E5AAE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</dgm:ptLst>
  <dgm:cxnLst>
    <dgm:cxn modelId="{66CF4109-1889-439F-A35F-D8E8AFFDB3CB}" type="presOf" srcId="{95A9950D-4C8C-417D-A26A-797E163D5F3B}" destId="{14960F9E-2E44-4BD1-9BDD-F36F409B690C}" srcOrd="0" destOrd="0" presId="urn:microsoft.com/office/officeart/2005/8/layout/pList2"/>
    <dgm:cxn modelId="{C905BE17-2C26-4013-A022-F54FA46CB4DA}" type="presOf" srcId="{742C53D9-EBE0-4E87-A5BE-585C083DF4B4}" destId="{B4D2D658-1DC1-4560-802A-A68271292046}" srcOrd="0" destOrd="0" presId="urn:microsoft.com/office/officeart/2005/8/layout/pList2"/>
    <dgm:cxn modelId="{3398E72B-746A-443B-86E4-9768D727A3BB}" type="presOf" srcId="{325561A9-A12A-451C-866A-456198C782E0}" destId="{661DB0F9-E2D1-43C3-8DE3-D70DB3B8EB67}" srcOrd="0" destOrd="0" presId="urn:microsoft.com/office/officeart/2005/8/layout/pList2"/>
    <dgm:cxn modelId="{ABA93336-8FBB-4290-8203-090F4065513F}" type="presOf" srcId="{FCA9E780-D2D5-485F-ADE3-31D4CACAEB46}" destId="{B6AC9F74-2E37-46B4-AB53-25A0A316DDD0}" srcOrd="0" destOrd="0" presId="urn:microsoft.com/office/officeart/2005/8/layout/pList2"/>
    <dgm:cxn modelId="{89E25738-E7D5-44F0-9054-1C5539876B66}" srcId="{7CC4ED10-6BBB-46D8-B979-E20B05AB241B}" destId="{50B246D6-7182-4999-9B6F-E514F7EC80B8}" srcOrd="1" destOrd="0" parTransId="{4D24FF73-AF06-4E00-9C4D-16F530A40ADD}" sibTransId="{FCA9E780-D2D5-485F-ADE3-31D4CACAEB46}"/>
    <dgm:cxn modelId="{A328804A-2F2B-4759-9E05-D6439F877A07}" srcId="{7CC4ED10-6BBB-46D8-B979-E20B05AB241B}" destId="{A73E6311-55C3-4710-BE87-B0D649999F1D}" srcOrd="2" destOrd="0" parTransId="{D1DEF76B-BBF8-4406-BC8E-B4369E4481E5}" sibTransId="{B7C03F1C-9EBD-4CD7-BD80-D63C7B58181C}"/>
    <dgm:cxn modelId="{BBE69158-CCCD-4853-9E21-290F1DA81C63}" type="presOf" srcId="{50B246D6-7182-4999-9B6F-E514F7EC80B8}" destId="{67075830-8484-4F0E-BB92-3A6D351F0EB9}" srcOrd="0" destOrd="0" presId="urn:microsoft.com/office/officeart/2005/8/layout/pList2"/>
    <dgm:cxn modelId="{ED31A086-32AF-4A12-846F-993095D106F7}" type="presOf" srcId="{B7C03F1C-9EBD-4CD7-BD80-D63C7B58181C}" destId="{8737C7EF-C568-45BA-A39E-E09B1AB9748C}" srcOrd="0" destOrd="0" presId="urn:microsoft.com/office/officeart/2005/8/layout/pList2"/>
    <dgm:cxn modelId="{F7FB9F87-8B54-4B81-A55D-D571D9DB2AF8}" srcId="{7CC4ED10-6BBB-46D8-B979-E20B05AB241B}" destId="{325561A9-A12A-451C-866A-456198C782E0}" srcOrd="0" destOrd="0" parTransId="{5A6633D7-DE26-41EC-BC95-9B37D48205FD}" sibTransId="{43B80025-7822-48D7-B841-3DBD42973D7A}"/>
    <dgm:cxn modelId="{68A0028F-BDB8-4FB2-A37A-9547943A3A32}" type="presOf" srcId="{A73E6311-55C3-4710-BE87-B0D649999F1D}" destId="{0C6915D2-DDB4-483E-A418-635A370E0315}" srcOrd="0" destOrd="0" presId="urn:microsoft.com/office/officeart/2005/8/layout/pList2"/>
    <dgm:cxn modelId="{A291B9AE-6491-4D12-AC74-7B50A381232A}" type="presOf" srcId="{43B80025-7822-48D7-B841-3DBD42973D7A}" destId="{902E1FC1-6F06-49E7-A0E0-2C46F959A9E5}" srcOrd="0" destOrd="0" presId="urn:microsoft.com/office/officeart/2005/8/layout/pList2"/>
    <dgm:cxn modelId="{6FE1FFDC-53D9-43B9-B9B4-EF400A91A0A3}" srcId="{7CC4ED10-6BBB-46D8-B979-E20B05AB241B}" destId="{66D626C8-94E1-4EDD-B635-41069C6E5AAE}" srcOrd="4" destOrd="0" parTransId="{32CD74FD-CDE0-4B0D-8C20-0AF0F363247E}" sibTransId="{F7010B38-47EB-47ED-BC5D-D5392C1E7EBB}"/>
    <dgm:cxn modelId="{5EE731DE-9A5F-4BFE-9534-40AF0FC36A6D}" type="presOf" srcId="{66D626C8-94E1-4EDD-B635-41069C6E5AAE}" destId="{93AF454A-17FF-40E8-9708-04166E51CE5E}" srcOrd="0" destOrd="0" presId="urn:microsoft.com/office/officeart/2005/8/layout/pList2"/>
    <dgm:cxn modelId="{9A1292ED-96E8-484D-AC31-4A286A43918B}" type="presOf" srcId="{7CC4ED10-6BBB-46D8-B979-E20B05AB241B}" destId="{952CBE4C-F04D-4CCD-9128-94F7BD54A290}" srcOrd="0" destOrd="0" presId="urn:microsoft.com/office/officeart/2005/8/layout/pList2"/>
    <dgm:cxn modelId="{335111F7-2898-4C23-AC68-635258AFB26E}" srcId="{7CC4ED10-6BBB-46D8-B979-E20B05AB241B}" destId="{742C53D9-EBE0-4E87-A5BE-585C083DF4B4}" srcOrd="3" destOrd="0" parTransId="{8319D78E-9DD1-4D2C-8146-8BBF8FC7F9F3}" sibTransId="{95A9950D-4C8C-417D-A26A-797E163D5F3B}"/>
    <dgm:cxn modelId="{3DA119B7-A4B2-4091-AEC7-94DA1B393F87}" type="presParOf" srcId="{952CBE4C-F04D-4CCD-9128-94F7BD54A290}" destId="{6E5A0A4B-45E7-4C35-AB25-9BDA093745FA}" srcOrd="0" destOrd="0" presId="urn:microsoft.com/office/officeart/2005/8/layout/pList2"/>
    <dgm:cxn modelId="{A6A8483C-7493-4A41-890D-A97B115BA574}" type="presParOf" srcId="{952CBE4C-F04D-4CCD-9128-94F7BD54A290}" destId="{98D9A93A-A417-4A7C-B6BF-984C938013BA}" srcOrd="1" destOrd="0" presId="urn:microsoft.com/office/officeart/2005/8/layout/pList2"/>
    <dgm:cxn modelId="{DB9149F8-E7BE-4888-B361-C72DD55E3AC5}" type="presParOf" srcId="{98D9A93A-A417-4A7C-B6BF-984C938013BA}" destId="{00C075B7-EB6E-4A3D-B361-28236D9EA260}" srcOrd="0" destOrd="0" presId="urn:microsoft.com/office/officeart/2005/8/layout/pList2"/>
    <dgm:cxn modelId="{6BA7BEE4-495E-4976-8CF1-AEB63EDF97D1}" type="presParOf" srcId="{00C075B7-EB6E-4A3D-B361-28236D9EA260}" destId="{661DB0F9-E2D1-43C3-8DE3-D70DB3B8EB67}" srcOrd="0" destOrd="0" presId="urn:microsoft.com/office/officeart/2005/8/layout/pList2"/>
    <dgm:cxn modelId="{2181FE8C-5380-4F6E-B472-F331B0F77638}" type="presParOf" srcId="{00C075B7-EB6E-4A3D-B361-28236D9EA260}" destId="{50A0031C-3735-4E3A-A14D-3D73A3D074E9}" srcOrd="1" destOrd="0" presId="urn:microsoft.com/office/officeart/2005/8/layout/pList2"/>
    <dgm:cxn modelId="{12ADD89E-D2CA-44E1-AE97-02441930CE4A}" type="presParOf" srcId="{00C075B7-EB6E-4A3D-B361-28236D9EA260}" destId="{A478F181-B277-4DFF-A028-988456A03107}" srcOrd="2" destOrd="0" presId="urn:microsoft.com/office/officeart/2005/8/layout/pList2"/>
    <dgm:cxn modelId="{83C815DF-C220-49C5-8A3E-929C0F48B289}" type="presParOf" srcId="{98D9A93A-A417-4A7C-B6BF-984C938013BA}" destId="{902E1FC1-6F06-49E7-A0E0-2C46F959A9E5}" srcOrd="1" destOrd="0" presId="urn:microsoft.com/office/officeart/2005/8/layout/pList2"/>
    <dgm:cxn modelId="{CAC6A67B-B587-4812-B036-8143045EC7DC}" type="presParOf" srcId="{98D9A93A-A417-4A7C-B6BF-984C938013BA}" destId="{7A52360B-B214-46FA-AA45-491E3351E4AD}" srcOrd="2" destOrd="0" presId="urn:microsoft.com/office/officeart/2005/8/layout/pList2"/>
    <dgm:cxn modelId="{D4E85154-2CD6-48A8-ABDD-121EC90E6563}" type="presParOf" srcId="{7A52360B-B214-46FA-AA45-491E3351E4AD}" destId="{67075830-8484-4F0E-BB92-3A6D351F0EB9}" srcOrd="0" destOrd="0" presId="urn:microsoft.com/office/officeart/2005/8/layout/pList2"/>
    <dgm:cxn modelId="{BE28EB2B-A8AC-442E-AAF6-49B933D6D5F5}" type="presParOf" srcId="{7A52360B-B214-46FA-AA45-491E3351E4AD}" destId="{0F443D82-B376-4926-AD5C-EFD7293213DE}" srcOrd="1" destOrd="0" presId="urn:microsoft.com/office/officeart/2005/8/layout/pList2"/>
    <dgm:cxn modelId="{806C0662-F880-4739-AB8C-E1A5F2478E2A}" type="presParOf" srcId="{7A52360B-B214-46FA-AA45-491E3351E4AD}" destId="{F6C89FF7-8844-4F0D-A4AE-3078E754F647}" srcOrd="2" destOrd="0" presId="urn:microsoft.com/office/officeart/2005/8/layout/pList2"/>
    <dgm:cxn modelId="{D33DE3F0-8481-4FCF-9BC6-3107DE653E99}" type="presParOf" srcId="{98D9A93A-A417-4A7C-B6BF-984C938013BA}" destId="{B6AC9F74-2E37-46B4-AB53-25A0A316DDD0}" srcOrd="3" destOrd="0" presId="urn:microsoft.com/office/officeart/2005/8/layout/pList2"/>
    <dgm:cxn modelId="{066576DF-3487-42C3-B405-7872E88C4D41}" type="presParOf" srcId="{98D9A93A-A417-4A7C-B6BF-984C938013BA}" destId="{3DB815BD-4A62-4444-8FC2-8C976877247B}" srcOrd="4" destOrd="0" presId="urn:microsoft.com/office/officeart/2005/8/layout/pList2"/>
    <dgm:cxn modelId="{38172576-B8A7-49F3-9A8A-57445BD2E897}" type="presParOf" srcId="{3DB815BD-4A62-4444-8FC2-8C976877247B}" destId="{0C6915D2-DDB4-483E-A418-635A370E0315}" srcOrd="0" destOrd="0" presId="urn:microsoft.com/office/officeart/2005/8/layout/pList2"/>
    <dgm:cxn modelId="{F4547522-9EF8-4B77-9A13-11339D2AD9F9}" type="presParOf" srcId="{3DB815BD-4A62-4444-8FC2-8C976877247B}" destId="{C753D712-0ECB-4709-99FA-E80B4C78A0C0}" srcOrd="1" destOrd="0" presId="urn:microsoft.com/office/officeart/2005/8/layout/pList2"/>
    <dgm:cxn modelId="{BA80025E-C2F2-41F9-A493-075AAEDEC392}" type="presParOf" srcId="{3DB815BD-4A62-4444-8FC2-8C976877247B}" destId="{1DA80C7D-323C-48C4-85E9-374BB9BB891E}" srcOrd="2" destOrd="0" presId="urn:microsoft.com/office/officeart/2005/8/layout/pList2"/>
    <dgm:cxn modelId="{94B6E324-A565-43D0-B226-86517242E334}" type="presParOf" srcId="{98D9A93A-A417-4A7C-B6BF-984C938013BA}" destId="{8737C7EF-C568-45BA-A39E-E09B1AB9748C}" srcOrd="5" destOrd="0" presId="urn:microsoft.com/office/officeart/2005/8/layout/pList2"/>
    <dgm:cxn modelId="{82010E27-8636-4CC9-BA56-6CA6E3D9E1ED}" type="presParOf" srcId="{98D9A93A-A417-4A7C-B6BF-984C938013BA}" destId="{D6396398-39DD-42E6-9C65-DA2C5E7B8EB1}" srcOrd="6" destOrd="0" presId="urn:microsoft.com/office/officeart/2005/8/layout/pList2"/>
    <dgm:cxn modelId="{557198CD-5B2C-4E34-9052-9AA3425097C0}" type="presParOf" srcId="{D6396398-39DD-42E6-9C65-DA2C5E7B8EB1}" destId="{B4D2D658-1DC1-4560-802A-A68271292046}" srcOrd="0" destOrd="0" presId="urn:microsoft.com/office/officeart/2005/8/layout/pList2"/>
    <dgm:cxn modelId="{1E0232F3-9E38-45ED-9EEA-BDE0D3C0F82D}" type="presParOf" srcId="{D6396398-39DD-42E6-9C65-DA2C5E7B8EB1}" destId="{D55339F6-7084-4444-A9EC-5B8D3DB7B902}" srcOrd="1" destOrd="0" presId="urn:microsoft.com/office/officeart/2005/8/layout/pList2"/>
    <dgm:cxn modelId="{E4A350FC-C470-450C-BCF3-6B2615966953}" type="presParOf" srcId="{D6396398-39DD-42E6-9C65-DA2C5E7B8EB1}" destId="{7F6BF65B-73E4-4740-95C9-B269D94FE1AA}" srcOrd="2" destOrd="0" presId="urn:microsoft.com/office/officeart/2005/8/layout/pList2"/>
    <dgm:cxn modelId="{D3741615-D4FB-4F5C-99DF-811DD3801091}" type="presParOf" srcId="{98D9A93A-A417-4A7C-B6BF-984C938013BA}" destId="{14960F9E-2E44-4BD1-9BDD-F36F409B690C}" srcOrd="7" destOrd="0" presId="urn:microsoft.com/office/officeart/2005/8/layout/pList2"/>
    <dgm:cxn modelId="{C2914F96-ACA7-444A-A312-0EFF897CB01B}" type="presParOf" srcId="{98D9A93A-A417-4A7C-B6BF-984C938013BA}" destId="{36585F24-B892-441D-A296-58C6BEF35BFF}" srcOrd="8" destOrd="0" presId="urn:microsoft.com/office/officeart/2005/8/layout/pList2"/>
    <dgm:cxn modelId="{9DF9D252-90E8-430C-AEA3-D9E001F7F4A0}" type="presParOf" srcId="{36585F24-B892-441D-A296-58C6BEF35BFF}" destId="{93AF454A-17FF-40E8-9708-04166E51CE5E}" srcOrd="0" destOrd="0" presId="urn:microsoft.com/office/officeart/2005/8/layout/pList2"/>
    <dgm:cxn modelId="{7DCAB6A9-BFD1-4D50-9D30-AF5D2C71857C}" type="presParOf" srcId="{36585F24-B892-441D-A296-58C6BEF35BFF}" destId="{632D9805-4313-41A2-AA98-444925CBC775}" srcOrd="1" destOrd="0" presId="urn:microsoft.com/office/officeart/2005/8/layout/pList2"/>
    <dgm:cxn modelId="{3CE9B166-7DE6-4203-A9E9-214223B78FDD}" type="presParOf" srcId="{36585F24-B892-441D-A296-58C6BEF35BFF}" destId="{8A03D478-AE34-4438-A336-861283CFAF40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981749-427C-4117-A0C3-7099971A8095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54DE2E9E-BE53-468B-BEFA-B041680883C0}">
      <dgm:prSet phldrT="[Text]" custT="1"/>
      <dgm:spPr/>
      <dgm:t>
        <a:bodyPr/>
        <a:lstStyle/>
        <a:p>
          <a:r>
            <a:rPr lang="en-GB" sz="1100" b="1" i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Phase 1: Prototyping </a:t>
          </a:r>
        </a:p>
        <a:p>
          <a:r>
            <a:rPr lang="en-GB" sz="1100" b="1" i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(3 months)</a:t>
          </a:r>
          <a:endParaRPr lang="en-IN" sz="1100" dirty="0"/>
        </a:p>
      </dgm:t>
    </dgm:pt>
    <dgm:pt modelId="{0164F1D1-3CD6-4530-B40C-8C39BA5CA4F0}" type="parTrans" cxnId="{292A6010-6578-4EB0-AE71-027A56996BC9}">
      <dgm:prSet/>
      <dgm:spPr/>
      <dgm:t>
        <a:bodyPr/>
        <a:lstStyle/>
        <a:p>
          <a:endParaRPr lang="en-IN" sz="1100"/>
        </a:p>
      </dgm:t>
    </dgm:pt>
    <dgm:pt modelId="{C417981A-AB03-402E-AD4B-5FC784808CB4}" type="sibTrans" cxnId="{292A6010-6578-4EB0-AE71-027A56996BC9}">
      <dgm:prSet/>
      <dgm:spPr/>
      <dgm:t>
        <a:bodyPr/>
        <a:lstStyle/>
        <a:p>
          <a:endParaRPr lang="en-IN" sz="1100"/>
        </a:p>
      </dgm:t>
    </dgm:pt>
    <dgm:pt modelId="{5012602F-B884-4A4A-8712-DD7ED8CE8234}">
      <dgm:prSet phldrT="[Text]" custT="1"/>
      <dgm:spPr/>
      <dgm:t>
        <a:bodyPr/>
        <a:lstStyle/>
        <a:p>
          <a:r>
            <a:rPr lang="en-GB" sz="1100" b="1" i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Phase 2: Integration </a:t>
          </a:r>
        </a:p>
        <a:p>
          <a:r>
            <a:rPr lang="en-GB" sz="1100" b="1" i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(2 months)</a:t>
          </a:r>
          <a:endParaRPr lang="en-IN" sz="1100" dirty="0"/>
        </a:p>
      </dgm:t>
    </dgm:pt>
    <dgm:pt modelId="{F9D1D14F-3A6B-4C82-8A8B-084C3F0E8A65}" type="parTrans" cxnId="{5751C6FB-A813-430A-940C-EB0209B8365B}">
      <dgm:prSet/>
      <dgm:spPr/>
      <dgm:t>
        <a:bodyPr/>
        <a:lstStyle/>
        <a:p>
          <a:endParaRPr lang="en-IN" sz="1100"/>
        </a:p>
      </dgm:t>
    </dgm:pt>
    <dgm:pt modelId="{A18DA7F9-BAE9-4095-9913-3504A16E9C63}" type="sibTrans" cxnId="{5751C6FB-A813-430A-940C-EB0209B8365B}">
      <dgm:prSet/>
      <dgm:spPr/>
      <dgm:t>
        <a:bodyPr/>
        <a:lstStyle/>
        <a:p>
          <a:endParaRPr lang="en-IN" sz="1100"/>
        </a:p>
      </dgm:t>
    </dgm:pt>
    <dgm:pt modelId="{AB92A8BF-3BE2-4856-861F-342406B3661E}">
      <dgm:prSet phldrT="[Text]" custT="1"/>
      <dgm:spPr/>
      <dgm:t>
        <a:bodyPr/>
        <a:lstStyle/>
        <a:p>
          <a:r>
            <a:rPr lang="en-GB" sz="1100" b="1" i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Phase 3: Optimization </a:t>
          </a:r>
        </a:p>
        <a:p>
          <a:r>
            <a:rPr lang="en-GB" sz="1100" b="1" i="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(1 month)</a:t>
          </a:r>
          <a:endParaRPr lang="en-IN" sz="1100" dirty="0"/>
        </a:p>
      </dgm:t>
    </dgm:pt>
    <dgm:pt modelId="{F3CB6D16-6F50-41E1-B4E2-593B4164A567}" type="parTrans" cxnId="{3E9FE1D3-08E3-4358-BE94-271174E861CC}">
      <dgm:prSet/>
      <dgm:spPr/>
      <dgm:t>
        <a:bodyPr/>
        <a:lstStyle/>
        <a:p>
          <a:endParaRPr lang="en-IN" sz="1100"/>
        </a:p>
      </dgm:t>
    </dgm:pt>
    <dgm:pt modelId="{EE9CA13F-88EE-4C49-98A9-488DC6B8D246}" type="sibTrans" cxnId="{3E9FE1D3-08E3-4358-BE94-271174E861CC}">
      <dgm:prSet/>
      <dgm:spPr/>
      <dgm:t>
        <a:bodyPr/>
        <a:lstStyle/>
        <a:p>
          <a:endParaRPr lang="en-IN" sz="1100"/>
        </a:p>
      </dgm:t>
    </dgm:pt>
    <dgm:pt modelId="{104E6DBE-B707-498A-B843-2988AB14B51B}" type="pres">
      <dgm:prSet presAssocID="{B6981749-427C-4117-A0C3-7099971A8095}" presName="Name0" presStyleCnt="0">
        <dgm:presLayoutVars>
          <dgm:dir/>
          <dgm:animLvl val="lvl"/>
          <dgm:resizeHandles val="exact"/>
        </dgm:presLayoutVars>
      </dgm:prSet>
      <dgm:spPr/>
    </dgm:pt>
    <dgm:pt modelId="{828381D8-E2AF-4770-8DC6-1698ECCDC74C}" type="pres">
      <dgm:prSet presAssocID="{54DE2E9E-BE53-468B-BEFA-B041680883C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06C8352-5DA2-451B-B9D8-EB223F7EB1EE}" type="pres">
      <dgm:prSet presAssocID="{C417981A-AB03-402E-AD4B-5FC784808CB4}" presName="parTxOnlySpace" presStyleCnt="0"/>
      <dgm:spPr/>
    </dgm:pt>
    <dgm:pt modelId="{7E68490F-EA28-4F97-8FDE-1E7C4D8857C7}" type="pres">
      <dgm:prSet presAssocID="{5012602F-B884-4A4A-8712-DD7ED8CE823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524D672-7BCC-4E49-B3B4-4F2337465B97}" type="pres">
      <dgm:prSet presAssocID="{A18DA7F9-BAE9-4095-9913-3504A16E9C63}" presName="parTxOnlySpace" presStyleCnt="0"/>
      <dgm:spPr/>
    </dgm:pt>
    <dgm:pt modelId="{F5EBC62D-3E56-4103-9822-EA926741C88E}" type="pres">
      <dgm:prSet presAssocID="{AB92A8BF-3BE2-4856-861F-342406B3661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92A6010-6578-4EB0-AE71-027A56996BC9}" srcId="{B6981749-427C-4117-A0C3-7099971A8095}" destId="{54DE2E9E-BE53-468B-BEFA-B041680883C0}" srcOrd="0" destOrd="0" parTransId="{0164F1D1-3CD6-4530-B40C-8C39BA5CA4F0}" sibTransId="{C417981A-AB03-402E-AD4B-5FC784808CB4}"/>
    <dgm:cxn modelId="{A06D0339-191D-4B51-B7B1-7E44F5C90FBD}" type="presOf" srcId="{B6981749-427C-4117-A0C3-7099971A8095}" destId="{104E6DBE-B707-498A-B843-2988AB14B51B}" srcOrd="0" destOrd="0" presId="urn:microsoft.com/office/officeart/2005/8/layout/chevron1"/>
    <dgm:cxn modelId="{9635D880-CE9B-4288-A737-3772767375E8}" type="presOf" srcId="{54DE2E9E-BE53-468B-BEFA-B041680883C0}" destId="{828381D8-E2AF-4770-8DC6-1698ECCDC74C}" srcOrd="0" destOrd="0" presId="urn:microsoft.com/office/officeart/2005/8/layout/chevron1"/>
    <dgm:cxn modelId="{5B98E5C7-9C48-4AE3-AEE2-12C217398CF5}" type="presOf" srcId="{5012602F-B884-4A4A-8712-DD7ED8CE8234}" destId="{7E68490F-EA28-4F97-8FDE-1E7C4D8857C7}" srcOrd="0" destOrd="0" presId="urn:microsoft.com/office/officeart/2005/8/layout/chevron1"/>
    <dgm:cxn modelId="{80A4A3CC-63BA-4C97-9A36-478D21D1BAC9}" type="presOf" srcId="{AB92A8BF-3BE2-4856-861F-342406B3661E}" destId="{F5EBC62D-3E56-4103-9822-EA926741C88E}" srcOrd="0" destOrd="0" presId="urn:microsoft.com/office/officeart/2005/8/layout/chevron1"/>
    <dgm:cxn modelId="{3E9FE1D3-08E3-4358-BE94-271174E861CC}" srcId="{B6981749-427C-4117-A0C3-7099971A8095}" destId="{AB92A8BF-3BE2-4856-861F-342406B3661E}" srcOrd="2" destOrd="0" parTransId="{F3CB6D16-6F50-41E1-B4E2-593B4164A567}" sibTransId="{EE9CA13F-88EE-4C49-98A9-488DC6B8D246}"/>
    <dgm:cxn modelId="{5751C6FB-A813-430A-940C-EB0209B8365B}" srcId="{B6981749-427C-4117-A0C3-7099971A8095}" destId="{5012602F-B884-4A4A-8712-DD7ED8CE8234}" srcOrd="1" destOrd="0" parTransId="{F9D1D14F-3A6B-4C82-8A8B-084C3F0E8A65}" sibTransId="{A18DA7F9-BAE9-4095-9913-3504A16E9C63}"/>
    <dgm:cxn modelId="{E8A62FE0-7FD4-407C-BD40-AF911CA0DE0C}" type="presParOf" srcId="{104E6DBE-B707-498A-B843-2988AB14B51B}" destId="{828381D8-E2AF-4770-8DC6-1698ECCDC74C}" srcOrd="0" destOrd="0" presId="urn:microsoft.com/office/officeart/2005/8/layout/chevron1"/>
    <dgm:cxn modelId="{E11E211D-1102-4045-8170-418699C5708C}" type="presParOf" srcId="{104E6DBE-B707-498A-B843-2988AB14B51B}" destId="{206C8352-5DA2-451B-B9D8-EB223F7EB1EE}" srcOrd="1" destOrd="0" presId="urn:microsoft.com/office/officeart/2005/8/layout/chevron1"/>
    <dgm:cxn modelId="{338E7FE6-61B7-4229-8508-50CF80626882}" type="presParOf" srcId="{104E6DBE-B707-498A-B843-2988AB14B51B}" destId="{7E68490F-EA28-4F97-8FDE-1E7C4D8857C7}" srcOrd="2" destOrd="0" presId="urn:microsoft.com/office/officeart/2005/8/layout/chevron1"/>
    <dgm:cxn modelId="{0F71CD5F-F6F4-48A5-B798-EFF35F72FAD7}" type="presParOf" srcId="{104E6DBE-B707-498A-B843-2988AB14B51B}" destId="{C524D672-7BCC-4E49-B3B4-4F2337465B97}" srcOrd="3" destOrd="0" presId="urn:microsoft.com/office/officeart/2005/8/layout/chevron1"/>
    <dgm:cxn modelId="{1EB69EFB-0DA8-4B5A-8C33-8EFF76372F98}" type="presParOf" srcId="{104E6DBE-B707-498A-B843-2988AB14B51B}" destId="{F5EBC62D-3E56-4103-9822-EA926741C88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A0A4B-45E7-4C35-AB25-9BDA093745FA}">
      <dsp:nvSpPr>
        <dsp:cNvPr id="0" name=""/>
        <dsp:cNvSpPr/>
      </dsp:nvSpPr>
      <dsp:spPr>
        <a:xfrm>
          <a:off x="0" y="0"/>
          <a:ext cx="6823792" cy="982297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8F181-B277-4DFF-A028-988456A03107}">
      <dsp:nvSpPr>
        <dsp:cNvPr id="0" name=""/>
        <dsp:cNvSpPr/>
      </dsp:nvSpPr>
      <dsp:spPr>
        <a:xfrm>
          <a:off x="270329" y="130972"/>
          <a:ext cx="1163543" cy="7203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DB0F9-E2D1-43C3-8DE3-D70DB3B8EB67}">
      <dsp:nvSpPr>
        <dsp:cNvPr id="0" name=""/>
        <dsp:cNvSpPr/>
      </dsp:nvSpPr>
      <dsp:spPr>
        <a:xfrm rot="10800000">
          <a:off x="205816" y="982297"/>
          <a:ext cx="1292568" cy="1200585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Regenerative Braking: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Converts kinetic energy during braking into electricity</a:t>
          </a:r>
          <a:endParaRPr lang="en-IN" sz="1200" b="1" kern="12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</dsp:txBody>
      <dsp:txXfrm rot="10800000">
        <a:off x="242738" y="982297"/>
        <a:ext cx="1218724" cy="1163663"/>
      </dsp:txXfrm>
    </dsp:sp>
    <dsp:sp modelId="{F6C89FF7-8844-4F0D-A4AE-3078E754F647}">
      <dsp:nvSpPr>
        <dsp:cNvPr id="0" name=""/>
        <dsp:cNvSpPr/>
      </dsp:nvSpPr>
      <dsp:spPr>
        <a:xfrm>
          <a:off x="1614739" y="130972"/>
          <a:ext cx="1163543" cy="7203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75830-8484-4F0E-BB92-3A6D351F0EB9}">
      <dsp:nvSpPr>
        <dsp:cNvPr id="0" name=""/>
        <dsp:cNvSpPr/>
      </dsp:nvSpPr>
      <dsp:spPr>
        <a:xfrm rot="10800000">
          <a:off x="1614739" y="982297"/>
          <a:ext cx="1163543" cy="1200585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Engine Heat Recovery: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Rankine cycle-based heat recovery from exhaust</a:t>
          </a:r>
          <a:endParaRPr lang="en-IN" sz="1100" kern="1200" dirty="0"/>
        </a:p>
      </dsp:txBody>
      <dsp:txXfrm rot="10800000">
        <a:off x="1650522" y="982297"/>
        <a:ext cx="1091977" cy="1164802"/>
      </dsp:txXfrm>
    </dsp:sp>
    <dsp:sp modelId="{1DA80C7D-323C-48C4-85E9-374BB9BB891E}">
      <dsp:nvSpPr>
        <dsp:cNvPr id="0" name=""/>
        <dsp:cNvSpPr/>
      </dsp:nvSpPr>
      <dsp:spPr>
        <a:xfrm>
          <a:off x="2894637" y="130972"/>
          <a:ext cx="1163543" cy="7203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915D2-DDB4-483E-A418-635A370E0315}">
      <dsp:nvSpPr>
        <dsp:cNvPr id="0" name=""/>
        <dsp:cNvSpPr/>
      </dsp:nvSpPr>
      <dsp:spPr>
        <a:xfrm rot="10800000">
          <a:off x="2894637" y="982297"/>
          <a:ext cx="1163543" cy="1200585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Electric-Assist: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Combines ICE with electric motor</a:t>
          </a:r>
          <a:endParaRPr lang="en-IN" sz="1100" kern="1200" dirty="0"/>
        </a:p>
      </dsp:txBody>
      <dsp:txXfrm rot="10800000">
        <a:off x="2930420" y="982297"/>
        <a:ext cx="1091977" cy="1164802"/>
      </dsp:txXfrm>
    </dsp:sp>
    <dsp:sp modelId="{7F6BF65B-73E4-4740-95C9-B269D94FE1AA}">
      <dsp:nvSpPr>
        <dsp:cNvPr id="0" name=""/>
        <dsp:cNvSpPr/>
      </dsp:nvSpPr>
      <dsp:spPr>
        <a:xfrm>
          <a:off x="4174534" y="130972"/>
          <a:ext cx="1163543" cy="7203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2D658-1DC1-4560-802A-A68271292046}">
      <dsp:nvSpPr>
        <dsp:cNvPr id="0" name=""/>
        <dsp:cNvSpPr/>
      </dsp:nvSpPr>
      <dsp:spPr>
        <a:xfrm rot="10800000">
          <a:off x="4174534" y="982297"/>
          <a:ext cx="1163543" cy="1200585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CNG Hybrid: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Uses CNG + petrol; ECU switches fuels dynamically</a:t>
          </a:r>
          <a:endParaRPr lang="en-IN" sz="1100" kern="12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4210317" y="982297"/>
        <a:ext cx="1091977" cy="1164802"/>
      </dsp:txXfrm>
    </dsp:sp>
    <dsp:sp modelId="{8A03D478-AE34-4438-A336-861283CFAF40}">
      <dsp:nvSpPr>
        <dsp:cNvPr id="0" name=""/>
        <dsp:cNvSpPr/>
      </dsp:nvSpPr>
      <dsp:spPr>
        <a:xfrm>
          <a:off x="5454432" y="130972"/>
          <a:ext cx="1163543" cy="7203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AF454A-17FF-40E8-9708-04166E51CE5E}">
      <dsp:nvSpPr>
        <dsp:cNvPr id="0" name=""/>
        <dsp:cNvSpPr/>
      </dsp:nvSpPr>
      <dsp:spPr>
        <a:xfrm rot="10800000">
          <a:off x="5454432" y="982297"/>
          <a:ext cx="1163543" cy="1200585"/>
        </a:xfrm>
        <a:prstGeom prst="round2SameRect">
          <a:avLst>
            <a:gd name="adj1" fmla="val 105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Retrofitting Kits: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Adds electric powertrain to existing ICE vehicles</a:t>
          </a:r>
          <a:endParaRPr lang="en-IN" sz="1100" kern="1200" dirty="0"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5490215" y="982297"/>
        <a:ext cx="1091977" cy="1164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381D8-E2AF-4770-8DC6-1698ECCDC74C}">
      <dsp:nvSpPr>
        <dsp:cNvPr id="0" name=""/>
        <dsp:cNvSpPr/>
      </dsp:nvSpPr>
      <dsp:spPr>
        <a:xfrm>
          <a:off x="1822" y="0"/>
          <a:ext cx="2219828" cy="5251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Phase 1: Prototyping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(3 months)</a:t>
          </a:r>
          <a:endParaRPr lang="en-IN" sz="1100" kern="1200" dirty="0"/>
        </a:p>
      </dsp:txBody>
      <dsp:txXfrm>
        <a:off x="264378" y="0"/>
        <a:ext cx="1694716" cy="525112"/>
      </dsp:txXfrm>
    </dsp:sp>
    <dsp:sp modelId="{7E68490F-EA28-4F97-8FDE-1E7C4D8857C7}">
      <dsp:nvSpPr>
        <dsp:cNvPr id="0" name=""/>
        <dsp:cNvSpPr/>
      </dsp:nvSpPr>
      <dsp:spPr>
        <a:xfrm>
          <a:off x="1999667" y="0"/>
          <a:ext cx="2219828" cy="5251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Phase 2: Integration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(2 months)</a:t>
          </a:r>
          <a:endParaRPr lang="en-IN" sz="1100" kern="1200" dirty="0"/>
        </a:p>
      </dsp:txBody>
      <dsp:txXfrm>
        <a:off x="2262223" y="0"/>
        <a:ext cx="1694716" cy="525112"/>
      </dsp:txXfrm>
    </dsp:sp>
    <dsp:sp modelId="{F5EBC62D-3E56-4103-9822-EA926741C88E}">
      <dsp:nvSpPr>
        <dsp:cNvPr id="0" name=""/>
        <dsp:cNvSpPr/>
      </dsp:nvSpPr>
      <dsp:spPr>
        <a:xfrm>
          <a:off x="3997512" y="0"/>
          <a:ext cx="2219828" cy="525112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Phase 3: Optimization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 dirty="0">
              <a:effectLst/>
              <a:latin typeface="Arial" panose="020B0604020202020204" pitchFamily="34" charset="0"/>
              <a:cs typeface="Arial" panose="020B0604020202020204" pitchFamily="34" charset="0"/>
            </a:rPr>
            <a:t>(1 month)</a:t>
          </a:r>
          <a:endParaRPr lang="en-IN" sz="1100" kern="1200" dirty="0"/>
        </a:p>
      </dsp:txBody>
      <dsp:txXfrm>
        <a:off x="4260068" y="0"/>
        <a:ext cx="1694716" cy="525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7FAF31-ECAF-CE5E-558C-420AE8544A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D37B0-B3A7-36B0-F252-FEF54B1F0E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752CB-7A87-4890-8299-765B7BC5AB1C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74C35-F443-D196-43EB-1A1E4C021E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0C5A-EBCC-9EE6-CBDB-C7031D625A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4AB93-A2F3-4319-B03D-4F32BFD6E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521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B5389-EA7F-48B6-A1CE-DCD40B5B773C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03CFA-A3C1-4BC3-BA27-F929D8488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0421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03CFA-A3C1-4BC3-BA27-F929D848854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201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03CFA-A3C1-4BC3-BA27-F929D848854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668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03CFA-A3C1-4BC3-BA27-F929D848854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108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Explain the table (1.5min) – Explain what are the different conditions, no. of modules, medium temperature, hot and cold side, W per module and total and efficiency</a:t>
            </a:r>
          </a:p>
          <a:p>
            <a:r>
              <a:rPr lang="en-IN" dirty="0"/>
              <a:t>Go to the energy recovery  and technical benefits (0.5min) – explain figures &amp; energy generation -&gt; capacity increase and noise reduction -&gt; integrated muffler design</a:t>
            </a:r>
          </a:p>
          <a:p>
            <a:r>
              <a:rPr lang="en-IN" dirty="0"/>
              <a:t>Explain software base system (1 min)-&gt; explain all three aspects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Explain example graph (0.5 min)-&gt; explain all three aspects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Explain challenges (1 min) -&gt; what to do with extra power? Rigorous testing data needs to be recovered for </a:t>
            </a:r>
            <a:r>
              <a:rPr lang="en-IN" dirty="0" err="1"/>
              <a:t>sbms</a:t>
            </a:r>
            <a:r>
              <a:rPr lang="en-IN" dirty="0"/>
              <a:t>?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Calculations justification</a:t>
            </a:r>
          </a:p>
          <a:p>
            <a:endParaRPr lang="en-IN" dirty="0"/>
          </a:p>
          <a:p>
            <a:pPr marL="228600" indent="-228600">
              <a:buAutoNum type="arabicPeriod"/>
            </a:pPr>
            <a:r>
              <a:rPr lang="en-IN" dirty="0"/>
              <a:t>Delta = 80 was calculated from paper [1] silencer paper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IN" dirty="0"/>
              <a:t>Efficiency calculations =&gt; [2] – Thermoelectric handbook  macro to nano  22kW 100hp – 4.5kW 20hp (Waste heat 60%) – 7 kW (total energy) –for 4% at least 280W aim for ~300W</a:t>
            </a:r>
          </a:p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03CFA-A3C1-4BC3-BA27-F929D848854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41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5D26E1-D53B-8F49-AB44-17327EB894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B11C95-322B-D547-B3D1-C6B4B53DB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2181" y="607219"/>
            <a:ext cx="6108526" cy="238760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D950A-D062-CE4F-9413-D6D258E2B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181" y="3001887"/>
            <a:ext cx="6108526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B9100-FD34-654C-A437-1DB2DD17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50F3-BC0E-4CE4-81F9-C0CCAE32466A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19C32-599D-B44A-9BE4-B54877AA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82515-6936-D44F-9E1F-E15FD16E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E19B-BBB1-2246-AAA4-0D48B860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4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DD9D93C-F1B2-954A-922C-6BFAC2587A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B9100-FD34-654C-A437-1DB2DD17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3E05-351E-4B2C-8849-AAD39BCBD54B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19C32-599D-B44A-9BE4-B54877AA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82515-6936-D44F-9E1F-E15FD16E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E19B-BBB1-2246-AAA4-0D48B8609D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EB11C95-322B-D547-B3D1-C6B4B53DB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2181" y="607219"/>
            <a:ext cx="6108526" cy="2387600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92D950A-D062-CE4F-9413-D6D258E2B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181" y="3001887"/>
            <a:ext cx="6108526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99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DB2A93-C310-D24D-98A6-9BAEE1D211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F91AE6-2F90-E047-9188-FF4B532B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20" y="75157"/>
            <a:ext cx="9533351" cy="951977"/>
          </a:xfr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8773-1E4D-C34E-BD9A-79AE166A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20" y="1253331"/>
            <a:ext cx="11775510" cy="4966494"/>
          </a:xfrm>
        </p:spPr>
        <p:txBody>
          <a:bodyPr/>
          <a:lstStyle>
            <a:lvl1pPr>
              <a:defRPr sz="2000">
                <a:latin typeface="Helvetica" pitchFamily="2" charset="0"/>
              </a:defRPr>
            </a:lvl1pPr>
            <a:lvl2pPr>
              <a:defRPr sz="1800">
                <a:latin typeface="Helvetica" pitchFamily="2" charset="0"/>
              </a:defRPr>
            </a:lvl2pPr>
            <a:lvl3pPr>
              <a:defRPr sz="1800"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A3372-F36B-424C-9D6E-FE0C40FA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B71A-1BBA-4459-A3F4-A3BA7ACB4437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C06F8-0F60-D04A-8E55-70C9D90E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0C87E-CCC1-C649-9B10-88B0370B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42E19B-BBB1-2246-AAA4-0D48B8609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536F71E-4A9B-8C4F-9289-788C77CBDE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DEEB44-0C90-4041-8672-31A7F355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202" y="1709738"/>
            <a:ext cx="6437247" cy="211137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7FD0-FA68-B248-9D63-C1A6781BB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0202" y="3839369"/>
            <a:ext cx="6443598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Helvetic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FBBEF-BE5A-6445-B1DF-57E3B1D7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CA53-C8E1-46B3-9C28-E3F7D10F12E0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2E63-E63F-614C-8688-E546048F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C61B7-999E-E147-9304-268D576C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42E19B-BBB1-2246-AAA4-0D48B8609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4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534188-93A8-C041-9FCB-C28DEE8328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DEEB44-0C90-4041-8672-31A7F355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202" y="1709738"/>
            <a:ext cx="6437247" cy="211137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7FD0-FA68-B248-9D63-C1A6781BB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0202" y="3839369"/>
            <a:ext cx="6443598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Helvetic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FBBEF-BE5A-6445-B1DF-57E3B1D7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6327-5C4C-41E5-B389-8192318BCAFE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2E63-E63F-614C-8688-E546048F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C61B7-999E-E147-9304-268D576C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E19B-BBB1-2246-AAA4-0D48B860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7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32CE4B-9571-3770-20AB-765190A83F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7C0AE1C-617B-CDA6-7C50-CF743E4F36F8}"/>
              </a:ext>
            </a:extLst>
          </p:cNvPr>
          <p:cNvGrpSpPr/>
          <p:nvPr/>
        </p:nvGrpSpPr>
        <p:grpSpPr>
          <a:xfrm>
            <a:off x="0" y="-286059"/>
            <a:ext cx="12192000" cy="6505884"/>
            <a:chOff x="0" y="-286059"/>
            <a:chExt cx="12192000" cy="650588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4DB2A93-C310-D24D-98A6-9BAEE1D2113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r="15625" b="9305"/>
            <a:stretch/>
          </p:blipFill>
          <p:spPr>
            <a:xfrm>
              <a:off x="0" y="0"/>
              <a:ext cx="12192000" cy="6219825"/>
            </a:xfrm>
            <a:prstGeom prst="rect">
              <a:avLst/>
            </a:prstGeom>
          </p:spPr>
        </p:pic>
        <p:pic>
          <p:nvPicPr>
            <p:cNvPr id="3" name="Picture 2" descr="A black background with white text&#10;&#10;Description automatically generated">
              <a:extLst>
                <a:ext uri="{FF2B5EF4-FFF2-40B4-BE49-F238E27FC236}">
                  <a16:creationId xmlns:a16="http://schemas.microsoft.com/office/drawing/2014/main" id="{701FBAF7-1F3E-C7E9-8361-C40905FC51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978217" y="-286059"/>
              <a:ext cx="2189438" cy="16417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F91AE6-2F90-E047-9188-FF4B532B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20" y="75157"/>
            <a:ext cx="9533351" cy="951977"/>
          </a:xfr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A3372-F36B-424C-9D6E-FE0C40FA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FB3AEF6B-12CF-42E3-A93B-CA3782FCC0C8}" type="datetime1">
              <a:rPr lang="en-US" smtClean="0"/>
              <a:t>2/21/2025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C06F8-0F60-D04A-8E55-70C9D90E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0C87E-CCC1-C649-9B10-88B0370B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4489" y="641771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C1B35EE5-9DAD-49E5-A7DF-03194E1E6D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73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65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DD9D93C-F1B2-954A-922C-6BFAC2587A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B9100-FD34-654C-A437-1DB2DD17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7FFEDD-D929-C149-9192-A0246B2C6A63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19C32-599D-B44A-9BE4-B54877AA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82515-6936-D44F-9E1F-E15FD16E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42E19B-BBB1-2246-AAA4-0D48B8609D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EB11C95-322B-D547-B3D1-C6B4B53DB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2181" y="607219"/>
            <a:ext cx="6108526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92D950A-D062-CE4F-9413-D6D258E2B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181" y="3001887"/>
            <a:ext cx="6108526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4388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536F71E-4A9B-8C4F-9289-788C77CBDE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DEEB44-0C90-4041-8672-31A7F355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202" y="1709738"/>
            <a:ext cx="6437247" cy="211137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7FD0-FA68-B248-9D63-C1A6781BB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0202" y="3839369"/>
            <a:ext cx="6443598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Helvetic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FBBEF-BE5A-6445-B1DF-57E3B1D7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CA53-C8E1-46B3-9C28-E3F7D10F12E0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2E63-E63F-614C-8688-E546048F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C61B7-999E-E147-9304-268D576C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42E19B-BBB1-2246-AAA4-0D48B8609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2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3CB64-FE0A-D04E-AF9D-7DB1888B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C0440-C6B2-C946-A0EB-3FE3B3AE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CAE61-1272-A243-AD46-BED8E241B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56DB1-C445-46A2-B847-9C0C7F37E80B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B8A99-19B0-B04B-9374-9FEC30627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97CE-6459-CD4F-9556-BCB615506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E19B-BBB1-2246-AAA4-0D48B8609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4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4DB2A93-C310-D24D-98A6-9BAEE1D211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12178139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98F23F8-F892-4829-AB00-D1199DEF468B}"/>
              </a:ext>
            </a:extLst>
          </p:cNvPr>
          <p:cNvSpPr txBox="1">
            <a:spLocks/>
          </p:cNvSpPr>
          <p:nvPr userDrawn="1"/>
        </p:nvSpPr>
        <p:spPr>
          <a:xfrm>
            <a:off x="11200483" y="6550819"/>
            <a:ext cx="914400" cy="265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ctr">
              <a:defRPr sz="2400">
                <a:solidFill>
                  <a:prstClr val="white"/>
                </a:solidFill>
              </a:defRPr>
            </a:lvl1pPr>
          </a:lstStyle>
          <a:p>
            <a:pPr algn="r"/>
            <a:fld id="{C44559D8-0C49-4A6A-8B0D-7593A9CDB1FC}" type="slidenum">
              <a:rPr 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0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</p:sldLayoutIdLst>
  <mc:AlternateContent xmlns:mc="http://schemas.openxmlformats.org/markup-compatibility/2006" xmlns:p14="http://schemas.microsoft.com/office/powerpoint/2010/main">
    <mc:Choice Requires="p14">
      <p:transition spd="slow" p14:dur="3000" advTm="3000"/>
    </mc:Choice>
    <mc:Fallback xmlns="">
      <p:transition spd="slow" advTm="3000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gi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microsoft.com/office/2007/relationships/hdphoto" Target="../media/hdphoto1.wdp"/><Relationship Id="rId4" Type="http://schemas.openxmlformats.org/officeDocument/2006/relationships/diagramData" Target="../diagrams/data1.xml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63A0-BAF3-CFCD-9EA2-78EBB076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593" y="296694"/>
            <a:ext cx="6437247" cy="2656834"/>
          </a:xfrm>
        </p:spPr>
        <p:txBody>
          <a:bodyPr>
            <a:normAutofit fontScale="90000"/>
          </a:bodyPr>
          <a:lstStyle/>
          <a:p>
            <a:pPr algn="r"/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Team Name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Kinetic Nexus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Members: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Rahul Singh 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Gautam Shetty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1ACF4BB-87D0-A5E6-F9D4-F4DDF9E3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5734" y="6494822"/>
            <a:ext cx="2743200" cy="365125"/>
          </a:xfrm>
        </p:spPr>
        <p:txBody>
          <a:bodyPr/>
          <a:lstStyle/>
          <a:p>
            <a:fld id="{C1B35EE5-9DAD-49E5-A7DF-03194E1E6D60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C8F09-7B08-6556-B047-28E682FF5C1D}"/>
              </a:ext>
            </a:extLst>
          </p:cNvPr>
          <p:cNvSpPr txBox="1"/>
          <p:nvPr/>
        </p:nvSpPr>
        <p:spPr>
          <a:xfrm>
            <a:off x="5197812" y="3200681"/>
            <a:ext cx="686880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Background: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Hybrid vehicles combine multiple energy sources to enhance fuel efficiency and reduce emissions. In two-wheelers, hybridization could involve electric-assist systems, regenerative braking, or alternative energy storage solutions. However, challenges such as weight, cost, packaging constraints, and user adoption need to be considered.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3: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What innovative hybrid technologies can be integrated in two-wheelers to improve energy efficiency while maintaining performance and affordability?</a:t>
            </a:r>
          </a:p>
        </p:txBody>
      </p:sp>
    </p:spTree>
    <p:extLst>
      <p:ext uri="{BB962C8B-B14F-4D97-AF65-F5344CB8AC3E}">
        <p14:creationId xmlns:p14="http://schemas.microsoft.com/office/powerpoint/2010/main" val="320210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CC8DD-3439-5F8F-292E-FF1AFB0FF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4799F09-31EA-A12A-C720-C78DD8C04B00}"/>
              </a:ext>
            </a:extLst>
          </p:cNvPr>
          <p:cNvSpPr/>
          <p:nvPr/>
        </p:nvSpPr>
        <p:spPr>
          <a:xfrm>
            <a:off x="4156796" y="3901821"/>
            <a:ext cx="2677575" cy="1600438"/>
          </a:xfrm>
          <a:prstGeom prst="rect">
            <a:avLst/>
          </a:prstGeom>
          <a:solidFill>
            <a:schemeClr val="bg1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D5CEB-BC95-D803-A6FB-DE7A4E68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20" y="87131"/>
            <a:ext cx="12017680" cy="951977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Overview of the solution</a:t>
            </a:r>
            <a:endParaRPr lang="en-IN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D6977C84-F191-A5D3-05D3-6757D718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5734" y="6494822"/>
            <a:ext cx="2743200" cy="365125"/>
          </a:xfrm>
        </p:spPr>
        <p:txBody>
          <a:bodyPr/>
          <a:lstStyle/>
          <a:p>
            <a:fld id="{C1B35EE5-9DAD-49E5-A7DF-03194E1E6D60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688FF7-F48E-9C8B-8316-EF96A7778FDA}"/>
              </a:ext>
            </a:extLst>
          </p:cNvPr>
          <p:cNvSpPr txBox="1"/>
          <p:nvPr/>
        </p:nvSpPr>
        <p:spPr>
          <a:xfrm>
            <a:off x="36622" y="5764249"/>
            <a:ext cx="6893468" cy="584775"/>
          </a:xfrm>
          <a:prstGeom prst="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Refined Problem Statement:</a:t>
            </a:r>
          </a:p>
          <a:p>
            <a:r>
              <a:rPr lang="en-GB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can Engine Heat recovery methods be implemented in existing ICE 2 wheelers?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CC371E-6F77-29C4-A745-4D737F933FA6}"/>
              </a:ext>
            </a:extLst>
          </p:cNvPr>
          <p:cNvSpPr txBox="1"/>
          <p:nvPr/>
        </p:nvSpPr>
        <p:spPr>
          <a:xfrm>
            <a:off x="7020439" y="1154250"/>
            <a:ext cx="192026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Our Solution:</a:t>
            </a:r>
          </a:p>
        </p:txBody>
      </p:sp>
      <p:grpSp>
        <p:nvGrpSpPr>
          <p:cNvPr id="2185" name="Group 2184">
            <a:extLst>
              <a:ext uri="{FF2B5EF4-FFF2-40B4-BE49-F238E27FC236}">
                <a16:creationId xmlns:a16="http://schemas.microsoft.com/office/drawing/2014/main" id="{F8E76562-DC58-9920-B353-C8B96FCB2263}"/>
              </a:ext>
            </a:extLst>
          </p:cNvPr>
          <p:cNvGrpSpPr/>
          <p:nvPr/>
        </p:nvGrpSpPr>
        <p:grpSpPr>
          <a:xfrm>
            <a:off x="10125307" y="1578876"/>
            <a:ext cx="1918808" cy="1543834"/>
            <a:chOff x="9628852" y="4725355"/>
            <a:chExt cx="2572834" cy="2070049"/>
          </a:xfrm>
        </p:grpSpPr>
        <p:pic>
          <p:nvPicPr>
            <p:cNvPr id="2061" name="Picture 13" descr="00711-5N30-08CU4 Thermoelectric/Peltier Mini Module (TEC) | Thermoelectric  Cooling | Peltier Coolers | TEG Water Blocks TEC">
              <a:extLst>
                <a:ext uri="{FF2B5EF4-FFF2-40B4-BE49-F238E27FC236}">
                  <a16:creationId xmlns:a16="http://schemas.microsoft.com/office/drawing/2014/main" id="{DAD0491A-E629-074A-E34B-171F08A9A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5145" y="4725355"/>
              <a:ext cx="2043789" cy="1485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CDC944-907E-7083-118E-3EA6D1205C16}"/>
                </a:ext>
              </a:extLst>
            </p:cNvPr>
            <p:cNvSpPr txBox="1"/>
            <p:nvPr/>
          </p:nvSpPr>
          <p:spPr>
            <a:xfrm>
              <a:off x="9628852" y="6176381"/>
              <a:ext cx="2572834" cy="6190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120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Thermoelectric Generator Module (TEG)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62DD9A9-F11F-885E-190A-0E67356EA06C}"/>
              </a:ext>
            </a:extLst>
          </p:cNvPr>
          <p:cNvSpPr txBox="1"/>
          <p:nvPr/>
        </p:nvSpPr>
        <p:spPr>
          <a:xfrm>
            <a:off x="7116986" y="1728976"/>
            <a:ext cx="342191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Exhaust Heat Recovery System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 TEG Attachment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IN" sz="1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Silencer Heat Exchanger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IN" sz="1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Coolant Integration</a:t>
            </a:r>
          </a:p>
          <a:p>
            <a:pPr lvl="1"/>
            <a:endParaRPr lang="en-IN" sz="1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Radiator-Modified TEG System</a:t>
            </a:r>
          </a:p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IN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Software Monitoring System 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88" name="Straight Connector 2187">
            <a:extLst>
              <a:ext uri="{FF2B5EF4-FFF2-40B4-BE49-F238E27FC236}">
                <a16:creationId xmlns:a16="http://schemas.microsoft.com/office/drawing/2014/main" id="{E1D1007C-4C32-CB4C-AB4A-976F05DBF941}"/>
              </a:ext>
            </a:extLst>
          </p:cNvPr>
          <p:cNvCxnSpPr/>
          <p:nvPr/>
        </p:nvCxnSpPr>
        <p:spPr>
          <a:xfrm>
            <a:off x="6951406" y="1186076"/>
            <a:ext cx="0" cy="5136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34" name="Diagram 2233">
            <a:extLst>
              <a:ext uri="{FF2B5EF4-FFF2-40B4-BE49-F238E27FC236}">
                <a16:creationId xmlns:a16="http://schemas.microsoft.com/office/drawing/2014/main" id="{85CC9FDB-B0CA-ABBD-70FF-C076B55BE4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907769"/>
              </p:ext>
            </p:extLst>
          </p:nvPr>
        </p:nvGraphicFramePr>
        <p:xfrm>
          <a:off x="84981" y="1486738"/>
          <a:ext cx="6823792" cy="2182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236" name="TextBox 2235">
            <a:extLst>
              <a:ext uri="{FF2B5EF4-FFF2-40B4-BE49-F238E27FC236}">
                <a16:creationId xmlns:a16="http://schemas.microsoft.com/office/drawing/2014/main" id="{D1F61C30-24FA-8F3F-A497-993DA9BF0196}"/>
              </a:ext>
            </a:extLst>
          </p:cNvPr>
          <p:cNvSpPr txBox="1"/>
          <p:nvPr/>
        </p:nvSpPr>
        <p:spPr>
          <a:xfrm>
            <a:off x="134371" y="1099951"/>
            <a:ext cx="5921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Current Trends in Hybrid Technologies:</a:t>
            </a:r>
          </a:p>
        </p:txBody>
      </p:sp>
      <p:grpSp>
        <p:nvGrpSpPr>
          <p:cNvPr id="2238" name="Group 2237">
            <a:extLst>
              <a:ext uri="{FF2B5EF4-FFF2-40B4-BE49-F238E27FC236}">
                <a16:creationId xmlns:a16="http://schemas.microsoft.com/office/drawing/2014/main" id="{CCCD60A4-06ED-18D7-B47D-23C471DCDD23}"/>
              </a:ext>
            </a:extLst>
          </p:cNvPr>
          <p:cNvGrpSpPr/>
          <p:nvPr/>
        </p:nvGrpSpPr>
        <p:grpSpPr>
          <a:xfrm>
            <a:off x="7122978" y="3538330"/>
            <a:ext cx="4921138" cy="2783812"/>
            <a:chOff x="7122978" y="3538330"/>
            <a:chExt cx="4921138" cy="2783812"/>
          </a:xfrm>
        </p:grpSpPr>
        <p:sp>
          <p:nvSpPr>
            <p:cNvPr id="2237" name="Rectangle 2236">
              <a:extLst>
                <a:ext uri="{FF2B5EF4-FFF2-40B4-BE49-F238E27FC236}">
                  <a16:creationId xmlns:a16="http://schemas.microsoft.com/office/drawing/2014/main" id="{EB792707-6D0F-93A5-3CAB-332735194915}"/>
                </a:ext>
              </a:extLst>
            </p:cNvPr>
            <p:cNvSpPr/>
            <p:nvPr/>
          </p:nvSpPr>
          <p:spPr>
            <a:xfrm>
              <a:off x="7122978" y="3538330"/>
              <a:ext cx="4921138" cy="2783812"/>
            </a:xfrm>
            <a:prstGeom prst="rect">
              <a:avLst/>
            </a:prstGeom>
            <a:solidFill>
              <a:srgbClr val="E2F0D9">
                <a:alpha val="30196"/>
              </a:srgb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230" name="Group 2229">
              <a:extLst>
                <a:ext uri="{FF2B5EF4-FFF2-40B4-BE49-F238E27FC236}">
                  <a16:creationId xmlns:a16="http://schemas.microsoft.com/office/drawing/2014/main" id="{E78B15B5-D245-5630-B620-1E49BD49EF7A}"/>
                </a:ext>
              </a:extLst>
            </p:cNvPr>
            <p:cNvGrpSpPr/>
            <p:nvPr/>
          </p:nvGrpSpPr>
          <p:grpSpPr>
            <a:xfrm>
              <a:off x="7179775" y="3630541"/>
              <a:ext cx="4780042" cy="2607859"/>
              <a:chOff x="8000796" y="4007660"/>
              <a:chExt cx="4016883" cy="2191500"/>
            </a:xfrm>
          </p:grpSpPr>
          <p:grpSp>
            <p:nvGrpSpPr>
              <p:cNvPr id="2229" name="Group 2228">
                <a:extLst>
                  <a:ext uri="{FF2B5EF4-FFF2-40B4-BE49-F238E27FC236}">
                    <a16:creationId xmlns:a16="http://schemas.microsoft.com/office/drawing/2014/main" id="{20669BD8-A562-BB80-4281-8B3C57B3131D}"/>
                  </a:ext>
                </a:extLst>
              </p:cNvPr>
              <p:cNvGrpSpPr/>
              <p:nvPr/>
            </p:nvGrpSpPr>
            <p:grpSpPr>
              <a:xfrm>
                <a:off x="8000796" y="4007660"/>
                <a:ext cx="4016883" cy="2191500"/>
                <a:chOff x="8000796" y="4007660"/>
                <a:chExt cx="4016883" cy="2191500"/>
              </a:xfrm>
            </p:grpSpPr>
            <p:grpSp>
              <p:nvGrpSpPr>
                <p:cNvPr id="2227" name="Group 2226">
                  <a:extLst>
                    <a:ext uri="{FF2B5EF4-FFF2-40B4-BE49-F238E27FC236}">
                      <a16:creationId xmlns:a16="http://schemas.microsoft.com/office/drawing/2014/main" id="{DAE67E10-89F6-B622-170B-2EE202A9FE50}"/>
                    </a:ext>
                  </a:extLst>
                </p:cNvPr>
                <p:cNvGrpSpPr/>
                <p:nvPr/>
              </p:nvGrpSpPr>
              <p:grpSpPr>
                <a:xfrm>
                  <a:off x="8000796" y="4007660"/>
                  <a:ext cx="4016883" cy="2191500"/>
                  <a:chOff x="6819586" y="3454217"/>
                  <a:chExt cx="5226307" cy="2851327"/>
                </a:xfrm>
              </p:grpSpPr>
              <p:sp>
                <p:nvSpPr>
                  <p:cNvPr id="2189" name="Rectangle 2188">
                    <a:extLst>
                      <a:ext uri="{FF2B5EF4-FFF2-40B4-BE49-F238E27FC236}">
                        <a16:creationId xmlns:a16="http://schemas.microsoft.com/office/drawing/2014/main" id="{38444BF2-A48C-3F66-371B-B47010959581}"/>
                      </a:ext>
                    </a:extLst>
                  </p:cNvPr>
                  <p:cNvSpPr/>
                  <p:nvPr/>
                </p:nvSpPr>
                <p:spPr>
                  <a:xfrm>
                    <a:off x="6819586" y="3454217"/>
                    <a:ext cx="5226307" cy="46672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Engine</a:t>
                    </a:r>
                  </a:p>
                </p:txBody>
              </p:sp>
              <p:grpSp>
                <p:nvGrpSpPr>
                  <p:cNvPr id="2192" name="Group 2191">
                    <a:extLst>
                      <a:ext uri="{FF2B5EF4-FFF2-40B4-BE49-F238E27FC236}">
                        <a16:creationId xmlns:a16="http://schemas.microsoft.com/office/drawing/2014/main" id="{A283E033-DF11-E871-5399-587EC480CF14}"/>
                      </a:ext>
                    </a:extLst>
                  </p:cNvPr>
                  <p:cNvGrpSpPr/>
                  <p:nvPr/>
                </p:nvGrpSpPr>
                <p:grpSpPr>
                  <a:xfrm>
                    <a:off x="8327755" y="3920937"/>
                    <a:ext cx="147102" cy="1992855"/>
                    <a:chOff x="8327755" y="3920937"/>
                    <a:chExt cx="147102" cy="1992855"/>
                  </a:xfrm>
                </p:grpSpPr>
                <p:sp>
                  <p:nvSpPr>
                    <p:cNvPr id="2190" name="Arrow: Left 2189">
                      <a:extLst>
                        <a:ext uri="{FF2B5EF4-FFF2-40B4-BE49-F238E27FC236}">
                          <a16:creationId xmlns:a16="http://schemas.microsoft.com/office/drawing/2014/main" id="{388AB30D-D5D0-3D63-10D5-4D51464D2F1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7404878" y="4843815"/>
                      <a:ext cx="1992855" cy="147100"/>
                    </a:xfrm>
                    <a:prstGeom prst="leftArrow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191" name="Arrow: Left 2190">
                      <a:extLst>
                        <a:ext uri="{FF2B5EF4-FFF2-40B4-BE49-F238E27FC236}">
                          <a16:creationId xmlns:a16="http://schemas.microsoft.com/office/drawing/2014/main" id="{EAC5291A-B05E-47D6-E8DB-6FDC9C01502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8277030" y="3971663"/>
                      <a:ext cx="248552" cy="147102"/>
                    </a:xfrm>
                    <a:prstGeom prst="leftArrow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2194" name="Rectangle 2193">
                    <a:extLst>
                      <a:ext uri="{FF2B5EF4-FFF2-40B4-BE49-F238E27FC236}">
                        <a16:creationId xmlns:a16="http://schemas.microsoft.com/office/drawing/2014/main" id="{0226776C-C7CF-A67F-0F1F-BD97BEAE3A90}"/>
                      </a:ext>
                    </a:extLst>
                  </p:cNvPr>
                  <p:cNvSpPr/>
                  <p:nvPr/>
                </p:nvSpPr>
                <p:spPr>
                  <a:xfrm>
                    <a:off x="7926415" y="4233138"/>
                    <a:ext cx="847717" cy="30904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Exhaust</a:t>
                    </a:r>
                  </a:p>
                </p:txBody>
              </p:sp>
              <p:sp>
                <p:nvSpPr>
                  <p:cNvPr id="2195" name="Rectangle 2194">
                    <a:extLst>
                      <a:ext uri="{FF2B5EF4-FFF2-40B4-BE49-F238E27FC236}">
                        <a16:creationId xmlns:a16="http://schemas.microsoft.com/office/drawing/2014/main" id="{ADBE7A1E-6DBC-A2FC-691E-7B3A16426C9F}"/>
                      </a:ext>
                    </a:extLst>
                  </p:cNvPr>
                  <p:cNvSpPr/>
                  <p:nvPr/>
                </p:nvSpPr>
                <p:spPr>
                  <a:xfrm>
                    <a:off x="8965930" y="4236577"/>
                    <a:ext cx="847717" cy="30904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Pump</a:t>
                    </a:r>
                  </a:p>
                </p:txBody>
              </p:sp>
              <p:grpSp>
                <p:nvGrpSpPr>
                  <p:cNvPr id="2197" name="Group 2196">
                    <a:extLst>
                      <a:ext uri="{FF2B5EF4-FFF2-40B4-BE49-F238E27FC236}">
                        <a16:creationId xmlns:a16="http://schemas.microsoft.com/office/drawing/2014/main" id="{BAC7F097-B02B-EC22-3F53-746FA814D45E}"/>
                      </a:ext>
                    </a:extLst>
                  </p:cNvPr>
                  <p:cNvGrpSpPr/>
                  <p:nvPr/>
                </p:nvGrpSpPr>
                <p:grpSpPr>
                  <a:xfrm>
                    <a:off x="9230037" y="3927208"/>
                    <a:ext cx="246560" cy="357823"/>
                    <a:chOff x="9230037" y="3927208"/>
                    <a:chExt cx="246560" cy="418239"/>
                  </a:xfrm>
                </p:grpSpPr>
                <p:sp>
                  <p:nvSpPr>
                    <p:cNvPr id="2193" name="Arrow: Left 2192">
                      <a:extLst>
                        <a:ext uri="{FF2B5EF4-FFF2-40B4-BE49-F238E27FC236}">
                          <a16:creationId xmlns:a16="http://schemas.microsoft.com/office/drawing/2014/main" id="{E1E90EA4-061D-49E0-EFFD-A1D0753D7E3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9229042" y="3977933"/>
                      <a:ext cx="248552" cy="147102"/>
                    </a:xfrm>
                    <a:prstGeom prst="leftArrow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196" name="Minus Sign 2195">
                      <a:extLst>
                        <a:ext uri="{FF2B5EF4-FFF2-40B4-BE49-F238E27FC236}">
                          <a16:creationId xmlns:a16="http://schemas.microsoft.com/office/drawing/2014/main" id="{8C2AEAF2-E3DD-7764-7F31-E8710D1CED39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9153292" y="4022142"/>
                      <a:ext cx="400050" cy="246560"/>
                    </a:xfrm>
                    <a:prstGeom prst="mathMinus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2200" name="Minus Sign 2199">
                    <a:extLst>
                      <a:ext uri="{FF2B5EF4-FFF2-40B4-BE49-F238E27FC236}">
                        <a16:creationId xmlns:a16="http://schemas.microsoft.com/office/drawing/2014/main" id="{C3DFED98-934B-CC21-66BB-AC650B6205F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053597" y="4628036"/>
                    <a:ext cx="599439" cy="304488"/>
                  </a:xfrm>
                  <a:prstGeom prst="mathMinus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01" name="Rectangle 2200">
                    <a:extLst>
                      <a:ext uri="{FF2B5EF4-FFF2-40B4-BE49-F238E27FC236}">
                        <a16:creationId xmlns:a16="http://schemas.microsoft.com/office/drawing/2014/main" id="{1FDD5033-9FED-D41F-652D-18EEBAC2FA70}"/>
                      </a:ext>
                    </a:extLst>
                  </p:cNvPr>
                  <p:cNvSpPr/>
                  <p:nvPr/>
                </p:nvSpPr>
                <p:spPr>
                  <a:xfrm>
                    <a:off x="8097890" y="4999836"/>
                    <a:ext cx="1630309" cy="397425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TEG</a:t>
                    </a:r>
                  </a:p>
                </p:txBody>
              </p:sp>
              <p:sp>
                <p:nvSpPr>
                  <p:cNvPr id="2208" name="Arrow: Bent-Up 2207">
                    <a:extLst>
                      <a:ext uri="{FF2B5EF4-FFF2-40B4-BE49-F238E27FC236}">
                        <a16:creationId xmlns:a16="http://schemas.microsoft.com/office/drawing/2014/main" id="{231FB145-6F0A-2678-C030-9289CD4A3684}"/>
                      </a:ext>
                    </a:extLst>
                  </p:cNvPr>
                  <p:cNvSpPr/>
                  <p:nvPr/>
                </p:nvSpPr>
                <p:spPr>
                  <a:xfrm>
                    <a:off x="9737029" y="3920937"/>
                    <a:ext cx="1108524" cy="1315866"/>
                  </a:xfrm>
                  <a:prstGeom prst="bentUpArrow">
                    <a:avLst>
                      <a:gd name="adj1" fmla="val 8247"/>
                      <a:gd name="adj2" fmla="val 10345"/>
                      <a:gd name="adj3" fmla="val 13973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09" name="Rectangle 2208">
                    <a:extLst>
                      <a:ext uri="{FF2B5EF4-FFF2-40B4-BE49-F238E27FC236}">
                        <a16:creationId xmlns:a16="http://schemas.microsoft.com/office/drawing/2014/main" id="{3E1C50AE-22EC-511C-253E-B688AAD2C5D1}"/>
                      </a:ext>
                    </a:extLst>
                  </p:cNvPr>
                  <p:cNvSpPr/>
                  <p:nvPr/>
                </p:nvSpPr>
                <p:spPr>
                  <a:xfrm>
                    <a:off x="8965930" y="5809044"/>
                    <a:ext cx="1426538" cy="4965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DC - DC Converter</a:t>
                    </a:r>
                  </a:p>
                </p:txBody>
              </p:sp>
              <p:sp>
                <p:nvSpPr>
                  <p:cNvPr id="2211" name="Arrow: Bent-Up 2210">
                    <a:extLst>
                      <a:ext uri="{FF2B5EF4-FFF2-40B4-BE49-F238E27FC236}">
                        <a16:creationId xmlns:a16="http://schemas.microsoft.com/office/drawing/2014/main" id="{F5CD8CE4-BB09-9213-ABCC-309CDE81A6A2}"/>
                      </a:ext>
                    </a:extLst>
                  </p:cNvPr>
                  <p:cNvSpPr/>
                  <p:nvPr/>
                </p:nvSpPr>
                <p:spPr>
                  <a:xfrm>
                    <a:off x="10401299" y="5618845"/>
                    <a:ext cx="1043941" cy="555757"/>
                  </a:xfrm>
                  <a:prstGeom prst="bentUpArrow">
                    <a:avLst>
                      <a:gd name="adj1" fmla="val 8247"/>
                      <a:gd name="adj2" fmla="val 10345"/>
                      <a:gd name="adj3" fmla="val 13973"/>
                    </a:avLst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13" name="Rectangle 2212">
                    <a:extLst>
                      <a:ext uri="{FF2B5EF4-FFF2-40B4-BE49-F238E27FC236}">
                        <a16:creationId xmlns:a16="http://schemas.microsoft.com/office/drawing/2014/main" id="{575EEAC7-3DD0-882B-34AF-D4F6F3AC2481}"/>
                      </a:ext>
                    </a:extLst>
                  </p:cNvPr>
                  <p:cNvSpPr/>
                  <p:nvPr/>
                </p:nvSpPr>
                <p:spPr>
                  <a:xfrm>
                    <a:off x="10913807" y="5221420"/>
                    <a:ext cx="1108524" cy="3974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Battery</a:t>
                    </a:r>
                  </a:p>
                </p:txBody>
              </p:sp>
              <p:sp>
                <p:nvSpPr>
                  <p:cNvPr id="2215" name="Arrow: Bent-Up 2214">
                    <a:extLst>
                      <a:ext uri="{FF2B5EF4-FFF2-40B4-BE49-F238E27FC236}">
                        <a16:creationId xmlns:a16="http://schemas.microsoft.com/office/drawing/2014/main" id="{E118026B-C079-FA89-D266-E076F5F9F29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08232" y="5616906"/>
                    <a:ext cx="777340" cy="338056"/>
                  </a:xfrm>
                  <a:prstGeom prst="bentUpArrow">
                    <a:avLst>
                      <a:gd name="adj1" fmla="val 13507"/>
                      <a:gd name="adj2" fmla="val 15605"/>
                      <a:gd name="adj3" fmla="val 17729"/>
                    </a:avLst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217" name="Arrow: Left 2216">
                    <a:extLst>
                      <a:ext uri="{FF2B5EF4-FFF2-40B4-BE49-F238E27FC236}">
                        <a16:creationId xmlns:a16="http://schemas.microsoft.com/office/drawing/2014/main" id="{DC7877B2-775B-2A7A-912C-E40FD90DC48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1175660" y="4075864"/>
                    <a:ext cx="424508" cy="114653"/>
                  </a:xfrm>
                  <a:prstGeom prst="leftArrow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14" name="Rectangle 2213">
                    <a:extLst>
                      <a:ext uri="{FF2B5EF4-FFF2-40B4-BE49-F238E27FC236}">
                        <a16:creationId xmlns:a16="http://schemas.microsoft.com/office/drawing/2014/main" id="{CC27DE9F-BE55-7AE2-9298-AD4E98FE1892}"/>
                      </a:ext>
                    </a:extLst>
                  </p:cNvPr>
                  <p:cNvSpPr/>
                  <p:nvPr/>
                </p:nvSpPr>
                <p:spPr>
                  <a:xfrm>
                    <a:off x="10913807" y="4345447"/>
                    <a:ext cx="1108524" cy="3974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Alternator</a:t>
                    </a:r>
                  </a:p>
                </p:txBody>
              </p:sp>
              <p:sp>
                <p:nvSpPr>
                  <p:cNvPr id="2219" name="Arrow: Left 2218">
                    <a:extLst>
                      <a:ext uri="{FF2B5EF4-FFF2-40B4-BE49-F238E27FC236}">
                        <a16:creationId xmlns:a16="http://schemas.microsoft.com/office/drawing/2014/main" id="{CDC42E2B-DE5E-6A98-5C58-A8F71960D21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1163482" y="4924819"/>
                    <a:ext cx="478549" cy="114653"/>
                  </a:xfrm>
                  <a:prstGeom prst="leftArrow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20" name="Arrow: Left 2219">
                    <a:extLst>
                      <a:ext uri="{FF2B5EF4-FFF2-40B4-BE49-F238E27FC236}">
                        <a16:creationId xmlns:a16="http://schemas.microsoft.com/office/drawing/2014/main" id="{EE129D1A-1B95-BD58-8AC7-95A9891D66D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354202" y="4693962"/>
                    <a:ext cx="1346104" cy="182115"/>
                  </a:xfrm>
                  <a:prstGeom prst="leftArrow">
                    <a:avLst/>
                  </a:prstGeom>
                  <a:gradFill flip="none" rotWithShape="1">
                    <a:gsLst>
                      <a:gs pos="0">
                        <a:srgbClr val="FF0000"/>
                      </a:gs>
                      <a:gs pos="100000">
                        <a:srgbClr val="00B0F0"/>
                      </a:gs>
                    </a:gsLst>
                    <a:lin ang="108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221" name="Rectangle 2220">
                    <a:extLst>
                      <a:ext uri="{FF2B5EF4-FFF2-40B4-BE49-F238E27FC236}">
                        <a16:creationId xmlns:a16="http://schemas.microsoft.com/office/drawing/2014/main" id="{8B8F1432-C47D-8E2B-17CD-CF384CBC6B52}"/>
                      </a:ext>
                    </a:extLst>
                  </p:cNvPr>
                  <p:cNvSpPr/>
                  <p:nvPr/>
                </p:nvSpPr>
                <p:spPr>
                  <a:xfrm>
                    <a:off x="9594457" y="4625750"/>
                    <a:ext cx="897858" cy="30904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Radiator</a:t>
                    </a:r>
                  </a:p>
                </p:txBody>
              </p:sp>
            </p:grpSp>
            <p:sp>
              <p:nvSpPr>
                <p:cNvPr id="2222" name="Rectangle 2221">
                  <a:extLst>
                    <a:ext uri="{FF2B5EF4-FFF2-40B4-BE49-F238E27FC236}">
                      <a16:creationId xmlns:a16="http://schemas.microsoft.com/office/drawing/2014/main" id="{C5B06473-A4C4-098F-39D1-7B52D1D31885}"/>
                    </a:ext>
                  </a:extLst>
                </p:cNvPr>
                <p:cNvSpPr/>
                <p:nvPr/>
              </p:nvSpPr>
              <p:spPr>
                <a:xfrm>
                  <a:off x="8009079" y="5241343"/>
                  <a:ext cx="746374" cy="2135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Controller</a:t>
                  </a:r>
                </a:p>
              </p:txBody>
            </p:sp>
            <p:sp>
              <p:nvSpPr>
                <p:cNvPr id="2223" name="Rectangle 2222">
                  <a:extLst>
                    <a:ext uri="{FF2B5EF4-FFF2-40B4-BE49-F238E27FC236}">
                      <a16:creationId xmlns:a16="http://schemas.microsoft.com/office/drawing/2014/main" id="{D3971CC6-BF5C-0119-CE84-DC87AE9F58AA}"/>
                    </a:ext>
                  </a:extLst>
                </p:cNvPr>
                <p:cNvSpPr/>
                <p:nvPr/>
              </p:nvSpPr>
              <p:spPr>
                <a:xfrm>
                  <a:off x="8009079" y="5796745"/>
                  <a:ext cx="746375" cy="183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ECU</a:t>
                  </a:r>
                </a:p>
              </p:txBody>
            </p:sp>
            <p:sp>
              <p:nvSpPr>
                <p:cNvPr id="2226" name="Arrow: Left 2225">
                  <a:extLst>
                    <a:ext uri="{FF2B5EF4-FFF2-40B4-BE49-F238E27FC236}">
                      <a16:creationId xmlns:a16="http://schemas.microsoft.com/office/drawing/2014/main" id="{89FCD1A2-3E2D-E748-D55F-0A981B249D39}"/>
                    </a:ext>
                  </a:extLst>
                </p:cNvPr>
                <p:cNvSpPr/>
                <p:nvPr/>
              </p:nvSpPr>
              <p:spPr>
                <a:xfrm rot="16200000">
                  <a:off x="8228829" y="5572624"/>
                  <a:ext cx="349754" cy="106416"/>
                </a:xfrm>
                <a:prstGeom prst="leftArrow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2228" name="Arrow: Left 2227">
                <a:extLst>
                  <a:ext uri="{FF2B5EF4-FFF2-40B4-BE49-F238E27FC236}">
                    <a16:creationId xmlns:a16="http://schemas.microsoft.com/office/drawing/2014/main" id="{0C2027FC-D161-C2CF-A50E-A9F13A84146D}"/>
                  </a:ext>
                </a:extLst>
              </p:cNvPr>
              <p:cNvSpPr/>
              <p:nvPr/>
            </p:nvSpPr>
            <p:spPr>
              <a:xfrm>
                <a:off x="8747171" y="5289076"/>
                <a:ext cx="236116" cy="118110"/>
              </a:xfrm>
              <a:prstGeom prst="leftArrow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sp>
        <p:nvSpPr>
          <p:cNvPr id="2243" name="TextBox 2242">
            <a:extLst>
              <a:ext uri="{FF2B5EF4-FFF2-40B4-BE49-F238E27FC236}">
                <a16:creationId xmlns:a16="http://schemas.microsoft.com/office/drawing/2014/main" id="{C31C9CDB-0163-A104-3CEE-A03D4723F6EA}"/>
              </a:ext>
            </a:extLst>
          </p:cNvPr>
          <p:cNvSpPr txBox="1"/>
          <p:nvPr/>
        </p:nvSpPr>
        <p:spPr>
          <a:xfrm rot="16200000">
            <a:off x="8191509" y="5557342"/>
            <a:ext cx="615553" cy="1069459"/>
          </a:xfrm>
          <a:prstGeom prst="rect">
            <a:avLst/>
          </a:prstGeom>
          <a:noFill/>
        </p:spPr>
        <p:txBody>
          <a:bodyPr vert="vert" wrap="square">
            <a:spAutoFit/>
          </a:bodyPr>
          <a:lstStyle/>
          <a:p>
            <a:pPr algn="ctr"/>
            <a:r>
              <a:rPr lang="en-GB" sz="1400" i="0" dirty="0">
                <a:effectLst/>
                <a:latin typeface="Inter"/>
              </a:rPr>
              <a:t>Exhaust Gases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CCF03-E521-1CF5-A3F7-E720391DA5C6}"/>
              </a:ext>
            </a:extLst>
          </p:cNvPr>
          <p:cNvSpPr txBox="1"/>
          <p:nvPr/>
        </p:nvSpPr>
        <p:spPr>
          <a:xfrm>
            <a:off x="4131692" y="3928503"/>
            <a:ext cx="19292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Benchmarks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FFB87C-041C-75BB-C6BB-56966D20904F}"/>
              </a:ext>
            </a:extLst>
          </p:cNvPr>
          <p:cNvGrpSpPr/>
          <p:nvPr/>
        </p:nvGrpSpPr>
        <p:grpSpPr>
          <a:xfrm>
            <a:off x="-415206" y="3901821"/>
            <a:ext cx="4561344" cy="1600438"/>
            <a:chOff x="2621762" y="3921707"/>
            <a:chExt cx="4561344" cy="160043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3713BD-6CB6-48F5-29E2-50E9A939A4DF}"/>
                </a:ext>
              </a:extLst>
            </p:cNvPr>
            <p:cNvSpPr txBox="1"/>
            <p:nvPr/>
          </p:nvSpPr>
          <p:spPr>
            <a:xfrm>
              <a:off x="3095211" y="3921707"/>
              <a:ext cx="3901878" cy="1600438"/>
            </a:xfrm>
            <a:prstGeom prst="rect">
              <a:avLst/>
            </a:prstGeom>
            <a:solidFill>
              <a:srgbClr val="FF8F8F">
                <a:alpha val="30980"/>
              </a:srgbClr>
            </a:solidFill>
          </p:spPr>
          <p:txBody>
            <a:bodyPr wrap="square">
              <a:spAutoFit/>
            </a:bodyPr>
            <a:lstStyle/>
            <a:p>
              <a:endParaRPr lang="en-GB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1400" i="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A2D4232-B78C-39E7-6620-B8EACCAAF154}"/>
                </a:ext>
              </a:extLst>
            </p:cNvPr>
            <p:cNvGrpSpPr/>
            <p:nvPr/>
          </p:nvGrpSpPr>
          <p:grpSpPr>
            <a:xfrm>
              <a:off x="2621762" y="3930504"/>
              <a:ext cx="4561344" cy="1581660"/>
              <a:chOff x="2621762" y="3930504"/>
              <a:chExt cx="4561344" cy="158166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E4628D-4409-A690-BCB9-EFC50D72CAAD}"/>
                  </a:ext>
                </a:extLst>
              </p:cNvPr>
              <p:cNvSpPr txBox="1"/>
              <p:nvPr/>
            </p:nvSpPr>
            <p:spPr>
              <a:xfrm>
                <a:off x="3076599" y="3930504"/>
                <a:ext cx="410650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Why Focus on Engine Heat </a:t>
                </a:r>
                <a:r>
                  <a:rPr lang="en-GB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Recovery</a:t>
                </a:r>
                <a:r>
                  <a:rPr lang="en-GB" sz="1600" b="1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0442CB9-931E-18E6-FC08-CEEF4C15F1B2}"/>
                  </a:ext>
                </a:extLst>
              </p:cNvPr>
              <p:cNvSpPr txBox="1"/>
              <p:nvPr/>
            </p:nvSpPr>
            <p:spPr>
              <a:xfrm>
                <a:off x="2621762" y="5281332"/>
                <a:ext cx="442836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2pPr lvl="1">
                  <a:spcBef>
                    <a:spcPts val="300"/>
                  </a:spcBef>
                  <a:defRPr sz="1200" b="0" i="0"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</a:lstStyle>
              <a:p>
                <a:pPr lvl="1"/>
                <a:r>
                  <a:rPr lang="en-IN" sz="900" dirty="0"/>
                  <a:t>Along with these, it also aligns with Bharat Stage VI and EV30@30 goals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FFA496A-A681-3E63-4E65-E8572FB2818B}"/>
                  </a:ext>
                </a:extLst>
              </p:cNvPr>
              <p:cNvGrpSpPr/>
              <p:nvPr/>
            </p:nvGrpSpPr>
            <p:grpSpPr>
              <a:xfrm>
                <a:off x="2641302" y="4269021"/>
                <a:ext cx="4456931" cy="1025587"/>
                <a:chOff x="2619665" y="4390413"/>
                <a:chExt cx="4456931" cy="1025587"/>
              </a:xfrm>
            </p:grpSpPr>
            <p:grpSp>
              <p:nvGrpSpPr>
                <p:cNvPr id="2232" name="Group 2231">
                  <a:extLst>
                    <a:ext uri="{FF2B5EF4-FFF2-40B4-BE49-F238E27FC236}">
                      <a16:creationId xmlns:a16="http://schemas.microsoft.com/office/drawing/2014/main" id="{341DB8EE-C422-09BB-75BA-1F3ACC7425FE}"/>
                    </a:ext>
                  </a:extLst>
                </p:cNvPr>
                <p:cNvGrpSpPr/>
                <p:nvPr/>
              </p:nvGrpSpPr>
              <p:grpSpPr>
                <a:xfrm>
                  <a:off x="3861525" y="4409759"/>
                  <a:ext cx="2212760" cy="999862"/>
                  <a:chOff x="4347330" y="1636358"/>
                  <a:chExt cx="2212760" cy="999862"/>
                </a:xfrm>
              </p:grpSpPr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7D2A353A-0E27-483E-39EA-88EB8EA59068}"/>
                      </a:ext>
                    </a:extLst>
                  </p:cNvPr>
                  <p:cNvSpPr txBox="1"/>
                  <p:nvPr/>
                </p:nvSpPr>
                <p:spPr>
                  <a:xfrm>
                    <a:off x="4347330" y="1989889"/>
                    <a:ext cx="2212760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lvl="1" algn="l">
                      <a:spcBef>
                        <a:spcPts val="300"/>
                      </a:spcBef>
                    </a:pPr>
                    <a:r>
                      <a:rPr lang="en-IN" sz="1200" b="0" i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Suitable for India’s </a:t>
                    </a:r>
                    <a:r>
                      <a:rPr lang="en-IN" sz="1200" b="1" i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250M+ ICE two-wheeler fleet</a:t>
                    </a:r>
                    <a:r>
                      <a:rPr lang="en-IN" sz="1200" b="0" i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 </a:t>
                    </a:r>
                  </a:p>
                </p:txBody>
              </p: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D85EFB6A-0AB2-2F10-43D5-62A1B50CBAA4}"/>
                      </a:ext>
                    </a:extLst>
                  </p:cNvPr>
                  <p:cNvSpPr/>
                  <p:nvPr/>
                </p:nvSpPr>
                <p:spPr>
                  <a:xfrm>
                    <a:off x="4735838" y="1636358"/>
                    <a:ext cx="1320852" cy="440267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3200" b="1" i="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250M</a:t>
                    </a:r>
                    <a:endParaRPr lang="en-IN" sz="3200" dirty="0">
                      <a:solidFill>
                        <a:schemeClr val="accent6"/>
                      </a:solidFill>
                    </a:endParaRPr>
                  </a:p>
                </p:txBody>
              </p:sp>
            </p:grpSp>
            <p:grpSp>
              <p:nvGrpSpPr>
                <p:cNvPr id="2231" name="Group 2230">
                  <a:extLst>
                    <a:ext uri="{FF2B5EF4-FFF2-40B4-BE49-F238E27FC236}">
                      <a16:creationId xmlns:a16="http://schemas.microsoft.com/office/drawing/2014/main" id="{F8034DEE-7C70-3F8C-968D-68BD933D00B8}"/>
                    </a:ext>
                  </a:extLst>
                </p:cNvPr>
                <p:cNvGrpSpPr/>
                <p:nvPr/>
              </p:nvGrpSpPr>
              <p:grpSpPr>
                <a:xfrm>
                  <a:off x="2619665" y="4390413"/>
                  <a:ext cx="1744529" cy="1025587"/>
                  <a:chOff x="3153178" y="1640287"/>
                  <a:chExt cx="1744529" cy="1025587"/>
                </a:xfrm>
              </p:grpSpPr>
              <p:sp>
                <p:nvSpPr>
                  <p:cNvPr id="39" name="Rectangle: Rounded Corners 38">
                    <a:extLst>
                      <a:ext uri="{FF2B5EF4-FFF2-40B4-BE49-F238E27FC236}">
                        <a16:creationId xmlns:a16="http://schemas.microsoft.com/office/drawing/2014/main" id="{F8C32A6F-D2E4-AAE5-C580-6E5ACD6F09BD}"/>
                      </a:ext>
                    </a:extLst>
                  </p:cNvPr>
                  <p:cNvSpPr/>
                  <p:nvPr/>
                </p:nvSpPr>
                <p:spPr>
                  <a:xfrm>
                    <a:off x="3615162" y="1640287"/>
                    <a:ext cx="1210786" cy="440267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3200" b="1" i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60%</a:t>
                    </a:r>
                    <a:endParaRPr lang="en-IN" sz="32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00D2CF5E-C393-41D7-2E32-AFB37435B5FF}"/>
                      </a:ext>
                    </a:extLst>
                  </p:cNvPr>
                  <p:cNvSpPr txBox="1"/>
                  <p:nvPr/>
                </p:nvSpPr>
                <p:spPr>
                  <a:xfrm>
                    <a:off x="3153178" y="2019543"/>
                    <a:ext cx="1744529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en-US"/>
                    </a:defPPr>
                    <a:lvl2pPr lvl="1">
                      <a:spcBef>
                        <a:spcPts val="300"/>
                      </a:spcBef>
                      <a:defRPr sz="1200" b="0" i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</a:lstStyle>
                  <a:p>
                    <a:pPr lvl="1"/>
                    <a:r>
                      <a:rPr lang="en-IN" dirty="0"/>
                      <a:t>of fuel energy is </a:t>
                    </a:r>
                    <a:r>
                      <a:rPr lang="en-IN" b="1" dirty="0"/>
                      <a:t>wasted</a:t>
                    </a:r>
                    <a:r>
                      <a:rPr lang="en-IN" dirty="0"/>
                      <a:t> as heat in ICEs</a:t>
                    </a:r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5C4BABE8-BB00-558F-C39F-BBAB9884C26F}"/>
                    </a:ext>
                  </a:extLst>
                </p:cNvPr>
                <p:cNvGrpSpPr/>
                <p:nvPr/>
              </p:nvGrpSpPr>
              <p:grpSpPr>
                <a:xfrm>
                  <a:off x="5665418" y="4409759"/>
                  <a:ext cx="1411178" cy="992965"/>
                  <a:chOff x="5665418" y="4409759"/>
                  <a:chExt cx="1411178" cy="992965"/>
                </a:xfrm>
              </p:grpSpPr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B2D3B86-DA39-FA99-1014-3D3592AF3429}"/>
                      </a:ext>
                    </a:extLst>
                  </p:cNvPr>
                  <p:cNvSpPr txBox="1"/>
                  <p:nvPr/>
                </p:nvSpPr>
                <p:spPr>
                  <a:xfrm>
                    <a:off x="5665418" y="4756393"/>
                    <a:ext cx="1411178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en-US"/>
                    </a:defPPr>
                    <a:lvl2pPr lvl="1">
                      <a:spcBef>
                        <a:spcPts val="300"/>
                      </a:spcBef>
                      <a:defRPr sz="1200" b="0" i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</a:lstStyle>
                  <a:p>
                    <a:r>
                      <a:rPr lang="en-GB" sz="12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Gasoline</a:t>
                    </a:r>
                    <a:r>
                      <a: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in India is </a:t>
                    </a:r>
                    <a:r>
                      <a:rPr lang="en-GB" sz="12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consumed</a:t>
                    </a:r>
                    <a:r>
                      <a: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by Two-wheelers</a:t>
                    </a:r>
                    <a:endParaRPr lang="en-IN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748FD281-3034-F83E-39AF-AFB6323F9597}"/>
                      </a:ext>
                    </a:extLst>
                  </p:cNvPr>
                  <p:cNvSpPr/>
                  <p:nvPr/>
                </p:nvSpPr>
                <p:spPr>
                  <a:xfrm>
                    <a:off x="5686221" y="4409759"/>
                    <a:ext cx="1210786" cy="440267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3200" b="1" i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62%</a:t>
                    </a:r>
                    <a:endParaRPr lang="en-IN" sz="32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</p:grpSp>
      <p:pic>
        <p:nvPicPr>
          <p:cNvPr id="1026" name="Picture 2" descr="Bmwthermal2">
            <a:extLst>
              <a:ext uri="{FF2B5EF4-FFF2-40B4-BE49-F238E27FC236}">
                <a16:creationId xmlns:a16="http://schemas.microsoft.com/office/drawing/2014/main" id="{93DE27F2-6E01-1805-2E55-0FD6EC7DF5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0300" b="95693" l="28125" r="81875">
                        <a14:foregroundMark x1="28875" y1="64607" x2="28250" y2="65730"/>
                        <a14:foregroundMark x1="42250" y1="61798" x2="42125" y2="61985"/>
                        <a14:foregroundMark x1="46375" y1="60861" x2="46125" y2="60300"/>
                        <a14:foregroundMark x1="78500" y1="84082" x2="78593" y2="88163"/>
                        <a14:foregroundMark x1="80250" y1="82772" x2="81875" y2="83708"/>
                        <a14:foregroundMark x1="80917" y1="89170" x2="80625" y2="90262"/>
                        <a14:foregroundMark x1="81375" y1="87453" x2="81221" y2="88028"/>
                        <a14:backgroundMark x1="75000" y1="93633" x2="74125" y2="94195"/>
                        <a14:backgroundMark x1="75625" y1="91948" x2="78875" y2="91573"/>
                        <a14:backgroundMark x1="77625" y1="92135" x2="78000" y2="90824"/>
                        <a14:backgroundMark x1="76500" y1="90824" x2="79000" y2="92135"/>
                        <a14:backgroundMark x1="77625" y1="90637" x2="71250" y2="95693"/>
                        <a14:backgroundMark x1="71250" y1="95693" x2="76125" y2="90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60" t="57620" r="15409"/>
          <a:stretch/>
        </p:blipFill>
        <p:spPr bwMode="auto">
          <a:xfrm rot="17247683">
            <a:off x="5793563" y="4467494"/>
            <a:ext cx="1284974" cy="57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3F03E4-47EC-4975-4FC7-51998D9B86F6}"/>
              </a:ext>
            </a:extLst>
          </p:cNvPr>
          <p:cNvSpPr txBox="1"/>
          <p:nvPr/>
        </p:nvSpPr>
        <p:spPr>
          <a:xfrm>
            <a:off x="4156796" y="4223789"/>
            <a:ext cx="19784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Rankine Cycle </a:t>
            </a:r>
            <a:r>
              <a:rPr lang="en-GB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 Heat recovery from exhaust:</a:t>
            </a:r>
          </a:p>
          <a:p>
            <a:r>
              <a:rPr lang="en-GB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BMW’s </a:t>
            </a:r>
            <a:r>
              <a:rPr lang="en-GB" sz="1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Turbosteamer</a:t>
            </a:r>
            <a:r>
              <a:rPr lang="en-GB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improves fuel efficiency by </a:t>
            </a:r>
            <a:r>
              <a:rPr lang="en-GB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  <a:r>
              <a:rPr lang="en-GB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 prototypes.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A8411B-5C34-76CD-90FE-F2C6A7D8181C}"/>
              </a:ext>
            </a:extLst>
          </p:cNvPr>
          <p:cNvSpPr txBox="1"/>
          <p:nvPr/>
        </p:nvSpPr>
        <p:spPr>
          <a:xfrm>
            <a:off x="8940708" y="1184759"/>
            <a:ext cx="34219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“Turning Waste into Watts”</a:t>
            </a:r>
            <a:endParaRPr lang="en-IN" sz="14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57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B6F13-5A44-93A8-4DFA-73311ECE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5FE4-494C-4EC4-881C-FDAE207B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20" y="87131"/>
            <a:ext cx="12017680" cy="951977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IN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mplementation &amp; </a:t>
            </a:r>
            <a:r>
              <a:rPr lang="en-IN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</a:t>
            </a:r>
            <a:r>
              <a:rPr lang="en-IN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easibility</a:t>
            </a:r>
          </a:p>
        </p:txBody>
      </p: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55367095-51A6-DD06-C74C-5C5A654A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5734" y="6494822"/>
            <a:ext cx="2743200" cy="365125"/>
          </a:xfrm>
        </p:spPr>
        <p:txBody>
          <a:bodyPr/>
          <a:lstStyle/>
          <a:p>
            <a:fld id="{C1B35EE5-9DAD-49E5-A7DF-03194E1E6D60}" type="slidenum">
              <a:rPr lang="en-IN" smtClean="0"/>
              <a:pPr/>
              <a:t>3</a:t>
            </a:fld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6494FF-F795-157F-0E89-22594A6D6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01542"/>
              </p:ext>
            </p:extLst>
          </p:nvPr>
        </p:nvGraphicFramePr>
        <p:xfrm>
          <a:off x="5654040" y="3889503"/>
          <a:ext cx="6467474" cy="2512997"/>
        </p:xfrm>
        <a:graphic>
          <a:graphicData uri="http://schemas.openxmlformats.org/drawingml/2006/table">
            <a:tbl>
              <a:tblPr firstRow="1" bandRow="1"/>
              <a:tblGrid>
                <a:gridCol w="1046898">
                  <a:extLst>
                    <a:ext uri="{9D8B030D-6E8A-4147-A177-3AD203B41FA5}">
                      <a16:colId xmlns:a16="http://schemas.microsoft.com/office/drawing/2014/main" val="149042979"/>
                    </a:ext>
                  </a:extLst>
                </a:gridCol>
                <a:gridCol w="1084815">
                  <a:extLst>
                    <a:ext uri="{9D8B030D-6E8A-4147-A177-3AD203B41FA5}">
                      <a16:colId xmlns:a16="http://schemas.microsoft.com/office/drawing/2014/main" val="1940963952"/>
                    </a:ext>
                  </a:extLst>
                </a:gridCol>
                <a:gridCol w="870567">
                  <a:extLst>
                    <a:ext uri="{9D8B030D-6E8A-4147-A177-3AD203B41FA5}">
                      <a16:colId xmlns:a16="http://schemas.microsoft.com/office/drawing/2014/main" val="574150019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1498308417"/>
                    </a:ext>
                  </a:extLst>
                </a:gridCol>
                <a:gridCol w="510540">
                  <a:extLst>
                    <a:ext uri="{9D8B030D-6E8A-4147-A177-3AD203B41FA5}">
                      <a16:colId xmlns:a16="http://schemas.microsoft.com/office/drawing/2014/main" val="2844952396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1282482815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1196989569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198096946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1207263338"/>
                    </a:ext>
                  </a:extLst>
                </a:gridCol>
              </a:tblGrid>
              <a:tr h="4845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Item Description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Specification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 Wt. (Kg)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Wt. (Kg)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Unit Cost (INR)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Cost (INR)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735021"/>
                  </a:ext>
                </a:extLst>
              </a:tr>
              <a:tr h="325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TEG Modules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Bi₂Te₃-based TEG modules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₹ 150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₹ 2,700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019317"/>
                  </a:ext>
                </a:extLst>
              </a:tr>
              <a:tr h="16682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Cooling System Components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Cooling Channels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Raw material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₹ 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₹ 300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₹ 1,800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590827"/>
                  </a:ext>
                </a:extLst>
              </a:tr>
              <a:tr h="3257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Operation cost (Casting)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₹ 1620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07187"/>
                  </a:ext>
                </a:extLst>
              </a:tr>
              <a:tr h="16682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Heat Exchanger Assembly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 extruded aluminium finned design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Raw Material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₹ 300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₹ 4,200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₹ 4,200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227903"/>
                  </a:ext>
                </a:extLst>
              </a:tr>
              <a:tr h="3257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Operational costs(Casting)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₹ 3,900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558654"/>
                  </a:ext>
                </a:extLst>
              </a:tr>
              <a:tr h="3257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Wiring &amp; Electrical Components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High‑temperature rated wiring,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₹ 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₹ 2,200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₹ 2,200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543310"/>
                  </a:ext>
                </a:extLst>
              </a:tr>
              <a:tr h="17099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Controller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₹ 2,000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548757"/>
                  </a:ext>
                </a:extLst>
              </a:tr>
              <a:tr h="166822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2.37 Kg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₹ 10,900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1183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1FA1E8-34D0-A063-9F80-E481B2673BC1}"/>
              </a:ext>
            </a:extLst>
          </p:cNvPr>
          <p:cNvSpPr txBox="1"/>
          <p:nvPr/>
        </p:nvSpPr>
        <p:spPr>
          <a:xfrm>
            <a:off x="5762909" y="3480265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 and Weight of Exhaust Heat Recovery System</a:t>
            </a:r>
            <a:endParaRPr lang="en-IN" dirty="0"/>
          </a:p>
        </p:txBody>
      </p: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012F1A72-F3A1-CA71-7757-BC2EBFC08A97}"/>
              </a:ext>
            </a:extLst>
          </p:cNvPr>
          <p:cNvGrpSpPr/>
          <p:nvPr/>
        </p:nvGrpSpPr>
        <p:grpSpPr>
          <a:xfrm>
            <a:off x="-100715" y="2728169"/>
            <a:ext cx="6080107" cy="2421562"/>
            <a:chOff x="-58773" y="3840448"/>
            <a:chExt cx="6080107" cy="2421562"/>
          </a:xfrm>
        </p:grpSpPr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32038B70-45D6-E942-B76E-E421F6F69C0D}"/>
                </a:ext>
              </a:extLst>
            </p:cNvPr>
            <p:cNvGrpSpPr/>
            <p:nvPr/>
          </p:nvGrpSpPr>
          <p:grpSpPr>
            <a:xfrm>
              <a:off x="2170303" y="4143613"/>
              <a:ext cx="3851031" cy="2096420"/>
              <a:chOff x="767781" y="2445874"/>
              <a:chExt cx="3221989" cy="1753983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AA903892-7FF3-5B64-6672-4C073B41BFA0}"/>
                  </a:ext>
                </a:extLst>
              </p:cNvPr>
              <p:cNvGrpSpPr/>
              <p:nvPr/>
            </p:nvGrpSpPr>
            <p:grpSpPr>
              <a:xfrm>
                <a:off x="767781" y="2445874"/>
                <a:ext cx="3221989" cy="1753983"/>
                <a:chOff x="450317" y="3513214"/>
                <a:chExt cx="2453032" cy="1335377"/>
              </a:xfrm>
            </p:grpSpPr>
            <p:grpSp>
              <p:nvGrpSpPr>
                <p:cNvPr id="251" name="Group 250">
                  <a:extLst>
                    <a:ext uri="{FF2B5EF4-FFF2-40B4-BE49-F238E27FC236}">
                      <a16:creationId xmlns:a16="http://schemas.microsoft.com/office/drawing/2014/main" id="{36BA7E1F-F801-C750-D670-6A9F56BB2CD5}"/>
                    </a:ext>
                  </a:extLst>
                </p:cNvPr>
                <p:cNvGrpSpPr/>
                <p:nvPr/>
              </p:nvGrpSpPr>
              <p:grpSpPr>
                <a:xfrm>
                  <a:off x="450317" y="3838594"/>
                  <a:ext cx="2142728" cy="1009997"/>
                  <a:chOff x="739552" y="3850754"/>
                  <a:chExt cx="2142728" cy="1009997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EA170A7A-809A-8393-656B-411F44F33301}"/>
                      </a:ext>
                    </a:extLst>
                  </p:cNvPr>
                  <p:cNvGrpSpPr/>
                  <p:nvPr/>
                </p:nvGrpSpPr>
                <p:grpSpPr>
                  <a:xfrm>
                    <a:off x="1202820" y="3850754"/>
                    <a:ext cx="1457028" cy="99220"/>
                    <a:chOff x="2622291" y="4078991"/>
                    <a:chExt cx="1698837" cy="115687"/>
                  </a:xfrm>
                </p:grpSpPr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3369012B-E500-24BA-9C64-D5747FA3DD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3393" y="4078991"/>
                      <a:ext cx="990567" cy="115687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46" name="Arrow: Left 45">
                      <a:extLst>
                        <a:ext uri="{FF2B5EF4-FFF2-40B4-BE49-F238E27FC236}">
                          <a16:creationId xmlns:a16="http://schemas.microsoft.com/office/drawing/2014/main" id="{A8894BFA-0D70-0A53-4C35-9F3D729510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22291" y="4088965"/>
                      <a:ext cx="274043" cy="91691"/>
                    </a:xfrm>
                    <a:prstGeom prst="leftArrow">
                      <a:avLst/>
                    </a:prstGeom>
                    <a:solidFill>
                      <a:srgbClr val="E76F51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7" name="Arrow: Left 46">
                      <a:extLst>
                        <a:ext uri="{FF2B5EF4-FFF2-40B4-BE49-F238E27FC236}">
                          <a16:creationId xmlns:a16="http://schemas.microsoft.com/office/drawing/2014/main" id="{631991D9-AC91-79BB-AE3D-7B60FF95EA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5104" y="4089536"/>
                      <a:ext cx="256024" cy="85665"/>
                    </a:xfrm>
                    <a:prstGeom prst="leftArrow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A004F121-1F3E-B4B4-900D-AA2ECF31A087}"/>
                      </a:ext>
                    </a:extLst>
                  </p:cNvPr>
                  <p:cNvGrpSpPr/>
                  <p:nvPr/>
                </p:nvGrpSpPr>
                <p:grpSpPr>
                  <a:xfrm>
                    <a:off x="1576887" y="3953502"/>
                    <a:ext cx="724863" cy="60488"/>
                    <a:chOff x="3505199" y="4210049"/>
                    <a:chExt cx="1217048" cy="101559"/>
                  </a:xfrm>
                  <a:solidFill>
                    <a:srgbClr val="FFFF00"/>
                  </a:solidFill>
                </p:grpSpPr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E5AFC6C6-8A42-4340-82D5-F5BB6F7FD2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5199" y="4210052"/>
                      <a:ext cx="364529" cy="10155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0FAA4654-AA4A-C289-FF99-FFC5A6691A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158" y="4210051"/>
                      <a:ext cx="364529" cy="10155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FBB528EF-9BBA-B36E-7705-E193FFF626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7718" y="4210049"/>
                      <a:ext cx="364529" cy="10155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4514D5E3-F1E9-6F6B-1138-04265D3E2F34}"/>
                      </a:ext>
                    </a:extLst>
                  </p:cNvPr>
                  <p:cNvGrpSpPr/>
                  <p:nvPr/>
                </p:nvGrpSpPr>
                <p:grpSpPr>
                  <a:xfrm>
                    <a:off x="1274045" y="4006567"/>
                    <a:ext cx="253940" cy="396055"/>
                    <a:chOff x="3209114" y="4311606"/>
                    <a:chExt cx="296084" cy="461785"/>
                  </a:xfrm>
                  <a:solidFill>
                    <a:srgbClr val="AAACCE"/>
                  </a:solidFill>
                </p:grpSpPr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A4CEE836-681F-B728-0B3B-496D4FFEF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9114" y="4426450"/>
                      <a:ext cx="289833" cy="21631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41" name="Arrow: Pentagon 40">
                      <a:extLst>
                        <a:ext uri="{FF2B5EF4-FFF2-40B4-BE49-F238E27FC236}">
                          <a16:creationId xmlns:a16="http://schemas.microsoft.com/office/drawing/2014/main" id="{D5749566-0094-10FC-D8C7-3B0818B429F1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3426595" y="4311606"/>
                      <a:ext cx="78603" cy="461785"/>
                    </a:xfrm>
                    <a:prstGeom prst="homePlate">
                      <a:avLst>
                        <a:gd name="adj" fmla="val 206977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7491DA72-85E5-6C4B-F367-D83D068FB65F}"/>
                      </a:ext>
                    </a:extLst>
                  </p:cNvPr>
                  <p:cNvSpPr/>
                  <p:nvPr/>
                </p:nvSpPr>
                <p:spPr>
                  <a:xfrm>
                    <a:off x="1523934" y="4011360"/>
                    <a:ext cx="846734" cy="396055"/>
                  </a:xfrm>
                  <a:prstGeom prst="rect">
                    <a:avLst/>
                  </a:prstGeom>
                  <a:solidFill>
                    <a:srgbClr val="AAACC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AD57D92A-0B38-0C19-59AB-6A29CE7ED49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370601" y="4011073"/>
                    <a:ext cx="282518" cy="396055"/>
                    <a:chOff x="3190527" y="4311606"/>
                    <a:chExt cx="329405" cy="461785"/>
                  </a:xfrm>
                  <a:solidFill>
                    <a:srgbClr val="AAACCE"/>
                  </a:solidFill>
                </p:grpSpPr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076D16EA-D46D-FDD0-7340-0C3AAC1A68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0527" y="4426450"/>
                      <a:ext cx="308422" cy="21631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39" name="Arrow: Pentagon 38">
                      <a:extLst>
                        <a:ext uri="{FF2B5EF4-FFF2-40B4-BE49-F238E27FC236}">
                          <a16:creationId xmlns:a16="http://schemas.microsoft.com/office/drawing/2014/main" id="{1B171C07-36FD-DF9B-5C92-F1280FE55DB1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3441330" y="4311606"/>
                      <a:ext cx="78602" cy="461785"/>
                    </a:xfrm>
                    <a:prstGeom prst="homePlate">
                      <a:avLst>
                        <a:gd name="adj" fmla="val 206977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5095C95-0CA4-9285-DD20-F73A0A96724D}"/>
                      </a:ext>
                    </a:extLst>
                  </p:cNvPr>
                  <p:cNvSpPr/>
                  <p:nvPr/>
                </p:nvSpPr>
                <p:spPr>
                  <a:xfrm>
                    <a:off x="1592846" y="4078275"/>
                    <a:ext cx="708904" cy="26441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3" name="Arrow: Right 22">
                    <a:extLst>
                      <a:ext uri="{FF2B5EF4-FFF2-40B4-BE49-F238E27FC236}">
                        <a16:creationId xmlns:a16="http://schemas.microsoft.com/office/drawing/2014/main" id="{F374B3EB-7ADB-0C2D-7888-16E4EE6EB2FD}"/>
                      </a:ext>
                    </a:extLst>
                  </p:cNvPr>
                  <p:cNvSpPr/>
                  <p:nvPr/>
                </p:nvSpPr>
                <p:spPr>
                  <a:xfrm>
                    <a:off x="2503819" y="4160332"/>
                    <a:ext cx="378461" cy="78425"/>
                  </a:xfrm>
                  <a:prstGeom prst="rightArrow">
                    <a:avLst/>
                  </a:prstGeom>
                  <a:solidFill>
                    <a:srgbClr val="FF8F8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4" name="Arrow: Right 23">
                    <a:extLst>
                      <a:ext uri="{FF2B5EF4-FFF2-40B4-BE49-F238E27FC236}">
                        <a16:creationId xmlns:a16="http://schemas.microsoft.com/office/drawing/2014/main" id="{7F9E58F0-3A0E-DE3B-A9BF-D5FD4C1DC046}"/>
                      </a:ext>
                    </a:extLst>
                  </p:cNvPr>
                  <p:cNvSpPr/>
                  <p:nvPr/>
                </p:nvSpPr>
                <p:spPr>
                  <a:xfrm>
                    <a:off x="1055134" y="4156502"/>
                    <a:ext cx="348511" cy="78640"/>
                  </a:xfrm>
                  <a:prstGeom prst="right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A0ED4E0-74BD-374B-CFCB-266ADA858658}"/>
                      </a:ext>
                    </a:extLst>
                  </p:cNvPr>
                  <p:cNvSpPr txBox="1"/>
                  <p:nvPr/>
                </p:nvSpPr>
                <p:spPr>
                  <a:xfrm>
                    <a:off x="739552" y="4009945"/>
                    <a:ext cx="638652" cy="3163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050" dirty="0"/>
                      <a:t>Hot Exhaust Gas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6BC8A06-87F2-3F20-2F4E-06BEF7E4176E}"/>
                      </a:ext>
                    </a:extLst>
                  </p:cNvPr>
                  <p:cNvSpPr txBox="1"/>
                  <p:nvPr/>
                </p:nvSpPr>
                <p:spPr>
                  <a:xfrm>
                    <a:off x="764779" y="4544416"/>
                    <a:ext cx="620839" cy="3163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050" dirty="0"/>
                      <a:t>Heat Exchanger</a:t>
                    </a:r>
                  </a:p>
                </p:txBody>
              </p: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51AF72F8-A4A5-6D64-FA96-B157B10D22A4}"/>
                      </a:ext>
                    </a:extLst>
                  </p:cNvPr>
                  <p:cNvCxnSpPr>
                    <a:cxnSpLocks/>
                    <a:stCxn id="26" idx="0"/>
                    <a:endCxn id="21" idx="1"/>
                  </p:cNvCxnSpPr>
                  <p:nvPr/>
                </p:nvCxnSpPr>
                <p:spPr>
                  <a:xfrm flipV="1">
                    <a:off x="1075199" y="4210480"/>
                    <a:ext cx="517648" cy="33393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0BA7B6DD-CCF6-2A10-BEB2-283294CBC2D5}"/>
                      </a:ext>
                    </a:extLst>
                  </p:cNvPr>
                  <p:cNvGrpSpPr/>
                  <p:nvPr/>
                </p:nvGrpSpPr>
                <p:grpSpPr>
                  <a:xfrm>
                    <a:off x="1580877" y="4395546"/>
                    <a:ext cx="724863" cy="60488"/>
                    <a:chOff x="3505199" y="4210049"/>
                    <a:chExt cx="1217048" cy="101559"/>
                  </a:xfrm>
                  <a:solidFill>
                    <a:srgbClr val="FFFF00"/>
                  </a:solidFill>
                </p:grpSpPr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4F764C78-9DAF-58F1-AC7F-9FD025B6EB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5199" y="4210052"/>
                      <a:ext cx="364529" cy="10155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73EFBEF5-AB91-EA75-9D88-4EE3FA9067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158" y="4210051"/>
                      <a:ext cx="364529" cy="10155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BEDF1D72-C1BF-BE89-D35E-059A66DBB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7718" y="4210049"/>
                      <a:ext cx="364529" cy="10155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79366DDA-9AAD-32B8-4B11-F5A5BC11636F}"/>
                      </a:ext>
                    </a:extLst>
                  </p:cNvPr>
                  <p:cNvGrpSpPr/>
                  <p:nvPr/>
                </p:nvGrpSpPr>
                <p:grpSpPr>
                  <a:xfrm>
                    <a:off x="1202820" y="4465076"/>
                    <a:ext cx="1457028" cy="99220"/>
                    <a:chOff x="2622291" y="4078991"/>
                    <a:chExt cx="1698837" cy="115687"/>
                  </a:xfrm>
                </p:grpSpPr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0E351008-82E9-C1B3-F4D0-29DE1642D0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3393" y="4078991"/>
                      <a:ext cx="990567" cy="115687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  <p:sp>
                  <p:nvSpPr>
                    <p:cNvPr id="33" name="Arrow: Left 32">
                      <a:extLst>
                        <a:ext uri="{FF2B5EF4-FFF2-40B4-BE49-F238E27FC236}">
                          <a16:creationId xmlns:a16="http://schemas.microsoft.com/office/drawing/2014/main" id="{FFFE6DCF-E6FC-FB3F-B8DE-0DFADF7955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22291" y="4088965"/>
                      <a:ext cx="274043" cy="91691"/>
                    </a:xfrm>
                    <a:prstGeom prst="leftArrow">
                      <a:avLst/>
                    </a:prstGeom>
                    <a:solidFill>
                      <a:srgbClr val="E76F51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4" name="Arrow: Left 33">
                      <a:extLst>
                        <a:ext uri="{FF2B5EF4-FFF2-40B4-BE49-F238E27FC236}">
                          <a16:creationId xmlns:a16="http://schemas.microsoft.com/office/drawing/2014/main" id="{2548EC7D-D513-4E33-032C-58921745EB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5104" y="4089536"/>
                      <a:ext cx="256024" cy="85665"/>
                    </a:xfrm>
                    <a:prstGeom prst="leftArrow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8449A52-0B86-3764-2081-90852A5BDF2F}"/>
                    </a:ext>
                  </a:extLst>
                </p:cNvPr>
                <p:cNvSpPr txBox="1"/>
                <p:nvPr/>
              </p:nvSpPr>
              <p:spPr>
                <a:xfrm>
                  <a:off x="2170406" y="3681180"/>
                  <a:ext cx="73294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050" dirty="0"/>
                    <a:t>Coolant in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B8B14E-5FA8-4B50-5E33-70A0EFAC928B}"/>
                    </a:ext>
                  </a:extLst>
                </p:cNvPr>
                <p:cNvSpPr txBox="1"/>
                <p:nvPr/>
              </p:nvSpPr>
              <p:spPr>
                <a:xfrm>
                  <a:off x="545814" y="3693248"/>
                  <a:ext cx="85084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050" dirty="0"/>
                    <a:t>Coolant out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4E04183-B120-0F53-947F-B59B9785769B}"/>
                    </a:ext>
                  </a:extLst>
                </p:cNvPr>
                <p:cNvSpPr txBox="1"/>
                <p:nvPr/>
              </p:nvSpPr>
              <p:spPr>
                <a:xfrm>
                  <a:off x="1839546" y="3545936"/>
                  <a:ext cx="86189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050" dirty="0"/>
                    <a:t>TEG Module</a:t>
                  </a:r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90E4A6EB-E0EB-AA0D-A447-050C51478C06}"/>
                    </a:ext>
                  </a:extLst>
                </p:cNvPr>
                <p:cNvCxnSpPr>
                  <a:stCxn id="28" idx="1"/>
                  <a:endCxn id="43" idx="0"/>
                </p:cNvCxnSpPr>
                <p:nvPr/>
              </p:nvCxnSpPr>
              <p:spPr>
                <a:xfrm flipH="1">
                  <a:off x="1654073" y="3676741"/>
                  <a:ext cx="185473" cy="2646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F0AE7433-F926-AB8D-B14F-7CAE9DAA9C56}"/>
                    </a:ext>
                  </a:extLst>
                </p:cNvPr>
                <p:cNvSpPr txBox="1"/>
                <p:nvPr/>
              </p:nvSpPr>
              <p:spPr>
                <a:xfrm>
                  <a:off x="691202" y="3513214"/>
                  <a:ext cx="707894" cy="1933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050" dirty="0"/>
                    <a:t>Coolant Tube</a:t>
                  </a:r>
                </a:p>
              </p:txBody>
            </p:sp>
            <p:cxnSp>
              <p:nvCxnSpPr>
                <p:cNvPr id="215" name="Straight Arrow Connector 214">
                  <a:extLst>
                    <a:ext uri="{FF2B5EF4-FFF2-40B4-BE49-F238E27FC236}">
                      <a16:creationId xmlns:a16="http://schemas.microsoft.com/office/drawing/2014/main" id="{8F9FF6CB-6B1D-90C7-97AC-227C0DA2FA45}"/>
                    </a:ext>
                  </a:extLst>
                </p:cNvPr>
                <p:cNvCxnSpPr>
                  <a:cxnSpLocks/>
                  <a:stCxn id="214" idx="3"/>
                  <a:endCxn id="45" idx="0"/>
                </p:cNvCxnSpPr>
                <p:nvPr/>
              </p:nvCxnSpPr>
              <p:spPr>
                <a:xfrm>
                  <a:off x="1399096" y="3609873"/>
                  <a:ext cx="257556" cy="2287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0464B2AF-D582-8D51-BB45-7033E67F8E35}"/>
                  </a:ext>
                </a:extLst>
              </p:cNvPr>
              <p:cNvGrpSpPr/>
              <p:nvPr/>
            </p:nvGrpSpPr>
            <p:grpSpPr>
              <a:xfrm>
                <a:off x="1477259" y="3505851"/>
                <a:ext cx="1814402" cy="597293"/>
                <a:chOff x="1477259" y="3505851"/>
                <a:chExt cx="1814402" cy="597293"/>
              </a:xfrm>
            </p:grpSpPr>
            <p:cxnSp>
              <p:nvCxnSpPr>
                <p:cNvPr id="320" name="Straight Arrow Connector 319">
                  <a:extLst>
                    <a:ext uri="{FF2B5EF4-FFF2-40B4-BE49-F238E27FC236}">
                      <a16:creationId xmlns:a16="http://schemas.microsoft.com/office/drawing/2014/main" id="{3CBE9CA2-2542-7C5E-6329-7D9855F05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4234" y="3889503"/>
                  <a:ext cx="1796965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8ED2686F-B07E-DA22-1628-51F73F5A534F}"/>
                    </a:ext>
                  </a:extLst>
                </p:cNvPr>
                <p:cNvSpPr txBox="1"/>
                <p:nvPr/>
              </p:nvSpPr>
              <p:spPr>
                <a:xfrm>
                  <a:off x="2044876" y="3849228"/>
                  <a:ext cx="113207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050" dirty="0"/>
                    <a:t>250 mm</a:t>
                  </a:r>
                </a:p>
              </p:txBody>
            </p: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FABE28D2-6074-5920-EBE3-5F1F7D1DE4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7259" y="3506093"/>
                  <a:ext cx="6975" cy="5647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4133B2DE-297D-804B-BFC4-CDEF90088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84686" y="3505851"/>
                  <a:ext cx="6975" cy="5647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7E952958-EBC6-DD6C-B532-4C4DED6D4AF7}"/>
                </a:ext>
              </a:extLst>
            </p:cNvPr>
            <p:cNvGrpSpPr/>
            <p:nvPr/>
          </p:nvGrpSpPr>
          <p:grpSpPr>
            <a:xfrm>
              <a:off x="-58773" y="3840448"/>
              <a:ext cx="2435429" cy="2421562"/>
              <a:chOff x="784305" y="3545278"/>
              <a:chExt cx="2715290" cy="2699829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10B707D-7D27-499E-6E4E-43B89E30E293}"/>
                  </a:ext>
                </a:extLst>
              </p:cNvPr>
              <p:cNvGrpSpPr/>
              <p:nvPr/>
            </p:nvGrpSpPr>
            <p:grpSpPr>
              <a:xfrm flipH="1">
                <a:off x="784305" y="3545278"/>
                <a:ext cx="2715290" cy="2588106"/>
                <a:chOff x="5492895" y="630837"/>
                <a:chExt cx="2840118" cy="2707088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D98D655-495A-D0DC-6CDD-06346DEB59AE}"/>
                    </a:ext>
                  </a:extLst>
                </p:cNvPr>
                <p:cNvSpPr txBox="1"/>
                <p:nvPr/>
              </p:nvSpPr>
              <p:spPr>
                <a:xfrm>
                  <a:off x="7402253" y="1522140"/>
                  <a:ext cx="930760" cy="4345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IN" sz="1050" dirty="0"/>
                    <a:t>Cooling Channels</a:t>
                  </a: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36F786FA-C3F8-A555-9F8D-4021DABD1273}"/>
                    </a:ext>
                  </a:extLst>
                </p:cNvPr>
                <p:cNvGrpSpPr/>
                <p:nvPr/>
              </p:nvGrpSpPr>
              <p:grpSpPr>
                <a:xfrm>
                  <a:off x="5492895" y="630837"/>
                  <a:ext cx="2705407" cy="2707088"/>
                  <a:chOff x="5492895" y="630837"/>
                  <a:chExt cx="2705407" cy="2707088"/>
                </a:xfrm>
              </p:grpSpPr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114A148F-EAC9-C42A-4981-E867DBCE2B1D}"/>
                      </a:ext>
                    </a:extLst>
                  </p:cNvPr>
                  <p:cNvGrpSpPr/>
                  <p:nvPr/>
                </p:nvGrpSpPr>
                <p:grpSpPr>
                  <a:xfrm>
                    <a:off x="5773148" y="1274155"/>
                    <a:ext cx="1990555" cy="2063770"/>
                    <a:chOff x="5852865" y="1470530"/>
                    <a:chExt cx="2214072" cy="2295508"/>
                  </a:xfrm>
                </p:grpSpPr>
                <p:grpSp>
                  <p:nvGrpSpPr>
                    <p:cNvPr id="82" name="Group 81">
                      <a:extLst>
                        <a:ext uri="{FF2B5EF4-FFF2-40B4-BE49-F238E27FC236}">
                          <a16:creationId xmlns:a16="http://schemas.microsoft.com/office/drawing/2014/main" id="{BDE699CF-FD0A-84FE-E1AA-E9F2AA4993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52865" y="1470530"/>
                      <a:ext cx="2214072" cy="2295508"/>
                      <a:chOff x="5852865" y="1470530"/>
                      <a:chExt cx="2214072" cy="2295508"/>
                    </a:xfrm>
                  </p:grpSpPr>
                  <p:grpSp>
                    <p:nvGrpSpPr>
                      <p:cNvPr id="84" name="Group 83">
                        <a:extLst>
                          <a:ext uri="{FF2B5EF4-FFF2-40B4-BE49-F238E27FC236}">
                            <a16:creationId xmlns:a16="http://schemas.microsoft.com/office/drawing/2014/main" id="{517EEDC7-2872-482F-62F4-2214BA08375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52865" y="1470530"/>
                        <a:ext cx="2214072" cy="2295508"/>
                        <a:chOff x="6196777" y="1100794"/>
                        <a:chExt cx="3259511" cy="3379398"/>
                      </a:xfrm>
                    </p:grpSpPr>
                    <p:grpSp>
                      <p:nvGrpSpPr>
                        <p:cNvPr id="165" name="Group 164">
                          <a:extLst>
                            <a:ext uri="{FF2B5EF4-FFF2-40B4-BE49-F238E27FC236}">
                              <a16:creationId xmlns:a16="http://schemas.microsoft.com/office/drawing/2014/main" id="{BE4C59A3-4488-B397-D191-8D6605C8196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96777" y="1100794"/>
                          <a:ext cx="3259511" cy="3314416"/>
                          <a:chOff x="6135002" y="897565"/>
                          <a:chExt cx="4024508" cy="4092299"/>
                        </a:xfrm>
                      </p:grpSpPr>
                      <p:grpSp>
                        <p:nvGrpSpPr>
                          <p:cNvPr id="178" name="Group 177">
                            <a:extLst>
                              <a:ext uri="{FF2B5EF4-FFF2-40B4-BE49-F238E27FC236}">
                                <a16:creationId xmlns:a16="http://schemas.microsoft.com/office/drawing/2014/main" id="{00203CF1-052B-D06C-B320-F6844D01D27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7435795">
                            <a:off x="7973528" y="757005"/>
                            <a:ext cx="1315534" cy="2326460"/>
                            <a:chOff x="6098501" y="1778546"/>
                            <a:chExt cx="1292319" cy="2338012"/>
                          </a:xfrm>
                        </p:grpSpPr>
                        <p:sp>
                          <p:nvSpPr>
                            <p:cNvPr id="212" name="Diagonal Stripe 211">
                              <a:extLst>
                                <a:ext uri="{FF2B5EF4-FFF2-40B4-BE49-F238E27FC236}">
                                  <a16:creationId xmlns:a16="http://schemas.microsoft.com/office/drawing/2014/main" id="{2D157A1C-9522-9065-8AAE-D7296CB4A0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20595318">
                              <a:off x="6135634" y="1778546"/>
                              <a:ext cx="1059486" cy="1024443"/>
                            </a:xfrm>
                            <a:prstGeom prst="diagStripe">
                              <a:avLst>
                                <a:gd name="adj" fmla="val 91252"/>
                              </a:avLst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213" name="Diagonal Stripe 212">
                              <a:extLst>
                                <a:ext uri="{FF2B5EF4-FFF2-40B4-BE49-F238E27FC236}">
                                  <a16:creationId xmlns:a16="http://schemas.microsoft.com/office/drawing/2014/main" id="{B102C692-FDB2-33EC-7084-889F712F17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7219193">
                              <a:off x="6202464" y="2928201"/>
                              <a:ext cx="1084394" cy="1292319"/>
                            </a:xfrm>
                            <a:prstGeom prst="diagStripe">
                              <a:avLst>
                                <a:gd name="adj" fmla="val 92844"/>
                              </a:avLst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79" name="Group 178">
                            <a:extLst>
                              <a:ext uri="{FF2B5EF4-FFF2-40B4-BE49-F238E27FC236}">
                                <a16:creationId xmlns:a16="http://schemas.microsoft.com/office/drawing/2014/main" id="{A25CA7B2-2A52-10DB-6E57-1C6E3387381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5002" y="897565"/>
                            <a:ext cx="4024508" cy="4092299"/>
                            <a:chOff x="6135002" y="897565"/>
                            <a:chExt cx="4024508" cy="4092299"/>
                          </a:xfrm>
                        </p:grpSpPr>
                        <p:grpSp>
                          <p:nvGrpSpPr>
                            <p:cNvPr id="180" name="Group 179">
                              <a:extLst>
                                <a:ext uri="{FF2B5EF4-FFF2-40B4-BE49-F238E27FC236}">
                                  <a16:creationId xmlns:a16="http://schemas.microsoft.com/office/drawing/2014/main" id="{D4C64B21-9722-26EF-012C-43293EB7CEF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681772" y="1559368"/>
                              <a:ext cx="2579896" cy="2843187"/>
                              <a:chOff x="6414331" y="1155936"/>
                              <a:chExt cx="2579896" cy="2843187"/>
                            </a:xfrm>
                          </p:grpSpPr>
                          <p:sp>
                            <p:nvSpPr>
                              <p:cNvPr id="199" name="Rectangle 198">
                                <a:extLst>
                                  <a:ext uri="{FF2B5EF4-FFF2-40B4-BE49-F238E27FC236}">
                                    <a16:creationId xmlns:a16="http://schemas.microsoft.com/office/drawing/2014/main" id="{4315B8FD-D760-18FA-43C7-D7ED287B3CC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162643" y="1155936"/>
                                <a:ext cx="1021081" cy="396346"/>
                              </a:xfrm>
                              <a:prstGeom prst="rect">
                                <a:avLst/>
                              </a:prstGeom>
                              <a:solidFill>
                                <a:srgbClr val="00B0F0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/>
                              </a:p>
                            </p:txBody>
                          </p:sp>
                          <p:sp>
                            <p:nvSpPr>
                              <p:cNvPr id="193" name="Rectangle 192">
                                <a:extLst>
                                  <a:ext uri="{FF2B5EF4-FFF2-40B4-BE49-F238E27FC236}">
                                    <a16:creationId xmlns:a16="http://schemas.microsoft.com/office/drawing/2014/main" id="{3CBB2FF5-D5F2-D871-5F67-990DE6B5F18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162643" y="1515861"/>
                                <a:ext cx="1021081" cy="172947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00"/>
                              </a:solidFill>
                              <a:ln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/>
                              </a:p>
                            </p:txBody>
                          </p:sp>
                          <p:sp>
                            <p:nvSpPr>
                              <p:cNvPr id="203" name="Rectangle 202">
                                <a:extLst>
                                  <a:ext uri="{FF2B5EF4-FFF2-40B4-BE49-F238E27FC236}">
                                    <a16:creationId xmlns:a16="http://schemas.microsoft.com/office/drawing/2014/main" id="{C40752BC-1C5B-E724-AE3C-B3DA9C26847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3790666">
                                <a:off x="6203926" y="3024066"/>
                                <a:ext cx="821234" cy="346707"/>
                              </a:xfrm>
                              <a:prstGeom prst="rect">
                                <a:avLst/>
                              </a:prstGeom>
                              <a:solidFill>
                                <a:srgbClr val="00B0F0"/>
                              </a:solidFill>
                              <a:ln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/>
                              </a:p>
                            </p:txBody>
                          </p:sp>
                          <p:sp>
                            <p:nvSpPr>
                              <p:cNvPr id="194" name="Rectangle 193">
                                <a:extLst>
                                  <a:ext uri="{FF2B5EF4-FFF2-40B4-BE49-F238E27FC236}">
                                    <a16:creationId xmlns:a16="http://schemas.microsoft.com/office/drawing/2014/main" id="{1D48F01F-7680-763B-025B-D546A3BAA00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3751572">
                                <a:off x="8141176" y="2000479"/>
                                <a:ext cx="845853" cy="176058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00"/>
                              </a:solidFill>
                              <a:ln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/>
                              </a:p>
                            </p:txBody>
                          </p:sp>
                          <p:sp>
                            <p:nvSpPr>
                              <p:cNvPr id="195" name="Rectangle 194">
                                <a:extLst>
                                  <a:ext uri="{FF2B5EF4-FFF2-40B4-BE49-F238E27FC236}">
                                    <a16:creationId xmlns:a16="http://schemas.microsoft.com/office/drawing/2014/main" id="{462672FB-3DF8-6600-9A01-7CB9606E263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3790666">
                                <a:off x="6400965" y="3007631"/>
                                <a:ext cx="821235" cy="167954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00"/>
                              </a:solidFill>
                              <a:ln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/>
                              </a:p>
                            </p:txBody>
                          </p:sp>
                          <p:sp>
                            <p:nvSpPr>
                              <p:cNvPr id="196" name="Rectangle 195">
                                <a:extLst>
                                  <a:ext uri="{FF2B5EF4-FFF2-40B4-BE49-F238E27FC236}">
                                    <a16:creationId xmlns:a16="http://schemas.microsoft.com/office/drawing/2014/main" id="{F1D5ABA3-4E45-CFD6-F3B8-FBE8F58BC9E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208519" y="3480674"/>
                                <a:ext cx="960121" cy="154066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00"/>
                              </a:solidFill>
                              <a:ln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/>
                              </a:p>
                            </p:txBody>
                          </p:sp>
                          <p:sp>
                            <p:nvSpPr>
                              <p:cNvPr id="197" name="Rectangle 196">
                                <a:extLst>
                                  <a:ext uri="{FF2B5EF4-FFF2-40B4-BE49-F238E27FC236}">
                                    <a16:creationId xmlns:a16="http://schemas.microsoft.com/office/drawing/2014/main" id="{F3EEAA77-C3A4-5163-7295-F8A9E5ACA27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7843272">
                                <a:off x="8186314" y="2981995"/>
                                <a:ext cx="772679" cy="163670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00"/>
                              </a:solidFill>
                              <a:ln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/>
                              </a:p>
                            </p:txBody>
                          </p:sp>
                          <p:sp>
                            <p:nvSpPr>
                              <p:cNvPr id="198" name="Rectangle 197">
                                <a:extLst>
                                  <a:ext uri="{FF2B5EF4-FFF2-40B4-BE49-F238E27FC236}">
                                    <a16:creationId xmlns:a16="http://schemas.microsoft.com/office/drawing/2014/main" id="{A3ABBB38-9103-F242-48AB-E69127779C9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7778475">
                                <a:off x="6377768" y="2010750"/>
                                <a:ext cx="867752" cy="154175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00"/>
                              </a:solidFill>
                              <a:ln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/>
                              </a:p>
                            </p:txBody>
                          </p:sp>
                          <p:sp>
                            <p:nvSpPr>
                              <p:cNvPr id="200" name="Rectangle 199">
                                <a:extLst>
                                  <a:ext uri="{FF2B5EF4-FFF2-40B4-BE49-F238E27FC236}">
                                    <a16:creationId xmlns:a16="http://schemas.microsoft.com/office/drawing/2014/main" id="{BEDFFAAD-1850-3B42-5228-8B037892CEE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3751572">
                                <a:off x="8384453" y="1772374"/>
                                <a:ext cx="845852" cy="373696"/>
                              </a:xfrm>
                              <a:prstGeom prst="rect">
                                <a:avLst/>
                              </a:prstGeom>
                              <a:solidFill>
                                <a:srgbClr val="00B0F0"/>
                              </a:solidFill>
                              <a:ln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/>
                              </a:p>
                            </p:txBody>
                          </p:sp>
                          <p:sp>
                            <p:nvSpPr>
                              <p:cNvPr id="201" name="Rectangle 200">
                                <a:extLst>
                                  <a:ext uri="{FF2B5EF4-FFF2-40B4-BE49-F238E27FC236}">
                                    <a16:creationId xmlns:a16="http://schemas.microsoft.com/office/drawing/2014/main" id="{13F578B2-9F9D-5056-81E9-A44CB27CEE2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7843272">
                                <a:off x="8418794" y="3017137"/>
                                <a:ext cx="772679" cy="361559"/>
                              </a:xfrm>
                              <a:prstGeom prst="rect">
                                <a:avLst/>
                              </a:prstGeom>
                              <a:solidFill>
                                <a:srgbClr val="00B0F0"/>
                              </a:solidFill>
                              <a:ln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/>
                              </a:p>
                            </p:txBody>
                          </p:sp>
                          <p:sp>
                            <p:nvSpPr>
                              <p:cNvPr id="202" name="Rectangle 201">
                                <a:extLst>
                                  <a:ext uri="{FF2B5EF4-FFF2-40B4-BE49-F238E27FC236}">
                                    <a16:creationId xmlns:a16="http://schemas.microsoft.com/office/drawing/2014/main" id="{A1345846-746B-5876-9111-D881D6F2C54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208519" y="3634738"/>
                                <a:ext cx="960121" cy="364385"/>
                              </a:xfrm>
                              <a:prstGeom prst="rect">
                                <a:avLst/>
                              </a:prstGeom>
                              <a:solidFill>
                                <a:srgbClr val="00B0F0"/>
                              </a:solidFill>
                              <a:ln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/>
                              </a:p>
                            </p:txBody>
                          </p:sp>
                          <p:sp>
                            <p:nvSpPr>
                              <p:cNvPr id="204" name="Rectangle 203">
                                <a:extLst>
                                  <a:ext uri="{FF2B5EF4-FFF2-40B4-BE49-F238E27FC236}">
                                    <a16:creationId xmlns:a16="http://schemas.microsoft.com/office/drawing/2014/main" id="{1AB10D9A-B3C3-7239-D36E-E9FB2875629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7778475">
                                <a:off x="6150832" y="1802876"/>
                                <a:ext cx="867752" cy="340753"/>
                              </a:xfrm>
                              <a:prstGeom prst="rect">
                                <a:avLst/>
                              </a:prstGeom>
                              <a:solidFill>
                                <a:srgbClr val="00B0F0"/>
                              </a:solidFill>
                              <a:ln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/>
                              </a:p>
                            </p:txBody>
                          </p:sp>
                          <p:sp>
                            <p:nvSpPr>
                              <p:cNvPr id="205" name="Oval 204">
                                <a:extLst>
                                  <a:ext uri="{FF2B5EF4-FFF2-40B4-BE49-F238E27FC236}">
                                    <a16:creationId xmlns:a16="http://schemas.microsoft.com/office/drawing/2014/main" id="{50349C4F-9A2C-4A5D-ABBF-76D162EC568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8688254" y="1836837"/>
                                <a:ext cx="235109" cy="235108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/>
                              </a:p>
                            </p:txBody>
                          </p:sp>
                          <p:sp>
                            <p:nvSpPr>
                              <p:cNvPr id="206" name="Oval 205">
                                <a:extLst>
                                  <a:ext uri="{FF2B5EF4-FFF2-40B4-BE49-F238E27FC236}">
                                    <a16:creationId xmlns:a16="http://schemas.microsoft.com/office/drawing/2014/main" id="{36D45F32-D80F-6ACA-A45B-4977499C3C5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547860" y="1250331"/>
                                <a:ext cx="206159" cy="20615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/>
                              </a:p>
                            </p:txBody>
                          </p:sp>
                          <p:sp>
                            <p:nvSpPr>
                              <p:cNvPr id="207" name="Oval 206">
                                <a:extLst>
                                  <a:ext uri="{FF2B5EF4-FFF2-40B4-BE49-F238E27FC236}">
                                    <a16:creationId xmlns:a16="http://schemas.microsoft.com/office/drawing/2014/main" id="{6506D8CC-5D3C-2CA4-EC23-8F60ACD2835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618853" y="3718471"/>
                                <a:ext cx="190988" cy="190988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/>
                              </a:p>
                            </p:txBody>
                          </p:sp>
                          <p:sp>
                            <p:nvSpPr>
                              <p:cNvPr id="208" name="Oval 207">
                                <a:extLst>
                                  <a:ext uri="{FF2B5EF4-FFF2-40B4-BE49-F238E27FC236}">
                                    <a16:creationId xmlns:a16="http://schemas.microsoft.com/office/drawing/2014/main" id="{C15F5727-C165-830D-B910-0B08D61B993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485593" y="1843269"/>
                                <a:ext cx="217862" cy="217862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/>
                              </a:p>
                            </p:txBody>
                          </p:sp>
                          <p:sp>
                            <p:nvSpPr>
                              <p:cNvPr id="209" name="Oval 208">
                                <a:extLst>
                                  <a:ext uri="{FF2B5EF4-FFF2-40B4-BE49-F238E27FC236}">
                                    <a16:creationId xmlns:a16="http://schemas.microsoft.com/office/drawing/2014/main" id="{9E5F0207-EF79-3A13-F5A3-55E0F2C0275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8714294" y="3101001"/>
                                <a:ext cx="209069" cy="20906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/>
                              </a:p>
                            </p:txBody>
                          </p:sp>
                          <p:sp>
                            <p:nvSpPr>
                              <p:cNvPr id="210" name="Oval 209">
                                <a:extLst>
                                  <a:ext uri="{FF2B5EF4-FFF2-40B4-BE49-F238E27FC236}">
                                    <a16:creationId xmlns:a16="http://schemas.microsoft.com/office/drawing/2014/main" id="{EB5756FC-6DDD-68A1-1399-C89698A319C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510290" y="3103722"/>
                                <a:ext cx="201330" cy="201330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/>
                              </a:p>
                            </p:txBody>
                          </p:sp>
                          <p:sp>
                            <p:nvSpPr>
                              <p:cNvPr id="211" name="Hexagon 210">
                                <a:extLst>
                                  <a:ext uri="{FF2B5EF4-FFF2-40B4-BE49-F238E27FC236}">
                                    <a16:creationId xmlns:a16="http://schemas.microsoft.com/office/drawing/2014/main" id="{749B90B7-E853-F374-B2F1-37BA398439A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629087" y="1680508"/>
                                <a:ext cx="2088193" cy="1800166"/>
                              </a:xfrm>
                              <a:prstGeom prst="hexagon">
                                <a:avLst/>
                              </a:prstGeom>
                              <a:noFill/>
                              <a:ln w="5715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 dirty="0"/>
                              </a:p>
                            </p:txBody>
                          </p:sp>
                        </p:grpSp>
                        <p:grpSp>
                          <p:nvGrpSpPr>
                            <p:cNvPr id="181" name="Group 180">
                              <a:extLst>
                                <a:ext uri="{FF2B5EF4-FFF2-40B4-BE49-F238E27FC236}">
                                  <a16:creationId xmlns:a16="http://schemas.microsoft.com/office/drawing/2014/main" id="{BABCFAD8-9127-E09F-5C46-3ACFCAE775F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135002" y="1788307"/>
                              <a:ext cx="1125937" cy="2360811"/>
                              <a:chOff x="6135002" y="1788307"/>
                              <a:chExt cx="1125937" cy="2360811"/>
                            </a:xfrm>
                          </p:grpSpPr>
                          <p:sp>
                            <p:nvSpPr>
                              <p:cNvPr id="191" name="Diagonal Stripe 190">
                                <a:extLst>
                                  <a:ext uri="{FF2B5EF4-FFF2-40B4-BE49-F238E27FC236}">
                                    <a16:creationId xmlns:a16="http://schemas.microsoft.com/office/drawing/2014/main" id="{56A46827-CA0A-3533-093C-8B34BB4A6B2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0426384">
                                <a:off x="6135002" y="1788307"/>
                                <a:ext cx="1125937" cy="1070276"/>
                              </a:xfrm>
                              <a:prstGeom prst="diagStripe">
                                <a:avLst>
                                  <a:gd name="adj" fmla="val 91252"/>
                                </a:avLst>
                              </a:prstGeom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92" name="Diagonal Stripe 191">
                                <a:extLst>
                                  <a:ext uri="{FF2B5EF4-FFF2-40B4-BE49-F238E27FC236}">
                                    <a16:creationId xmlns:a16="http://schemas.microsoft.com/office/drawing/2014/main" id="{A49ACB1C-804F-ECAA-4D7A-AC88850FD8A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7219193">
                                <a:off x="6150329" y="3097065"/>
                                <a:ext cx="1095546" cy="1008560"/>
                              </a:xfrm>
                              <a:prstGeom prst="diagStripe">
                                <a:avLst>
                                  <a:gd name="adj" fmla="val 91252"/>
                                </a:avLst>
                              </a:prstGeom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82" name="Group 181">
                              <a:extLst>
                                <a:ext uri="{FF2B5EF4-FFF2-40B4-BE49-F238E27FC236}">
                                  <a16:creationId xmlns:a16="http://schemas.microsoft.com/office/drawing/2014/main" id="{F6BDAA19-995F-5867-7399-24C4C2DC8BE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14578855">
                              <a:off x="7974486" y="2967550"/>
                              <a:ext cx="1229075" cy="2297593"/>
                              <a:chOff x="6121874" y="1762204"/>
                              <a:chExt cx="1207386" cy="2309002"/>
                            </a:xfrm>
                          </p:grpSpPr>
                          <p:sp>
                            <p:nvSpPr>
                              <p:cNvPr id="189" name="Diagonal Stripe 188">
                                <a:extLst>
                                  <a:ext uri="{FF2B5EF4-FFF2-40B4-BE49-F238E27FC236}">
                                    <a16:creationId xmlns:a16="http://schemas.microsoft.com/office/drawing/2014/main" id="{FCE84EB0-F5D7-CF4D-938A-FE3BE4C0E4D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20426384">
                                <a:off x="6121874" y="1762204"/>
                                <a:ext cx="1160852" cy="1144220"/>
                              </a:xfrm>
                              <a:prstGeom prst="diagStripe">
                                <a:avLst>
                                  <a:gd name="adj" fmla="val 91252"/>
                                </a:avLst>
                              </a:prstGeom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190" name="Diagonal Stripe 189">
                                <a:extLst>
                                  <a:ext uri="{FF2B5EF4-FFF2-40B4-BE49-F238E27FC236}">
                                    <a16:creationId xmlns:a16="http://schemas.microsoft.com/office/drawing/2014/main" id="{658A768A-62BC-D78F-6CA5-4D896748F17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rot="17219193">
                                <a:off x="6259790" y="3001736"/>
                                <a:ext cx="979872" cy="1159068"/>
                              </a:xfrm>
                              <a:prstGeom prst="diagStripe">
                                <a:avLst>
                                  <a:gd name="adj" fmla="val 91252"/>
                                </a:avLst>
                              </a:prstGeom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IN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183" name="Minus Sign 182">
                              <a:extLst>
                                <a:ext uri="{FF2B5EF4-FFF2-40B4-BE49-F238E27FC236}">
                                  <a16:creationId xmlns:a16="http://schemas.microsoft.com/office/drawing/2014/main" id="{D04EA788-C4B7-49D9-AEC4-E180A302E5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3234089">
                              <a:off x="6506682" y="1328463"/>
                              <a:ext cx="711330" cy="251007"/>
                            </a:xfrm>
                            <a:prstGeom prst="mathMinus">
                              <a:avLst>
                                <a:gd name="adj1" fmla="val 29141"/>
                              </a:avLst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/>
                            </a:p>
                          </p:txBody>
                        </p:sp>
                        <p:sp>
                          <p:nvSpPr>
                            <p:cNvPr id="184" name="Minus Sign 183">
                              <a:extLst>
                                <a:ext uri="{FF2B5EF4-FFF2-40B4-BE49-F238E27FC236}">
                                  <a16:creationId xmlns:a16="http://schemas.microsoft.com/office/drawing/2014/main" id="{C3A909F6-83FA-22BB-CB65-E288C7C6D54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3234089">
                              <a:off x="6718885" y="1179764"/>
                              <a:ext cx="815403" cy="251006"/>
                            </a:xfrm>
                            <a:prstGeom prst="mathMinus">
                              <a:avLst>
                                <a:gd name="adj1" fmla="val 29141"/>
                              </a:avLst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/>
                            </a:p>
                          </p:txBody>
                        </p:sp>
                        <p:sp>
                          <p:nvSpPr>
                            <p:cNvPr id="185" name="Minus Sign 184">
                              <a:extLst>
                                <a:ext uri="{FF2B5EF4-FFF2-40B4-BE49-F238E27FC236}">
                                  <a16:creationId xmlns:a16="http://schemas.microsoft.com/office/drawing/2014/main" id="{697EB001-98A5-A300-D9FF-BF543C2758F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7555335">
                              <a:off x="6788402" y="4508695"/>
                              <a:ext cx="711330" cy="251007"/>
                            </a:xfrm>
                            <a:prstGeom prst="mathMinus">
                              <a:avLst>
                                <a:gd name="adj1" fmla="val 29141"/>
                              </a:avLst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/>
                            </a:p>
                          </p:txBody>
                        </p:sp>
                        <p:sp>
                          <p:nvSpPr>
                            <p:cNvPr id="186" name="Minus Sign 185">
                              <a:extLst>
                                <a:ext uri="{FF2B5EF4-FFF2-40B4-BE49-F238E27FC236}">
                                  <a16:creationId xmlns:a16="http://schemas.microsoft.com/office/drawing/2014/main" id="{14950A21-9E4A-8957-6132-9D007AD3D4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7555335">
                              <a:off x="6485666" y="4316692"/>
                              <a:ext cx="711330" cy="251007"/>
                            </a:xfrm>
                            <a:prstGeom prst="mathMinus">
                              <a:avLst>
                                <a:gd name="adj1" fmla="val 29141"/>
                              </a:avLst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/>
                            </a:p>
                          </p:txBody>
                        </p:sp>
                        <p:sp>
                          <p:nvSpPr>
                            <p:cNvPr id="187" name="Minus Sign 186">
                              <a:extLst>
                                <a:ext uri="{FF2B5EF4-FFF2-40B4-BE49-F238E27FC236}">
                                  <a16:creationId xmlns:a16="http://schemas.microsoft.com/office/drawing/2014/main" id="{30399C54-B80E-5CF8-6F42-035E63039B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800000">
                              <a:off x="9448180" y="3058370"/>
                              <a:ext cx="711330" cy="251007"/>
                            </a:xfrm>
                            <a:prstGeom prst="mathMinus">
                              <a:avLst>
                                <a:gd name="adj1" fmla="val 29141"/>
                              </a:avLst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/>
                            </a:p>
                          </p:txBody>
                        </p:sp>
                        <p:sp>
                          <p:nvSpPr>
                            <p:cNvPr id="188" name="Minus Sign 187">
                              <a:extLst>
                                <a:ext uri="{FF2B5EF4-FFF2-40B4-BE49-F238E27FC236}">
                                  <a16:creationId xmlns:a16="http://schemas.microsoft.com/office/drawing/2014/main" id="{C425256A-90B2-04D6-DB02-C3B9E97276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800000">
                              <a:off x="9448180" y="2698581"/>
                              <a:ext cx="711330" cy="251007"/>
                            </a:xfrm>
                            <a:prstGeom prst="mathMinus">
                              <a:avLst>
                                <a:gd name="adj1" fmla="val 29141"/>
                              </a:avLst>
                            </a:prstGeom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IN"/>
                            </a:p>
                          </p:txBody>
                        </p:sp>
                      </p:grpSp>
                    </p:grpSp>
                    <p:grpSp>
                      <p:nvGrpSpPr>
                        <p:cNvPr id="166" name="Group 165">
                          <a:extLst>
                            <a:ext uri="{FF2B5EF4-FFF2-40B4-BE49-F238E27FC236}">
                              <a16:creationId xmlns:a16="http://schemas.microsoft.com/office/drawing/2014/main" id="{2B880CB1-EFB2-B091-B163-0B71AD7488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523035" y="1224310"/>
                          <a:ext cx="787545" cy="571437"/>
                          <a:chOff x="6513248" y="1228990"/>
                          <a:chExt cx="787545" cy="571437"/>
                        </a:xfrm>
                      </p:grpSpPr>
                      <p:sp>
                        <p:nvSpPr>
                          <p:cNvPr id="175" name="Minus Sign 174">
                            <a:extLst>
                              <a:ext uri="{FF2B5EF4-FFF2-40B4-BE49-F238E27FC236}">
                                <a16:creationId xmlns:a16="http://schemas.microsoft.com/office/drawing/2014/main" id="{F334C19C-17E8-E55B-05A1-916586DDC4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3234089">
                            <a:off x="6510949" y="1434677"/>
                            <a:ext cx="368049" cy="363452"/>
                          </a:xfrm>
                          <a:prstGeom prst="mathMinus">
                            <a:avLst>
                              <a:gd name="adj1" fmla="val 29141"/>
                            </a:avLst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/>
                          </a:p>
                        </p:txBody>
                      </p:sp>
                      <p:sp>
                        <p:nvSpPr>
                          <p:cNvPr id="176" name="Minus Sign 175">
                            <a:extLst>
                              <a:ext uri="{FF2B5EF4-FFF2-40B4-BE49-F238E27FC236}">
                                <a16:creationId xmlns:a16="http://schemas.microsoft.com/office/drawing/2014/main" id="{6F897C43-0051-CD6D-77D2-F500263C471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3234089">
                            <a:off x="6895394" y="1193708"/>
                            <a:ext cx="292887" cy="363452"/>
                          </a:xfrm>
                          <a:prstGeom prst="mathMinus">
                            <a:avLst>
                              <a:gd name="adj1" fmla="val 29141"/>
                            </a:avLst>
                          </a:prstGeom>
                          <a:solidFill>
                            <a:schemeClr val="bg2">
                              <a:lumMod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 dirty="0"/>
                          </a:p>
                        </p:txBody>
                      </p:sp>
                      <p:sp>
                        <p:nvSpPr>
                          <p:cNvPr id="177" name="Minus Sign 176">
                            <a:extLst>
                              <a:ext uri="{FF2B5EF4-FFF2-40B4-BE49-F238E27FC236}">
                                <a16:creationId xmlns:a16="http://schemas.microsoft.com/office/drawing/2014/main" id="{DF4DC4D9-A392-7707-7B73-3B7AAE4D23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9442680">
                            <a:off x="6559279" y="1247668"/>
                            <a:ext cx="741514" cy="388798"/>
                          </a:xfrm>
                          <a:prstGeom prst="mathMinus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/>
                          </a:p>
                        </p:txBody>
                      </p:sp>
                    </p:grpSp>
                    <p:grpSp>
                      <p:nvGrpSpPr>
                        <p:cNvPr id="167" name="Group 166">
                          <a:extLst>
                            <a:ext uri="{FF2B5EF4-FFF2-40B4-BE49-F238E27FC236}">
                              <a16:creationId xmlns:a16="http://schemas.microsoft.com/office/drawing/2014/main" id="{BE2AD2F7-D9D3-A878-9CE3-13D98986711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7552481">
                          <a:off x="8738388" y="2523880"/>
                          <a:ext cx="787545" cy="602663"/>
                          <a:chOff x="6513248" y="1197764"/>
                          <a:chExt cx="787545" cy="602663"/>
                        </a:xfrm>
                      </p:grpSpPr>
                      <p:sp>
                        <p:nvSpPr>
                          <p:cNvPr id="172" name="Minus Sign 171">
                            <a:extLst>
                              <a:ext uri="{FF2B5EF4-FFF2-40B4-BE49-F238E27FC236}">
                                <a16:creationId xmlns:a16="http://schemas.microsoft.com/office/drawing/2014/main" id="{AE5ED4EB-4698-74D4-CB03-58C95998ED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3234089">
                            <a:off x="6510949" y="1434677"/>
                            <a:ext cx="368049" cy="363452"/>
                          </a:xfrm>
                          <a:prstGeom prst="mathMinus">
                            <a:avLst>
                              <a:gd name="adj1" fmla="val 29141"/>
                            </a:avLst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/>
                          </a:p>
                        </p:txBody>
                      </p:sp>
                      <p:sp>
                        <p:nvSpPr>
                          <p:cNvPr id="173" name="Minus Sign 172">
                            <a:extLst>
                              <a:ext uri="{FF2B5EF4-FFF2-40B4-BE49-F238E27FC236}">
                                <a16:creationId xmlns:a16="http://schemas.microsoft.com/office/drawing/2014/main" id="{0C41EA04-39B1-CD7D-F5EB-8FF18576ED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3234089">
                            <a:off x="6885941" y="1174589"/>
                            <a:ext cx="317102" cy="363452"/>
                          </a:xfrm>
                          <a:prstGeom prst="mathMinus">
                            <a:avLst>
                              <a:gd name="adj1" fmla="val 29141"/>
                            </a:avLst>
                          </a:prstGeom>
                          <a:solidFill>
                            <a:schemeClr val="bg2">
                              <a:lumMod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/>
                          </a:p>
                        </p:txBody>
                      </p:sp>
                      <p:sp>
                        <p:nvSpPr>
                          <p:cNvPr id="174" name="Minus Sign 173">
                            <a:extLst>
                              <a:ext uri="{FF2B5EF4-FFF2-40B4-BE49-F238E27FC236}">
                                <a16:creationId xmlns:a16="http://schemas.microsoft.com/office/drawing/2014/main" id="{1E09598F-508E-652E-C647-6B332C78BDD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9442680">
                            <a:off x="6559279" y="1247668"/>
                            <a:ext cx="741514" cy="388798"/>
                          </a:xfrm>
                          <a:prstGeom prst="mathMinus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/>
                          </a:p>
                        </p:txBody>
                      </p:sp>
                    </p:grpSp>
                    <p:grpSp>
                      <p:nvGrpSpPr>
                        <p:cNvPr id="168" name="Group 167">
                          <a:extLst>
                            <a:ext uri="{FF2B5EF4-FFF2-40B4-BE49-F238E27FC236}">
                              <a16:creationId xmlns:a16="http://schemas.microsoft.com/office/drawing/2014/main" id="{0AE2E8FB-A8D7-4469-D726-E28A3663E7B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4477903">
                          <a:off x="6487868" y="3785088"/>
                          <a:ext cx="787545" cy="602663"/>
                          <a:chOff x="6513248" y="1197764"/>
                          <a:chExt cx="787545" cy="602663"/>
                        </a:xfrm>
                      </p:grpSpPr>
                      <p:sp>
                        <p:nvSpPr>
                          <p:cNvPr id="169" name="Minus Sign 168">
                            <a:extLst>
                              <a:ext uri="{FF2B5EF4-FFF2-40B4-BE49-F238E27FC236}">
                                <a16:creationId xmlns:a16="http://schemas.microsoft.com/office/drawing/2014/main" id="{4F728FBE-E113-3751-04B5-3A9521D01A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3234089">
                            <a:off x="6510949" y="1434677"/>
                            <a:ext cx="368049" cy="363452"/>
                          </a:xfrm>
                          <a:prstGeom prst="mathMinus">
                            <a:avLst>
                              <a:gd name="adj1" fmla="val 29141"/>
                            </a:avLst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/>
                          </a:p>
                        </p:txBody>
                      </p:sp>
                      <p:sp>
                        <p:nvSpPr>
                          <p:cNvPr id="170" name="Minus Sign 169">
                            <a:extLst>
                              <a:ext uri="{FF2B5EF4-FFF2-40B4-BE49-F238E27FC236}">
                                <a16:creationId xmlns:a16="http://schemas.microsoft.com/office/drawing/2014/main" id="{904D70FC-285A-9E01-3105-157D32531B9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3234089">
                            <a:off x="6885941" y="1174589"/>
                            <a:ext cx="317102" cy="363452"/>
                          </a:xfrm>
                          <a:prstGeom prst="mathMinus">
                            <a:avLst>
                              <a:gd name="adj1" fmla="val 29141"/>
                            </a:avLst>
                          </a:prstGeom>
                          <a:solidFill>
                            <a:schemeClr val="bg2">
                              <a:lumMod val="5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/>
                          </a:p>
                        </p:txBody>
                      </p:sp>
                      <p:sp>
                        <p:nvSpPr>
                          <p:cNvPr id="171" name="Minus Sign 170">
                            <a:extLst>
                              <a:ext uri="{FF2B5EF4-FFF2-40B4-BE49-F238E27FC236}">
                                <a16:creationId xmlns:a16="http://schemas.microsoft.com/office/drawing/2014/main" id="{3FD6A200-8B4D-D971-6DF4-665F2B8E950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9442680">
                            <a:off x="6559279" y="1247668"/>
                            <a:ext cx="741514" cy="388798"/>
                          </a:xfrm>
                          <a:prstGeom prst="mathMinus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/>
                          </a:p>
                        </p:txBody>
                      </p:sp>
                    </p:grpSp>
                  </p:grpSp>
                  <p:grpSp>
                    <p:nvGrpSpPr>
                      <p:cNvPr id="85" name="Group 84">
                        <a:extLst>
                          <a:ext uri="{FF2B5EF4-FFF2-40B4-BE49-F238E27FC236}">
                            <a16:creationId xmlns:a16="http://schemas.microsoft.com/office/drawing/2014/main" id="{0234D67F-C474-B04B-D7DD-D2C4BA4140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46404" y="2122650"/>
                        <a:ext cx="987126" cy="987821"/>
                        <a:chOff x="6346404" y="2122650"/>
                        <a:chExt cx="987126" cy="987821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0C16D035-C272-42F2-51C2-1E0328164AC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529565" y="2122650"/>
                          <a:ext cx="659766" cy="355622"/>
                          <a:chOff x="6519405" y="2122837"/>
                          <a:chExt cx="659766" cy="355622"/>
                        </a:xfrm>
                      </p:grpSpPr>
                      <p:grpSp>
                        <p:nvGrpSpPr>
                          <p:cNvPr id="151" name="Group 150">
                            <a:extLst>
                              <a:ext uri="{FF2B5EF4-FFF2-40B4-BE49-F238E27FC236}">
                                <a16:creationId xmlns:a16="http://schemas.microsoft.com/office/drawing/2014/main" id="{129F1108-0BDB-DAC5-D68B-8E9F39BB8F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519405" y="2123211"/>
                            <a:ext cx="328435" cy="355248"/>
                            <a:chOff x="6519405" y="2123211"/>
                            <a:chExt cx="328435" cy="355248"/>
                          </a:xfrm>
                        </p:grpSpPr>
                        <p:cxnSp>
                          <p:nvCxnSpPr>
                            <p:cNvPr id="159" name="Straight Connector 158">
                              <a:extLst>
                                <a:ext uri="{FF2B5EF4-FFF2-40B4-BE49-F238E27FC236}">
                                  <a16:creationId xmlns:a16="http://schemas.microsoft.com/office/drawing/2014/main" id="{2C586A32-1975-8238-279E-7C7E581AC67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47840" y="2129918"/>
                              <a:ext cx="0" cy="348541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0" name="Straight Connector 159">
                              <a:extLst>
                                <a:ext uri="{FF2B5EF4-FFF2-40B4-BE49-F238E27FC236}">
                                  <a16:creationId xmlns:a16="http://schemas.microsoft.com/office/drawing/2014/main" id="{A3970084-1061-8BD5-7B90-C8CD6A237CB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11010" y="2134430"/>
                              <a:ext cx="0" cy="28902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1" name="Straight Connector 160">
                              <a:extLst>
                                <a:ext uri="{FF2B5EF4-FFF2-40B4-BE49-F238E27FC236}">
                                  <a16:creationId xmlns:a16="http://schemas.microsoft.com/office/drawing/2014/main" id="{BA23AF65-4A3E-422A-5E08-3A6288E24856}"/>
                                </a:ext>
                              </a:extLst>
                            </p:cNvPr>
                            <p:cNvCxnSpPr>
                              <a:cxnSpLocks/>
                              <a:stCxn id="211" idx="4"/>
                            </p:cNvCxnSpPr>
                            <p:nvPr/>
                          </p:nvCxnSpPr>
                          <p:spPr>
                            <a:xfrm>
                              <a:off x="6519405" y="2123211"/>
                              <a:ext cx="130137" cy="199843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2" name="Straight Connector 161">
                              <a:extLst>
                                <a:ext uri="{FF2B5EF4-FFF2-40B4-BE49-F238E27FC236}">
                                  <a16:creationId xmlns:a16="http://schemas.microsoft.com/office/drawing/2014/main" id="{707DD211-CF6D-5CAA-0908-1C39E41B8E2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613700" y="2123211"/>
                              <a:ext cx="72671" cy="214224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3" name="Straight Connector 162">
                              <a:extLst>
                                <a:ext uri="{FF2B5EF4-FFF2-40B4-BE49-F238E27FC236}">
                                  <a16:creationId xmlns:a16="http://schemas.microsoft.com/office/drawing/2014/main" id="{DC019C6B-7484-1E89-9190-60E8B9782A2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692492" y="2149827"/>
                              <a:ext cx="42111" cy="21526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64" name="Straight Connector 163">
                              <a:extLst>
                                <a:ext uri="{FF2B5EF4-FFF2-40B4-BE49-F238E27FC236}">
                                  <a16:creationId xmlns:a16="http://schemas.microsoft.com/office/drawing/2014/main" id="{6ADF0DAC-EB44-A54D-C0B7-F6082A5D1BF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749415" y="2129918"/>
                              <a:ext cx="31042" cy="262956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52" name="Group 151">
                            <a:extLst>
                              <a:ext uri="{FF2B5EF4-FFF2-40B4-BE49-F238E27FC236}">
                                <a16:creationId xmlns:a16="http://schemas.microsoft.com/office/drawing/2014/main" id="{CD6C0320-5272-90FD-03B3-F9C402924BC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flipH="1">
                            <a:off x="6850736" y="2122837"/>
                            <a:ext cx="328435" cy="355248"/>
                            <a:chOff x="6519405" y="2123211"/>
                            <a:chExt cx="328435" cy="355248"/>
                          </a:xfrm>
                        </p:grpSpPr>
                        <p:cxnSp>
                          <p:nvCxnSpPr>
                            <p:cNvPr id="153" name="Straight Connector 152">
                              <a:extLst>
                                <a:ext uri="{FF2B5EF4-FFF2-40B4-BE49-F238E27FC236}">
                                  <a16:creationId xmlns:a16="http://schemas.microsoft.com/office/drawing/2014/main" id="{858E4C4C-7A35-3B2E-6A88-883D66CE19C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47840" y="2129918"/>
                              <a:ext cx="0" cy="348541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4" name="Straight Connector 153">
                              <a:extLst>
                                <a:ext uri="{FF2B5EF4-FFF2-40B4-BE49-F238E27FC236}">
                                  <a16:creationId xmlns:a16="http://schemas.microsoft.com/office/drawing/2014/main" id="{7702F757-04BE-F6F4-9D9F-C59ED0C1338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11010" y="2134430"/>
                              <a:ext cx="0" cy="28902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5" name="Straight Connector 154">
                              <a:extLst>
                                <a:ext uri="{FF2B5EF4-FFF2-40B4-BE49-F238E27FC236}">
                                  <a16:creationId xmlns:a16="http://schemas.microsoft.com/office/drawing/2014/main" id="{BE7AAE4A-927A-36F3-9806-8C50C0B8B99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519405" y="2123211"/>
                              <a:ext cx="130137" cy="199843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6" name="Straight Connector 155">
                              <a:extLst>
                                <a:ext uri="{FF2B5EF4-FFF2-40B4-BE49-F238E27FC236}">
                                  <a16:creationId xmlns:a16="http://schemas.microsoft.com/office/drawing/2014/main" id="{1FAB97AC-AB2E-D617-56A3-8D19BB94E8E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613700" y="2123211"/>
                              <a:ext cx="72671" cy="214224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7" name="Straight Connector 156">
                              <a:extLst>
                                <a:ext uri="{FF2B5EF4-FFF2-40B4-BE49-F238E27FC236}">
                                  <a16:creationId xmlns:a16="http://schemas.microsoft.com/office/drawing/2014/main" id="{88C42FB8-E434-F190-97F9-D028679E7E5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692492" y="2149827"/>
                              <a:ext cx="42111" cy="21526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8" name="Straight Connector 157">
                              <a:extLst>
                                <a:ext uri="{FF2B5EF4-FFF2-40B4-BE49-F238E27FC236}">
                                  <a16:creationId xmlns:a16="http://schemas.microsoft.com/office/drawing/2014/main" id="{708EA8A0-156E-54AF-B0C9-6EF2B2D3F3D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749415" y="2129918"/>
                              <a:ext cx="31042" cy="262956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87" name="Group 86">
                          <a:extLst>
                            <a:ext uri="{FF2B5EF4-FFF2-40B4-BE49-F238E27FC236}">
                              <a16:creationId xmlns:a16="http://schemas.microsoft.com/office/drawing/2014/main" id="{D6C1B85D-171F-14AE-3A39-BB8CD2499F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7914523">
                          <a:off x="6300488" y="2283503"/>
                          <a:ext cx="447454" cy="355622"/>
                          <a:chOff x="6637422" y="2122837"/>
                          <a:chExt cx="447454" cy="355622"/>
                        </a:xfrm>
                      </p:grpSpPr>
                      <p:grpSp>
                        <p:nvGrpSpPr>
                          <p:cNvPr id="139" name="Group 138">
                            <a:extLst>
                              <a:ext uri="{FF2B5EF4-FFF2-40B4-BE49-F238E27FC236}">
                                <a16:creationId xmlns:a16="http://schemas.microsoft.com/office/drawing/2014/main" id="{5D2BBDEE-6D4A-DB11-E5DC-7D72B5E67F2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637422" y="2129918"/>
                            <a:ext cx="210418" cy="348541"/>
                            <a:chOff x="6637422" y="2129918"/>
                            <a:chExt cx="210418" cy="348541"/>
                          </a:xfrm>
                        </p:grpSpPr>
                        <p:cxnSp>
                          <p:nvCxnSpPr>
                            <p:cNvPr id="146" name="Straight Connector 145">
                              <a:extLst>
                                <a:ext uri="{FF2B5EF4-FFF2-40B4-BE49-F238E27FC236}">
                                  <a16:creationId xmlns:a16="http://schemas.microsoft.com/office/drawing/2014/main" id="{F3CDC0B0-8464-134C-B89E-EA3CD7331EA1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47840" y="2129918"/>
                              <a:ext cx="0" cy="348541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7" name="Straight Connector 146">
                              <a:extLst>
                                <a:ext uri="{FF2B5EF4-FFF2-40B4-BE49-F238E27FC236}">
                                  <a16:creationId xmlns:a16="http://schemas.microsoft.com/office/drawing/2014/main" id="{05ADDF87-DF21-EE45-B518-FB9741B4B9B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11010" y="2134430"/>
                              <a:ext cx="0" cy="28902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8" name="Straight Connector 147">
                              <a:extLst>
                                <a:ext uri="{FF2B5EF4-FFF2-40B4-BE49-F238E27FC236}">
                                  <a16:creationId xmlns:a16="http://schemas.microsoft.com/office/drawing/2014/main" id="{C21EA491-3AF7-BC4B-5D6D-2F2A14E44692}"/>
                                </a:ext>
                              </a:extLst>
                            </p:cNvPr>
                            <p:cNvCxnSpPr>
                              <a:cxnSpLocks/>
                              <a:stCxn id="211" idx="3"/>
                            </p:cNvCxnSpPr>
                            <p:nvPr/>
                          </p:nvCxnSpPr>
                          <p:spPr>
                            <a:xfrm rot="3685477">
                              <a:off x="6543873" y="2238777"/>
                              <a:ext cx="201105" cy="14007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9" name="Straight Connector 148">
                              <a:extLst>
                                <a:ext uri="{FF2B5EF4-FFF2-40B4-BE49-F238E27FC236}">
                                  <a16:creationId xmlns:a16="http://schemas.microsoft.com/office/drawing/2014/main" id="{AB89C8B3-CBA1-C54F-AE55-3402CAEC66A1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692492" y="2149827"/>
                              <a:ext cx="42111" cy="21526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50" name="Straight Connector 149">
                              <a:extLst>
                                <a:ext uri="{FF2B5EF4-FFF2-40B4-BE49-F238E27FC236}">
                                  <a16:creationId xmlns:a16="http://schemas.microsoft.com/office/drawing/2014/main" id="{1088A888-417B-527F-351C-0EDD733B9AC1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749415" y="2129918"/>
                              <a:ext cx="31042" cy="262956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40" name="Group 139">
                            <a:extLst>
                              <a:ext uri="{FF2B5EF4-FFF2-40B4-BE49-F238E27FC236}">
                                <a16:creationId xmlns:a16="http://schemas.microsoft.com/office/drawing/2014/main" id="{F6498CC8-D6A0-28B1-B4BD-8270A0B7E12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flipH="1">
                            <a:off x="6850736" y="2122837"/>
                            <a:ext cx="234140" cy="355248"/>
                            <a:chOff x="6613700" y="2123211"/>
                            <a:chExt cx="234140" cy="355248"/>
                          </a:xfrm>
                        </p:grpSpPr>
                        <p:cxnSp>
                          <p:nvCxnSpPr>
                            <p:cNvPr id="141" name="Straight Connector 140">
                              <a:extLst>
                                <a:ext uri="{FF2B5EF4-FFF2-40B4-BE49-F238E27FC236}">
                                  <a16:creationId xmlns:a16="http://schemas.microsoft.com/office/drawing/2014/main" id="{F3C280BF-2FDE-5B0E-2EC0-21D9834B120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47840" y="2129918"/>
                              <a:ext cx="0" cy="348541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2" name="Straight Connector 141">
                              <a:extLst>
                                <a:ext uri="{FF2B5EF4-FFF2-40B4-BE49-F238E27FC236}">
                                  <a16:creationId xmlns:a16="http://schemas.microsoft.com/office/drawing/2014/main" id="{76A266EB-00B9-639B-3A3E-91410B2743F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11010" y="2134430"/>
                              <a:ext cx="0" cy="28902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3" name="Straight Connector 142">
                              <a:extLst>
                                <a:ext uri="{FF2B5EF4-FFF2-40B4-BE49-F238E27FC236}">
                                  <a16:creationId xmlns:a16="http://schemas.microsoft.com/office/drawing/2014/main" id="{B1EF3051-E9FB-82A7-C507-42149E2E970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613700" y="2123211"/>
                              <a:ext cx="72671" cy="214224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4" name="Straight Connector 143">
                              <a:extLst>
                                <a:ext uri="{FF2B5EF4-FFF2-40B4-BE49-F238E27FC236}">
                                  <a16:creationId xmlns:a16="http://schemas.microsoft.com/office/drawing/2014/main" id="{06D2365D-24E8-C8DD-F909-05A7EDFC927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692492" y="2149827"/>
                              <a:ext cx="42111" cy="21526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5" name="Straight Connector 144">
                              <a:extLst>
                                <a:ext uri="{FF2B5EF4-FFF2-40B4-BE49-F238E27FC236}">
                                  <a16:creationId xmlns:a16="http://schemas.microsoft.com/office/drawing/2014/main" id="{897302B0-0A8F-7CDB-6B0B-D55FC9A3B2D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749415" y="2129918"/>
                              <a:ext cx="31042" cy="262956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88" name="Group 87">
                          <a:extLst>
                            <a:ext uri="{FF2B5EF4-FFF2-40B4-BE49-F238E27FC236}">
                              <a16:creationId xmlns:a16="http://schemas.microsoft.com/office/drawing/2014/main" id="{C5B8C708-5927-6D41-9F28-C44CD74FB04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4526329">
                          <a:off x="6314823" y="2657194"/>
                          <a:ext cx="506742" cy="355622"/>
                          <a:chOff x="6578134" y="2122837"/>
                          <a:chExt cx="506742" cy="355622"/>
                        </a:xfrm>
                      </p:grpSpPr>
                      <p:grpSp>
                        <p:nvGrpSpPr>
                          <p:cNvPr id="127" name="Group 126">
                            <a:extLst>
                              <a:ext uri="{FF2B5EF4-FFF2-40B4-BE49-F238E27FC236}">
                                <a16:creationId xmlns:a16="http://schemas.microsoft.com/office/drawing/2014/main" id="{9D963BB0-077E-3C81-3ECC-D886CE88D26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578134" y="2129918"/>
                            <a:ext cx="269706" cy="348541"/>
                            <a:chOff x="6578134" y="2129918"/>
                            <a:chExt cx="269706" cy="348541"/>
                          </a:xfrm>
                        </p:grpSpPr>
                        <p:cxnSp>
                          <p:nvCxnSpPr>
                            <p:cNvPr id="134" name="Straight Connector 133">
                              <a:extLst>
                                <a:ext uri="{FF2B5EF4-FFF2-40B4-BE49-F238E27FC236}">
                                  <a16:creationId xmlns:a16="http://schemas.microsoft.com/office/drawing/2014/main" id="{70C8D99D-DDF1-120F-614A-2F562B379CA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47840" y="2129918"/>
                              <a:ext cx="0" cy="348541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5" name="Straight Connector 134">
                              <a:extLst>
                                <a:ext uri="{FF2B5EF4-FFF2-40B4-BE49-F238E27FC236}">
                                  <a16:creationId xmlns:a16="http://schemas.microsoft.com/office/drawing/2014/main" id="{016E466B-E428-9EC0-9D67-AD32C78FED7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11010" y="2134430"/>
                              <a:ext cx="0" cy="28902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6" name="Straight Connector 135">
                              <a:extLst>
                                <a:ext uri="{FF2B5EF4-FFF2-40B4-BE49-F238E27FC236}">
                                  <a16:creationId xmlns:a16="http://schemas.microsoft.com/office/drawing/2014/main" id="{D505940D-3BC7-6E82-3F15-0FA5210D994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7073671" flipV="1">
                              <a:off x="6587582" y="2138937"/>
                              <a:ext cx="118031" cy="136928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7" name="Straight Connector 136">
                              <a:extLst>
                                <a:ext uri="{FF2B5EF4-FFF2-40B4-BE49-F238E27FC236}">
                                  <a16:creationId xmlns:a16="http://schemas.microsoft.com/office/drawing/2014/main" id="{CD04042B-4D87-2D38-98AB-686EEB6230B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692492" y="2149827"/>
                              <a:ext cx="42111" cy="21526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8" name="Straight Connector 137">
                              <a:extLst>
                                <a:ext uri="{FF2B5EF4-FFF2-40B4-BE49-F238E27FC236}">
                                  <a16:creationId xmlns:a16="http://schemas.microsoft.com/office/drawing/2014/main" id="{E52C4D46-9D9B-DC58-53C3-9B23324BCA3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749415" y="2129918"/>
                              <a:ext cx="31042" cy="262956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28" name="Group 127">
                            <a:extLst>
                              <a:ext uri="{FF2B5EF4-FFF2-40B4-BE49-F238E27FC236}">
                                <a16:creationId xmlns:a16="http://schemas.microsoft.com/office/drawing/2014/main" id="{3DF5524B-8102-99D1-988B-90B3E6EF82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flipH="1">
                            <a:off x="6850736" y="2122837"/>
                            <a:ext cx="234140" cy="355248"/>
                            <a:chOff x="6613700" y="2123211"/>
                            <a:chExt cx="234140" cy="355248"/>
                          </a:xfrm>
                        </p:grpSpPr>
                        <p:cxnSp>
                          <p:nvCxnSpPr>
                            <p:cNvPr id="129" name="Straight Connector 128">
                              <a:extLst>
                                <a:ext uri="{FF2B5EF4-FFF2-40B4-BE49-F238E27FC236}">
                                  <a16:creationId xmlns:a16="http://schemas.microsoft.com/office/drawing/2014/main" id="{C25A14C4-0245-1F90-14F6-683EE33AF69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47840" y="2129918"/>
                              <a:ext cx="0" cy="348541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0" name="Straight Connector 129">
                              <a:extLst>
                                <a:ext uri="{FF2B5EF4-FFF2-40B4-BE49-F238E27FC236}">
                                  <a16:creationId xmlns:a16="http://schemas.microsoft.com/office/drawing/2014/main" id="{FDB27B63-0E8B-2EF7-0B9B-0C00831693C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11010" y="2134430"/>
                              <a:ext cx="0" cy="28902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1" name="Straight Connector 130">
                              <a:extLst>
                                <a:ext uri="{FF2B5EF4-FFF2-40B4-BE49-F238E27FC236}">
                                  <a16:creationId xmlns:a16="http://schemas.microsoft.com/office/drawing/2014/main" id="{DF3F2B0E-85B6-12BA-955F-6CDDDF5B71F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613700" y="2123211"/>
                              <a:ext cx="72671" cy="214224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2" name="Straight Connector 131">
                              <a:extLst>
                                <a:ext uri="{FF2B5EF4-FFF2-40B4-BE49-F238E27FC236}">
                                  <a16:creationId xmlns:a16="http://schemas.microsoft.com/office/drawing/2014/main" id="{C9B07B09-69AF-3831-B96B-EE1FCBE2728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692492" y="2149827"/>
                              <a:ext cx="42111" cy="21526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3" name="Straight Connector 132">
                              <a:extLst>
                                <a:ext uri="{FF2B5EF4-FFF2-40B4-BE49-F238E27FC236}">
                                  <a16:creationId xmlns:a16="http://schemas.microsoft.com/office/drawing/2014/main" id="{FD0DBB00-4619-9D39-4936-3111153AD6C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749415" y="2129918"/>
                              <a:ext cx="31042" cy="262956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89" name="Group 88">
                          <a:extLst>
                            <a:ext uri="{FF2B5EF4-FFF2-40B4-BE49-F238E27FC236}">
                              <a16:creationId xmlns:a16="http://schemas.microsoft.com/office/drawing/2014/main" id="{4CA62A21-B82D-34CA-0345-B3B257BE1A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6577061" y="2754848"/>
                          <a:ext cx="565473" cy="355623"/>
                          <a:chOff x="6613699" y="2122836"/>
                          <a:chExt cx="565473" cy="355623"/>
                        </a:xfrm>
                      </p:grpSpPr>
                      <p:grpSp>
                        <p:nvGrpSpPr>
                          <p:cNvPr id="114" name="Group 113">
                            <a:extLst>
                              <a:ext uri="{FF2B5EF4-FFF2-40B4-BE49-F238E27FC236}">
                                <a16:creationId xmlns:a16="http://schemas.microsoft.com/office/drawing/2014/main" id="{996B735B-29D1-C16A-117E-ACCAFBFAD33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613699" y="2123211"/>
                            <a:ext cx="234141" cy="355248"/>
                            <a:chOff x="6613699" y="2123211"/>
                            <a:chExt cx="234141" cy="355248"/>
                          </a:xfrm>
                        </p:grpSpPr>
                        <p:cxnSp>
                          <p:nvCxnSpPr>
                            <p:cNvPr id="122" name="Straight Connector 121">
                              <a:extLst>
                                <a:ext uri="{FF2B5EF4-FFF2-40B4-BE49-F238E27FC236}">
                                  <a16:creationId xmlns:a16="http://schemas.microsoft.com/office/drawing/2014/main" id="{C5C85E2F-2782-2826-429D-48F0BF5213A1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47840" y="2129918"/>
                              <a:ext cx="0" cy="348541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3" name="Straight Connector 122">
                              <a:extLst>
                                <a:ext uri="{FF2B5EF4-FFF2-40B4-BE49-F238E27FC236}">
                                  <a16:creationId xmlns:a16="http://schemas.microsoft.com/office/drawing/2014/main" id="{1017F651-6B1B-A69B-27F5-45F3535D0F2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11010" y="2134430"/>
                              <a:ext cx="0" cy="28902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4" name="Straight Connector 123">
                              <a:extLst>
                                <a:ext uri="{FF2B5EF4-FFF2-40B4-BE49-F238E27FC236}">
                                  <a16:creationId xmlns:a16="http://schemas.microsoft.com/office/drawing/2014/main" id="{078DA973-19B8-FB97-1E25-C080C3BC272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H="1" flipV="1">
                              <a:off x="6613699" y="2123211"/>
                              <a:ext cx="78795" cy="177437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5" name="Straight Connector 124">
                              <a:extLst>
                                <a:ext uri="{FF2B5EF4-FFF2-40B4-BE49-F238E27FC236}">
                                  <a16:creationId xmlns:a16="http://schemas.microsoft.com/office/drawing/2014/main" id="{05B36ED5-2C91-9C29-C2C6-B25107E1201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692492" y="2149827"/>
                              <a:ext cx="42111" cy="21526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6" name="Straight Connector 125">
                              <a:extLst>
                                <a:ext uri="{FF2B5EF4-FFF2-40B4-BE49-F238E27FC236}">
                                  <a16:creationId xmlns:a16="http://schemas.microsoft.com/office/drawing/2014/main" id="{3791F607-80AD-B587-4CC0-953A72149A6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749415" y="2129918"/>
                              <a:ext cx="31042" cy="262956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15" name="Group 114">
                            <a:extLst>
                              <a:ext uri="{FF2B5EF4-FFF2-40B4-BE49-F238E27FC236}">
                                <a16:creationId xmlns:a16="http://schemas.microsoft.com/office/drawing/2014/main" id="{13755972-0C96-5EE5-EEB9-6346CBD5CC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flipH="1">
                            <a:off x="6850736" y="2122836"/>
                            <a:ext cx="328436" cy="355249"/>
                            <a:chOff x="6519404" y="2123210"/>
                            <a:chExt cx="328436" cy="355249"/>
                          </a:xfrm>
                        </p:grpSpPr>
                        <p:cxnSp>
                          <p:nvCxnSpPr>
                            <p:cNvPr id="116" name="Straight Connector 115">
                              <a:extLst>
                                <a:ext uri="{FF2B5EF4-FFF2-40B4-BE49-F238E27FC236}">
                                  <a16:creationId xmlns:a16="http://schemas.microsoft.com/office/drawing/2014/main" id="{4B2D47B0-2594-6952-267E-922A21158D3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47840" y="2129918"/>
                              <a:ext cx="0" cy="348541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7" name="Straight Connector 116">
                              <a:extLst>
                                <a:ext uri="{FF2B5EF4-FFF2-40B4-BE49-F238E27FC236}">
                                  <a16:creationId xmlns:a16="http://schemas.microsoft.com/office/drawing/2014/main" id="{5D28C27C-CA55-1070-867A-6BBBCD34E16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11010" y="2134430"/>
                              <a:ext cx="0" cy="28902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8" name="Straight Connector 117">
                              <a:extLst>
                                <a:ext uri="{FF2B5EF4-FFF2-40B4-BE49-F238E27FC236}">
                                  <a16:creationId xmlns:a16="http://schemas.microsoft.com/office/drawing/2014/main" id="{767DC292-2100-C0BA-E4B6-837825AE71B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0800000" flipH="1" flipV="1">
                              <a:off x="6519404" y="2123210"/>
                              <a:ext cx="113931" cy="145076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9" name="Straight Connector 118">
                              <a:extLst>
                                <a:ext uri="{FF2B5EF4-FFF2-40B4-BE49-F238E27FC236}">
                                  <a16:creationId xmlns:a16="http://schemas.microsoft.com/office/drawing/2014/main" id="{D7548AD2-2E09-7AD2-9543-54D2504E0FC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613700" y="2123211"/>
                              <a:ext cx="72671" cy="214224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0" name="Straight Connector 119">
                              <a:extLst>
                                <a:ext uri="{FF2B5EF4-FFF2-40B4-BE49-F238E27FC236}">
                                  <a16:creationId xmlns:a16="http://schemas.microsoft.com/office/drawing/2014/main" id="{3603A038-46B6-C2DE-2E2E-5670B35E338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692492" y="2149827"/>
                              <a:ext cx="42111" cy="21526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1" name="Straight Connector 120">
                              <a:extLst>
                                <a:ext uri="{FF2B5EF4-FFF2-40B4-BE49-F238E27FC236}">
                                  <a16:creationId xmlns:a16="http://schemas.microsoft.com/office/drawing/2014/main" id="{81D62EDE-B2E1-447B-243A-EE265AA0957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749415" y="2129918"/>
                              <a:ext cx="31042" cy="262956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90" name="Group 89">
                          <a:extLst>
                            <a:ext uri="{FF2B5EF4-FFF2-40B4-BE49-F238E27FC236}">
                              <a16:creationId xmlns:a16="http://schemas.microsoft.com/office/drawing/2014/main" id="{042B950D-B18E-0165-F05B-C1B339F74D4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6997871">
                          <a:off x="6908643" y="2614490"/>
                          <a:ext cx="487005" cy="348915"/>
                          <a:chOff x="6638107" y="2129544"/>
                          <a:chExt cx="487005" cy="348915"/>
                        </a:xfrm>
                      </p:grpSpPr>
                      <p:grpSp>
                        <p:nvGrpSpPr>
                          <p:cNvPr id="102" name="Group 101">
                            <a:extLst>
                              <a:ext uri="{FF2B5EF4-FFF2-40B4-BE49-F238E27FC236}">
                                <a16:creationId xmlns:a16="http://schemas.microsoft.com/office/drawing/2014/main" id="{05120C16-7497-EB1D-594D-6BC0646CC5A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638107" y="2129918"/>
                            <a:ext cx="209733" cy="348541"/>
                            <a:chOff x="6638107" y="2129918"/>
                            <a:chExt cx="209733" cy="348541"/>
                          </a:xfrm>
                        </p:grpSpPr>
                        <p:cxnSp>
                          <p:nvCxnSpPr>
                            <p:cNvPr id="109" name="Straight Connector 108">
                              <a:extLst>
                                <a:ext uri="{FF2B5EF4-FFF2-40B4-BE49-F238E27FC236}">
                                  <a16:creationId xmlns:a16="http://schemas.microsoft.com/office/drawing/2014/main" id="{5A31BC9D-56E9-5E6B-29EA-70B547E19EA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47840" y="2129918"/>
                              <a:ext cx="0" cy="348541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0" name="Straight Connector 109">
                              <a:extLst>
                                <a:ext uri="{FF2B5EF4-FFF2-40B4-BE49-F238E27FC236}">
                                  <a16:creationId xmlns:a16="http://schemas.microsoft.com/office/drawing/2014/main" id="{1DDFACEA-6036-FEE8-8894-13E481B1CBE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11010" y="2134430"/>
                              <a:ext cx="0" cy="28902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1" name="Straight Connector 110">
                              <a:extLst>
                                <a:ext uri="{FF2B5EF4-FFF2-40B4-BE49-F238E27FC236}">
                                  <a16:creationId xmlns:a16="http://schemas.microsoft.com/office/drawing/2014/main" id="{7E0C651A-F571-04C8-045D-6FEE7338D4DF}"/>
                                </a:ext>
                              </a:extLst>
                            </p:cNvPr>
                            <p:cNvCxnSpPr>
                              <a:cxnSpLocks/>
                              <a:stCxn id="211" idx="0"/>
                            </p:cNvCxnSpPr>
                            <p:nvPr/>
                          </p:nvCxnSpPr>
                          <p:spPr>
                            <a:xfrm rot="14602129" flipH="1" flipV="1">
                              <a:off x="6542157" y="2229466"/>
                              <a:ext cx="210856" cy="18955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2" name="Straight Connector 111">
                              <a:extLst>
                                <a:ext uri="{FF2B5EF4-FFF2-40B4-BE49-F238E27FC236}">
                                  <a16:creationId xmlns:a16="http://schemas.microsoft.com/office/drawing/2014/main" id="{6E35C12B-330A-435B-D7B4-9EA1EBECE66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692492" y="2149827"/>
                              <a:ext cx="42111" cy="21526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3" name="Straight Connector 112">
                              <a:extLst>
                                <a:ext uri="{FF2B5EF4-FFF2-40B4-BE49-F238E27FC236}">
                                  <a16:creationId xmlns:a16="http://schemas.microsoft.com/office/drawing/2014/main" id="{A36F07E8-8B89-E4C2-3AB0-56480B70908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749415" y="2129918"/>
                              <a:ext cx="31042" cy="262956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03" name="Group 102">
                            <a:extLst>
                              <a:ext uri="{FF2B5EF4-FFF2-40B4-BE49-F238E27FC236}">
                                <a16:creationId xmlns:a16="http://schemas.microsoft.com/office/drawing/2014/main" id="{B96C4191-B451-11CC-8B66-39A1487624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flipH="1">
                            <a:off x="6850736" y="2129544"/>
                            <a:ext cx="274376" cy="348541"/>
                            <a:chOff x="6573464" y="2129918"/>
                            <a:chExt cx="274376" cy="348541"/>
                          </a:xfrm>
                        </p:grpSpPr>
                        <p:cxnSp>
                          <p:nvCxnSpPr>
                            <p:cNvPr id="104" name="Straight Connector 103">
                              <a:extLst>
                                <a:ext uri="{FF2B5EF4-FFF2-40B4-BE49-F238E27FC236}">
                                  <a16:creationId xmlns:a16="http://schemas.microsoft.com/office/drawing/2014/main" id="{794F4DE9-5D98-9ADF-6675-0E0FD40BDF2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47840" y="2129918"/>
                              <a:ext cx="0" cy="348541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5" name="Straight Connector 104">
                              <a:extLst>
                                <a:ext uri="{FF2B5EF4-FFF2-40B4-BE49-F238E27FC236}">
                                  <a16:creationId xmlns:a16="http://schemas.microsoft.com/office/drawing/2014/main" id="{1604D6BB-5E79-3902-6078-71588B00EAF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11010" y="2134430"/>
                              <a:ext cx="0" cy="28902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6" name="Straight Connector 105">
                              <a:extLst>
                                <a:ext uri="{FF2B5EF4-FFF2-40B4-BE49-F238E27FC236}">
                                  <a16:creationId xmlns:a16="http://schemas.microsoft.com/office/drawing/2014/main" id="{7056D351-EC6B-06B8-F8E1-03D96846C81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6997871" flipV="1">
                              <a:off x="6580321" y="2143813"/>
                              <a:ext cx="142542" cy="156256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7" name="Straight Connector 106">
                              <a:extLst>
                                <a:ext uri="{FF2B5EF4-FFF2-40B4-BE49-F238E27FC236}">
                                  <a16:creationId xmlns:a16="http://schemas.microsoft.com/office/drawing/2014/main" id="{F47C8408-D2C1-983F-81C9-A6B9329673D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692492" y="2149827"/>
                              <a:ext cx="42111" cy="21526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8" name="Straight Connector 107">
                              <a:extLst>
                                <a:ext uri="{FF2B5EF4-FFF2-40B4-BE49-F238E27FC236}">
                                  <a16:creationId xmlns:a16="http://schemas.microsoft.com/office/drawing/2014/main" id="{765942F6-4DBD-8568-666E-745062EC0CE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749415" y="2129918"/>
                              <a:ext cx="31042" cy="262956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grpSp>
                      <p:nvGrpSpPr>
                        <p:cNvPr id="91" name="Group 90">
                          <a:extLst>
                            <a:ext uri="{FF2B5EF4-FFF2-40B4-BE49-F238E27FC236}">
                              <a16:creationId xmlns:a16="http://schemas.microsoft.com/office/drawing/2014/main" id="{49DD5CA0-BB2C-94A3-D438-59BA29ED3C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849246">
                          <a:off x="6956219" y="2256783"/>
                          <a:ext cx="399000" cy="355622"/>
                          <a:chOff x="6685876" y="2122837"/>
                          <a:chExt cx="399000" cy="355622"/>
                        </a:xfrm>
                      </p:grpSpPr>
                      <p:grpSp>
                        <p:nvGrpSpPr>
                          <p:cNvPr id="92" name="Group 91">
                            <a:extLst>
                              <a:ext uri="{FF2B5EF4-FFF2-40B4-BE49-F238E27FC236}">
                                <a16:creationId xmlns:a16="http://schemas.microsoft.com/office/drawing/2014/main" id="{512F7A73-362F-81FF-9A77-8A21D45E23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685876" y="2129918"/>
                            <a:ext cx="161964" cy="348541"/>
                            <a:chOff x="6685876" y="2129918"/>
                            <a:chExt cx="161964" cy="348541"/>
                          </a:xfrm>
                        </p:grpSpPr>
                        <p:cxnSp>
                          <p:nvCxnSpPr>
                            <p:cNvPr id="99" name="Straight Connector 98">
                              <a:extLst>
                                <a:ext uri="{FF2B5EF4-FFF2-40B4-BE49-F238E27FC236}">
                                  <a16:creationId xmlns:a16="http://schemas.microsoft.com/office/drawing/2014/main" id="{C1D84AC6-C68D-0B97-9259-1DFA5F1B079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47840" y="2129918"/>
                              <a:ext cx="0" cy="348541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0" name="Straight Connector 99">
                              <a:extLst>
                                <a:ext uri="{FF2B5EF4-FFF2-40B4-BE49-F238E27FC236}">
                                  <a16:creationId xmlns:a16="http://schemas.microsoft.com/office/drawing/2014/main" id="{B6E66092-F307-8D3B-8598-6E6E0E0155F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11010" y="2134430"/>
                              <a:ext cx="0" cy="28902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1" name="Straight Connector 100">
                              <a:extLst>
                                <a:ext uri="{FF2B5EF4-FFF2-40B4-BE49-F238E27FC236}">
                                  <a16:creationId xmlns:a16="http://schemas.microsoft.com/office/drawing/2014/main" id="{B215525F-FD1D-815F-1D9E-77046F4FE79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rot="17750754" flipH="1">
                              <a:off x="6661364" y="2202857"/>
                              <a:ext cx="192827" cy="143805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93" name="Group 92">
                            <a:extLst>
                              <a:ext uri="{FF2B5EF4-FFF2-40B4-BE49-F238E27FC236}">
                                <a16:creationId xmlns:a16="http://schemas.microsoft.com/office/drawing/2014/main" id="{8F29E402-F205-CA40-52D3-450C5959F8B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flipH="1">
                            <a:off x="6850736" y="2122837"/>
                            <a:ext cx="234140" cy="355248"/>
                            <a:chOff x="6613700" y="2123211"/>
                            <a:chExt cx="234140" cy="355248"/>
                          </a:xfrm>
                        </p:grpSpPr>
                        <p:cxnSp>
                          <p:nvCxnSpPr>
                            <p:cNvPr id="94" name="Straight Connector 93">
                              <a:extLst>
                                <a:ext uri="{FF2B5EF4-FFF2-40B4-BE49-F238E27FC236}">
                                  <a16:creationId xmlns:a16="http://schemas.microsoft.com/office/drawing/2014/main" id="{4FA53B5E-8830-F5F7-8991-F7BA4D2F468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47840" y="2129918"/>
                              <a:ext cx="0" cy="348541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5" name="Straight Connector 94">
                              <a:extLst>
                                <a:ext uri="{FF2B5EF4-FFF2-40B4-BE49-F238E27FC236}">
                                  <a16:creationId xmlns:a16="http://schemas.microsoft.com/office/drawing/2014/main" id="{3B37CEFB-2CCA-390B-79BB-A04E1262B93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11010" y="2134430"/>
                              <a:ext cx="0" cy="28902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6" name="Straight Connector 95">
                              <a:extLst>
                                <a:ext uri="{FF2B5EF4-FFF2-40B4-BE49-F238E27FC236}">
                                  <a16:creationId xmlns:a16="http://schemas.microsoft.com/office/drawing/2014/main" id="{9389AD64-FFF9-7E5C-6979-AEF4C718D64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613700" y="2123211"/>
                              <a:ext cx="72671" cy="214224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7" name="Straight Connector 96">
                              <a:extLst>
                                <a:ext uri="{FF2B5EF4-FFF2-40B4-BE49-F238E27FC236}">
                                  <a16:creationId xmlns:a16="http://schemas.microsoft.com/office/drawing/2014/main" id="{D46852DF-8AA8-141F-583B-1991243B175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692492" y="2149827"/>
                              <a:ext cx="42111" cy="21526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8" name="Straight Connector 97">
                              <a:extLst>
                                <a:ext uri="{FF2B5EF4-FFF2-40B4-BE49-F238E27FC236}">
                                  <a16:creationId xmlns:a16="http://schemas.microsoft.com/office/drawing/2014/main" id="{095364F2-C392-8A3A-20DE-A9D30DE51E4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749415" y="2129918"/>
                              <a:ext cx="31042" cy="262956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A6A6A6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</p:grpSp>
                </p:grpSp>
                <p:sp>
                  <p:nvSpPr>
                    <p:cNvPr id="83" name="Flowchart: Connector 82">
                      <a:extLst>
                        <a:ext uri="{FF2B5EF4-FFF2-40B4-BE49-F238E27FC236}">
                          <a16:creationId xmlns:a16="http://schemas.microsoft.com/office/drawing/2014/main" id="{A7ECB526-FF68-CEAF-A4E9-D60FB1261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10635" y="2275181"/>
                      <a:ext cx="687021" cy="687021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 w="571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15567D1E-3018-F8D9-4C67-E87BDD36442C}"/>
                      </a:ext>
                    </a:extLst>
                  </p:cNvPr>
                  <p:cNvSpPr txBox="1"/>
                  <p:nvPr/>
                </p:nvSpPr>
                <p:spPr>
                  <a:xfrm>
                    <a:off x="5861514" y="630837"/>
                    <a:ext cx="1642070" cy="2961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IN" sz="1050" dirty="0"/>
                      <a:t>Heat Exchanger Fins</a:t>
                    </a:r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0ACE9E21-DD9E-A072-AA9E-8427B09A6DF9}"/>
                      </a:ext>
                    </a:extLst>
                  </p:cNvPr>
                  <p:cNvCxnSpPr>
                    <a:cxnSpLocks/>
                    <a:stCxn id="73" idx="2"/>
                  </p:cNvCxnSpPr>
                  <p:nvPr/>
                </p:nvCxnSpPr>
                <p:spPr>
                  <a:xfrm flipH="1">
                    <a:off x="6589962" y="926946"/>
                    <a:ext cx="92588" cy="117607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>
                    <a:extLst>
                      <a:ext uri="{FF2B5EF4-FFF2-40B4-BE49-F238E27FC236}">
                        <a16:creationId xmlns:a16="http://schemas.microsoft.com/office/drawing/2014/main" id="{BA450E9F-3684-2FE8-BD34-C06712F74C80}"/>
                      </a:ext>
                    </a:extLst>
                  </p:cNvPr>
                  <p:cNvCxnSpPr>
                    <a:cxnSpLocks/>
                    <a:stCxn id="70" idx="2"/>
                    <a:endCxn id="209" idx="0"/>
                  </p:cNvCxnSpPr>
                  <p:nvPr/>
                </p:nvCxnSpPr>
                <p:spPr>
                  <a:xfrm flipH="1">
                    <a:off x="7232870" y="1956739"/>
                    <a:ext cx="634764" cy="6067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48C2CCBB-C379-E9B4-89C9-91CDB7ED4664}"/>
                      </a:ext>
                    </a:extLst>
                  </p:cNvPr>
                  <p:cNvSpPr txBox="1"/>
                  <p:nvPr/>
                </p:nvSpPr>
                <p:spPr>
                  <a:xfrm>
                    <a:off x="7204455" y="867714"/>
                    <a:ext cx="753760" cy="3522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IN" sz="1050" dirty="0"/>
                      <a:t>TEG</a:t>
                    </a:r>
                  </a:p>
                </p:txBody>
              </p:sp>
              <p:cxnSp>
                <p:nvCxnSpPr>
                  <p:cNvPr id="77" name="Straight Arrow Connector 76">
                    <a:extLst>
                      <a:ext uri="{FF2B5EF4-FFF2-40B4-BE49-F238E27FC236}">
                        <a16:creationId xmlns:a16="http://schemas.microsoft.com/office/drawing/2014/main" id="{B575D4C4-D338-02E8-438B-2A6FB0E63E58}"/>
                      </a:ext>
                    </a:extLst>
                  </p:cNvPr>
                  <p:cNvCxnSpPr>
                    <a:cxnSpLocks/>
                    <a:stCxn id="76" idx="1"/>
                    <a:endCxn id="193" idx="0"/>
                  </p:cNvCxnSpPr>
                  <p:nvPr/>
                </p:nvCxnSpPr>
                <p:spPr>
                  <a:xfrm flipH="1">
                    <a:off x="6666223" y="1043863"/>
                    <a:ext cx="538232" cy="73564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B3F2F7DA-9CC4-9E75-07A0-B3C42AD752BF}"/>
                      </a:ext>
                    </a:extLst>
                  </p:cNvPr>
                  <p:cNvSpPr txBox="1"/>
                  <p:nvPr/>
                </p:nvSpPr>
                <p:spPr>
                  <a:xfrm>
                    <a:off x="7267543" y="1169842"/>
                    <a:ext cx="930759" cy="3522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IN" sz="1050" dirty="0"/>
                      <a:t>Clamps</a:t>
                    </a:r>
                  </a:p>
                </p:txBody>
              </p:sp>
              <p:cxnSp>
                <p:nvCxnSpPr>
                  <p:cNvPr id="79" name="Straight Arrow Connector 78">
                    <a:extLst>
                      <a:ext uri="{FF2B5EF4-FFF2-40B4-BE49-F238E27FC236}">
                        <a16:creationId xmlns:a16="http://schemas.microsoft.com/office/drawing/2014/main" id="{0EF32C76-CF07-1756-D61E-A1062C61F96C}"/>
                      </a:ext>
                    </a:extLst>
                  </p:cNvPr>
                  <p:cNvCxnSpPr>
                    <a:cxnSpLocks/>
                    <a:stCxn id="78" idx="1"/>
                  </p:cNvCxnSpPr>
                  <p:nvPr/>
                </p:nvCxnSpPr>
                <p:spPr>
                  <a:xfrm flipH="1">
                    <a:off x="7007155" y="1345992"/>
                    <a:ext cx="260387" cy="25479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1D645AA5-2AF6-BAFC-CAA4-CB1D79F34906}"/>
                      </a:ext>
                    </a:extLst>
                  </p:cNvPr>
                  <p:cNvSpPr txBox="1"/>
                  <p:nvPr/>
                </p:nvSpPr>
                <p:spPr>
                  <a:xfrm>
                    <a:off x="5492895" y="925425"/>
                    <a:ext cx="864866" cy="2961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IN" sz="1050" dirty="0"/>
                      <a:t>Mounting</a:t>
                    </a:r>
                  </a:p>
                </p:txBody>
              </p:sp>
              <p:cxnSp>
                <p:nvCxnSpPr>
                  <p:cNvPr id="81" name="Straight Arrow Connector 80">
                    <a:extLst>
                      <a:ext uri="{FF2B5EF4-FFF2-40B4-BE49-F238E27FC236}">
                        <a16:creationId xmlns:a16="http://schemas.microsoft.com/office/drawing/2014/main" id="{F0552BC2-FEE8-EE8A-902C-5F43193F04D5}"/>
                      </a:ext>
                    </a:extLst>
                  </p:cNvPr>
                  <p:cNvCxnSpPr>
                    <a:cxnSpLocks/>
                    <a:stCxn id="80" idx="2"/>
                    <a:endCxn id="183" idx="2"/>
                  </p:cNvCxnSpPr>
                  <p:nvPr/>
                </p:nvCxnSpPr>
                <p:spPr>
                  <a:xfrm>
                    <a:off x="5925329" y="1221534"/>
                    <a:ext cx="131403" cy="22336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F549AEFB-6F4A-96D4-9589-E49D431C464F}"/>
                  </a:ext>
                </a:extLst>
              </p:cNvPr>
              <p:cNvGrpSpPr/>
              <p:nvPr/>
            </p:nvGrpSpPr>
            <p:grpSpPr>
              <a:xfrm>
                <a:off x="1919272" y="5907612"/>
                <a:ext cx="914910" cy="337495"/>
                <a:chOff x="1919272" y="5907612"/>
                <a:chExt cx="914910" cy="337495"/>
              </a:xfrm>
            </p:grpSpPr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C730CD54-1976-251C-5ADC-398FAEC57937}"/>
                    </a:ext>
                  </a:extLst>
                </p:cNvPr>
                <p:cNvGrpSpPr/>
                <p:nvPr/>
              </p:nvGrpSpPr>
              <p:grpSpPr>
                <a:xfrm>
                  <a:off x="1919272" y="5907612"/>
                  <a:ext cx="914910" cy="337495"/>
                  <a:chOff x="1919272" y="5907612"/>
                  <a:chExt cx="914910" cy="337495"/>
                </a:xfrm>
              </p:grpSpPr>
              <p:cxnSp>
                <p:nvCxnSpPr>
                  <p:cNvPr id="334" name="Straight Arrow Connector 333">
                    <a:extLst>
                      <a:ext uri="{FF2B5EF4-FFF2-40B4-BE49-F238E27FC236}">
                        <a16:creationId xmlns:a16="http://schemas.microsoft.com/office/drawing/2014/main" id="{15409C22-ABAC-0D2D-131E-3D924B5319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9272" y="6048401"/>
                    <a:ext cx="914910" cy="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Connector 337">
                    <a:extLst>
                      <a:ext uri="{FF2B5EF4-FFF2-40B4-BE49-F238E27FC236}">
                        <a16:creationId xmlns:a16="http://schemas.microsoft.com/office/drawing/2014/main" id="{CC4E8079-56BA-9512-724D-164BECC8EA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29271" y="5907612"/>
                    <a:ext cx="0" cy="25082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5" name="TextBox 374">
                    <a:extLst>
                      <a:ext uri="{FF2B5EF4-FFF2-40B4-BE49-F238E27FC236}">
                        <a16:creationId xmlns:a16="http://schemas.microsoft.com/office/drawing/2014/main" id="{C11858E0-C465-78DE-CDA0-72C6E7515A6E}"/>
                      </a:ext>
                    </a:extLst>
                  </p:cNvPr>
                  <p:cNvSpPr txBox="1"/>
                  <p:nvPr/>
                </p:nvSpPr>
                <p:spPr>
                  <a:xfrm>
                    <a:off x="2041839" y="5991191"/>
                    <a:ext cx="782292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1050" dirty="0"/>
                      <a:t>100 mm</a:t>
                    </a:r>
                  </a:p>
                </p:txBody>
              </p:sp>
            </p:grp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DD0DB106-87D9-1454-315B-8A1440511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0553" y="5971612"/>
                  <a:ext cx="260" cy="21536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A0F86852-FC61-C9E7-C65A-18518E0A8D75}"/>
              </a:ext>
            </a:extLst>
          </p:cNvPr>
          <p:cNvSpPr txBox="1"/>
          <p:nvPr/>
        </p:nvSpPr>
        <p:spPr>
          <a:xfrm>
            <a:off x="5798517" y="1153972"/>
            <a:ext cx="318786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Implementation Roadmap: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DBF6F691-8FF1-7A46-D955-AA43A38A443F}"/>
              </a:ext>
            </a:extLst>
          </p:cNvPr>
          <p:cNvSpPr txBox="1"/>
          <p:nvPr/>
        </p:nvSpPr>
        <p:spPr>
          <a:xfrm>
            <a:off x="179249" y="1153972"/>
            <a:ext cx="5132167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Our Solution 1: </a:t>
            </a:r>
            <a:r>
              <a:rPr lang="en-IN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Exhaust Heat Recovery System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DE9FDB03-8A88-9963-46BD-3AD0E0C17F7A}"/>
              </a:ext>
            </a:extLst>
          </p:cNvPr>
          <p:cNvSpPr txBox="1"/>
          <p:nvPr/>
        </p:nvSpPr>
        <p:spPr>
          <a:xfrm>
            <a:off x="174320" y="1527841"/>
            <a:ext cx="55300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"/>
              </a:spcAft>
            </a:pPr>
            <a:r>
              <a:rPr lang="en-IN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I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Hexagonal-shaped engine waste heat recovery system.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Hot Side</a:t>
            </a:r>
            <a:r>
              <a:rPr lang="en-IN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Hexagonal finned heat exchanger attached to exhaust.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Cold Side</a:t>
            </a:r>
            <a:r>
              <a:rPr lang="en-IN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Aluminium coolant box connected to engine coolant loop.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TEG Configuration</a:t>
            </a:r>
            <a:r>
              <a:rPr lang="en-IN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3 TEGs per face (18 TEGs total), arranged in a row for uniform heat distribution.</a:t>
            </a:r>
          </a:p>
        </p:txBody>
      </p:sp>
      <p:graphicFrame>
        <p:nvGraphicFramePr>
          <p:cNvPr id="455" name="Diagram 454">
            <a:extLst>
              <a:ext uri="{FF2B5EF4-FFF2-40B4-BE49-F238E27FC236}">
                <a16:creationId xmlns:a16="http://schemas.microsoft.com/office/drawing/2014/main" id="{43F333DF-7C9A-5AD8-B9B1-46D2110892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8851052"/>
              </p:ext>
            </p:extLst>
          </p:nvPr>
        </p:nvGraphicFramePr>
        <p:xfrm>
          <a:off x="5798517" y="1632526"/>
          <a:ext cx="6219163" cy="52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56" name="TextBox 455">
            <a:extLst>
              <a:ext uri="{FF2B5EF4-FFF2-40B4-BE49-F238E27FC236}">
                <a16:creationId xmlns:a16="http://schemas.microsoft.com/office/drawing/2014/main" id="{ABFBCFBC-AB06-4FB0-2C4F-048BC7DE9096}"/>
              </a:ext>
            </a:extLst>
          </p:cNvPr>
          <p:cNvSpPr txBox="1"/>
          <p:nvPr/>
        </p:nvSpPr>
        <p:spPr>
          <a:xfrm>
            <a:off x="9732627" y="2046794"/>
            <a:ext cx="2510222" cy="1146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1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Fine-tune heat exchanger design for better thermal uniformity.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IoT sensors for real-time monitoring (e.g., temperature, power output).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5A13B56-17CB-A376-C352-14A2CFDD1AD5}"/>
              </a:ext>
            </a:extLst>
          </p:cNvPr>
          <p:cNvSpPr txBox="1"/>
          <p:nvPr/>
        </p:nvSpPr>
        <p:spPr>
          <a:xfrm>
            <a:off x="5798517" y="2242632"/>
            <a:ext cx="206601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0" i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Fabricate hexagonal heat exchanger and coolant box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Assemble TEGs with clamping system and thermal interface materials</a:t>
            </a:r>
            <a:endParaRPr lang="en-IN" sz="1100" dirty="0"/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AC48F02F-B379-4635-3026-8072DB04E84B}"/>
              </a:ext>
            </a:extLst>
          </p:cNvPr>
          <p:cNvSpPr txBox="1"/>
          <p:nvPr/>
        </p:nvSpPr>
        <p:spPr>
          <a:xfrm>
            <a:off x="7819811" y="2250695"/>
            <a:ext cx="17684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0" i="0"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Install the system on a test vehicle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Connect coolant box to engine coolant loop</a:t>
            </a:r>
            <a:endParaRPr lang="en-IN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BA60B-686D-7643-BC0C-4D7F09494875}"/>
              </a:ext>
            </a:extLst>
          </p:cNvPr>
          <p:cNvSpPr txBox="1"/>
          <p:nvPr/>
        </p:nvSpPr>
        <p:spPr>
          <a:xfrm>
            <a:off x="109826" y="5172549"/>
            <a:ext cx="318786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Feasibility: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E3B18-B98C-6793-279E-7D59FD2916A7}"/>
              </a:ext>
            </a:extLst>
          </p:cNvPr>
          <p:cNvGrpSpPr/>
          <p:nvPr/>
        </p:nvGrpSpPr>
        <p:grpSpPr>
          <a:xfrm>
            <a:off x="-506485" y="5531959"/>
            <a:ext cx="2668774" cy="900722"/>
            <a:chOff x="3022438" y="1650021"/>
            <a:chExt cx="2668774" cy="90072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4DFDD5C-5387-A95C-8A38-FB89003E767F}"/>
                </a:ext>
              </a:extLst>
            </p:cNvPr>
            <p:cNvSpPr/>
            <p:nvPr/>
          </p:nvSpPr>
          <p:spPr>
            <a:xfrm>
              <a:off x="3761714" y="1650021"/>
              <a:ext cx="1649696" cy="44026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i="0" dirty="0">
                  <a:solidFill>
                    <a:srgbClr val="92D05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2.4 Kg</a:t>
              </a:r>
              <a:endParaRPr lang="en-IN" sz="32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25E8E7-F4EC-B828-C17D-FECD4D7D100A}"/>
                </a:ext>
              </a:extLst>
            </p:cNvPr>
            <p:cNvSpPr txBox="1"/>
            <p:nvPr/>
          </p:nvSpPr>
          <p:spPr>
            <a:xfrm>
              <a:off x="3022438" y="2089078"/>
              <a:ext cx="26687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2pPr lvl="1">
                <a:spcBef>
                  <a:spcPts val="300"/>
                </a:spcBef>
                <a:defRPr sz="1200" b="0" i="0"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</a:lstStyle>
            <a:p>
              <a:pPr lvl="1" algn="ctr">
                <a:spcAft>
                  <a:spcPts val="300"/>
                </a:spcAft>
              </a:pPr>
              <a:r>
                <a:rPr lang="en-US" b="0" i="0" dirty="0">
                  <a:effectLst/>
                </a:rPr>
                <a:t>Overall weight of the Exhaust Heat Recovery system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4F0CF-B398-8F50-D75F-337A0BBF6DA2}"/>
              </a:ext>
            </a:extLst>
          </p:cNvPr>
          <p:cNvGrpSpPr/>
          <p:nvPr/>
        </p:nvGrpSpPr>
        <p:grpSpPr>
          <a:xfrm>
            <a:off x="3129743" y="5535157"/>
            <a:ext cx="2668774" cy="882947"/>
            <a:chOff x="3355293" y="1588148"/>
            <a:chExt cx="2668774" cy="88294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100E0D2-4040-BDF1-6868-53ABF3CCDFFA}"/>
                </a:ext>
              </a:extLst>
            </p:cNvPr>
            <p:cNvSpPr/>
            <p:nvPr/>
          </p:nvSpPr>
          <p:spPr>
            <a:xfrm>
              <a:off x="3728055" y="1588148"/>
              <a:ext cx="1649696" cy="44026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6-8 yrs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4A6266-F30D-1C3D-A1FF-BF12308B327B}"/>
                </a:ext>
              </a:extLst>
            </p:cNvPr>
            <p:cNvSpPr txBox="1"/>
            <p:nvPr/>
          </p:nvSpPr>
          <p:spPr>
            <a:xfrm>
              <a:off x="3355293" y="2009430"/>
              <a:ext cx="26687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2pPr lvl="1">
                <a:spcBef>
                  <a:spcPts val="300"/>
                </a:spcBef>
                <a:defRPr sz="1200" b="0" i="0"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</a:lstStyle>
            <a:p>
              <a:pPr lvl="1">
                <a:spcAft>
                  <a:spcPts val="300"/>
                </a:spcAft>
              </a:pPr>
              <a:r>
                <a:rPr lang="en-US" b="0" i="0" dirty="0">
                  <a:effectLst/>
                </a:rPr>
                <a:t>ROI, </a:t>
              </a:r>
              <a:r>
                <a:rPr lang="en-GB" b="0" i="0" dirty="0">
                  <a:effectLst/>
                </a:rPr>
                <a:t>via fuel savings (urban commuter use case)</a:t>
              </a:r>
              <a:endParaRPr lang="en-US" b="0" i="0" dirty="0">
                <a:effectLst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AD398F-419E-1854-54EF-A78591C3B18B}"/>
              </a:ext>
            </a:extLst>
          </p:cNvPr>
          <p:cNvGrpSpPr/>
          <p:nvPr/>
        </p:nvGrpSpPr>
        <p:grpSpPr>
          <a:xfrm>
            <a:off x="1623509" y="5555386"/>
            <a:ext cx="2245538" cy="869507"/>
            <a:chOff x="3381572" y="1588148"/>
            <a:chExt cx="2245538" cy="869507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70E2A8D-1E58-2510-5ED9-7D129C322A68}"/>
                </a:ext>
              </a:extLst>
            </p:cNvPr>
            <p:cNvSpPr/>
            <p:nvPr/>
          </p:nvSpPr>
          <p:spPr>
            <a:xfrm>
              <a:off x="3728055" y="1588148"/>
              <a:ext cx="1649696" cy="44026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i="0" u="none" strike="noStrike" dirty="0">
                  <a:solidFill>
                    <a:srgbClr val="92D050"/>
                  </a:solidFill>
                  <a:effectLst/>
                  <a:latin typeface="Arial" panose="020B0604020202020204" pitchFamily="34" charset="0"/>
                </a:rPr>
                <a:t>₹ </a:t>
              </a:r>
              <a:r>
                <a:rPr lang="en-IN" sz="3200" b="1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35589C0-FAC2-52CC-1FC8-946DDA0F2C57}"/>
                </a:ext>
              </a:extLst>
            </p:cNvPr>
            <p:cNvSpPr txBox="1"/>
            <p:nvPr/>
          </p:nvSpPr>
          <p:spPr>
            <a:xfrm>
              <a:off x="3381572" y="1995990"/>
              <a:ext cx="22455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2pPr lvl="1">
                <a:spcBef>
                  <a:spcPts val="300"/>
                </a:spcBef>
                <a:defRPr sz="1200" b="0" i="0"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</a:lstStyle>
            <a:p>
              <a:pPr lvl="1">
                <a:spcAft>
                  <a:spcPts val="300"/>
                </a:spcAft>
              </a:pPr>
              <a:r>
                <a:rPr lang="en-US" b="0" i="0" dirty="0">
                  <a:effectLst/>
                </a:rPr>
                <a:t>Cost of the Exhaust Recovery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72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2D519-6C0E-5A55-7B30-E41CF0098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7551396-871A-FCC0-6B56-3D9DE54A1B98}"/>
              </a:ext>
            </a:extLst>
          </p:cNvPr>
          <p:cNvSpPr txBox="1"/>
          <p:nvPr/>
        </p:nvSpPr>
        <p:spPr>
          <a:xfrm>
            <a:off x="98252" y="2704991"/>
            <a:ext cx="60902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Benefits - </a:t>
            </a:r>
            <a:r>
              <a:rPr lang="en-US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Dual Functionality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6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Energy Generation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Converts exhaust heat into electricity for auxiliary systems (e.g., lights, infotainment).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Noise Reduction</a:t>
            </a:r>
            <a:r>
              <a:rPr lang="en-US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Integrated muffler designs can reduce exhaust noise by creating modification to design such as a porous structure.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801F13-2F3A-0800-5A54-9C3C263BB7DC}"/>
              </a:ext>
            </a:extLst>
          </p:cNvPr>
          <p:cNvGrpSpPr/>
          <p:nvPr/>
        </p:nvGrpSpPr>
        <p:grpSpPr>
          <a:xfrm>
            <a:off x="6182943" y="1063233"/>
            <a:ext cx="6642349" cy="2188062"/>
            <a:chOff x="103505" y="4081588"/>
            <a:chExt cx="6642349" cy="21880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5F3753-D3AB-D3D6-40F8-E3BBA105819B}"/>
                </a:ext>
              </a:extLst>
            </p:cNvPr>
            <p:cNvSpPr txBox="1"/>
            <p:nvPr/>
          </p:nvSpPr>
          <p:spPr>
            <a:xfrm>
              <a:off x="103514" y="4438379"/>
              <a:ext cx="6642340" cy="1831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Aft>
                  <a:spcPts val="300"/>
                </a:spcAft>
              </a:pPr>
              <a:r>
                <a:rPr lang="en-US" sz="1100" b="1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Predictive Maintenance</a:t>
              </a:r>
              <a:r>
                <a:rPr lang="en-US" sz="11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marL="171450" indent="-17145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11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Early detection of soot buildup, clogged filters, and coolant issues.</a:t>
              </a:r>
            </a:p>
            <a:p>
              <a:pPr marL="171450" indent="-17145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11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Reduces repair costs and prevents unexpected breakdowns .</a:t>
              </a:r>
            </a:p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b="1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Efficiency Optimization</a:t>
              </a:r>
              <a:r>
                <a:rPr lang="en-US" sz="11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marL="171450" indent="-17145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11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Real-time feedback on driving behavior (e.g., aggressive acceleration, excessive idling).</a:t>
              </a:r>
            </a:p>
            <a:p>
              <a:pPr algn="l">
                <a:spcBef>
                  <a:spcPts val="300"/>
                </a:spcBef>
                <a:spcAft>
                  <a:spcPts val="300"/>
                </a:spcAft>
              </a:pPr>
              <a:r>
                <a:rPr lang="en-US" sz="1100" b="1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Cost Savings</a:t>
              </a:r>
              <a:r>
                <a:rPr lang="en-US" sz="11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marL="171450" indent="-17145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11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Eliminates the need for additional sensors (e.g., exhaust temperature probes).</a:t>
              </a:r>
            </a:p>
            <a:p>
              <a:pPr marL="171450" indent="-17145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en-US" sz="11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Extends engine lifespan by reducing thermal and mechanical stress.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BE5140-6A1D-F978-2F04-54F9BB831421}"/>
                </a:ext>
              </a:extLst>
            </p:cNvPr>
            <p:cNvSpPr txBox="1"/>
            <p:nvPr/>
          </p:nvSpPr>
          <p:spPr>
            <a:xfrm>
              <a:off x="103505" y="4081588"/>
              <a:ext cx="5896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Software based monitoring system (</a:t>
              </a:r>
              <a:r>
                <a:rPr lang="en-US" sz="1800" b="1" i="0" dirty="0">
                  <a:effectLst/>
                  <a:latin typeface="Inter"/>
                </a:rPr>
                <a:t>Exhaust + Coolant </a:t>
              </a:r>
              <a:r>
                <a:rPr lang="en-IN" b="1" dirty="0"/>
                <a:t>Data)</a:t>
              </a:r>
              <a:endParaRPr lang="en-IN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292FA58C-3056-A858-DE74-36921F26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20" y="87131"/>
            <a:ext cx="12017680" cy="95197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Impact and Benefits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BC2D5-BD9D-19A3-5D80-2BABD0BEDF2F}"/>
              </a:ext>
            </a:extLst>
          </p:cNvPr>
          <p:cNvSpPr txBox="1"/>
          <p:nvPr/>
        </p:nvSpPr>
        <p:spPr>
          <a:xfrm>
            <a:off x="0" y="1075160"/>
            <a:ext cx="664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"/>
              </a:spcAft>
            </a:pPr>
            <a:r>
              <a:rPr lang="en-US" sz="1800" b="1" i="0" dirty="0">
                <a:effectLst/>
                <a:latin typeface="Inter"/>
              </a:rPr>
              <a:t>Energy Recovery and Fuel Efficiency (Exhaust + Coolant TEG)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E4A2CFB-506C-4BC9-8180-B9CF03448DFE}"/>
              </a:ext>
            </a:extLst>
          </p:cNvPr>
          <p:cNvGrpSpPr/>
          <p:nvPr/>
        </p:nvGrpSpPr>
        <p:grpSpPr>
          <a:xfrm>
            <a:off x="174320" y="1419371"/>
            <a:ext cx="5168891" cy="1157976"/>
            <a:chOff x="2005470" y="1376639"/>
            <a:chExt cx="3837468" cy="115797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4900A71-168C-5ED6-3E81-844B77158999}"/>
                </a:ext>
              </a:extLst>
            </p:cNvPr>
            <p:cNvSpPr/>
            <p:nvPr/>
          </p:nvSpPr>
          <p:spPr>
            <a:xfrm>
              <a:off x="2223406" y="1376639"/>
              <a:ext cx="3498554" cy="11579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5CCADEC-2D79-70AA-28A7-2075494B7014}"/>
                </a:ext>
              </a:extLst>
            </p:cNvPr>
            <p:cNvGrpSpPr/>
            <p:nvPr/>
          </p:nvGrpSpPr>
          <p:grpSpPr>
            <a:xfrm>
              <a:off x="2005470" y="1434089"/>
              <a:ext cx="1712850" cy="840929"/>
              <a:chOff x="3389448" y="1632321"/>
              <a:chExt cx="1712850" cy="840929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AA375514-91F9-2589-32BF-D3AD5C5FB191}"/>
                  </a:ext>
                </a:extLst>
              </p:cNvPr>
              <p:cNvSpPr/>
              <p:nvPr/>
            </p:nvSpPr>
            <p:spPr>
              <a:xfrm>
                <a:off x="3452602" y="1632321"/>
                <a:ext cx="1649696" cy="44026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rgbClr val="92D050"/>
                    </a:solidFill>
                    <a:latin typeface="Inter"/>
                  </a:rPr>
                  <a:t>3</a:t>
                </a:r>
                <a:r>
                  <a:rPr lang="en-US" sz="3200" b="1" i="0" dirty="0">
                    <a:solidFill>
                      <a:srgbClr val="92D050"/>
                    </a:solidFill>
                    <a:effectLst/>
                    <a:latin typeface="Inter"/>
                  </a:rPr>
                  <a:t>-5</a:t>
                </a:r>
                <a:r>
                  <a:rPr lang="en-US" sz="3200" b="0" i="0" dirty="0">
                    <a:solidFill>
                      <a:srgbClr val="92D050"/>
                    </a:solidFill>
                    <a:effectLst/>
                    <a:latin typeface="Inter"/>
                  </a:rPr>
                  <a:t>% </a:t>
                </a:r>
                <a:endParaRPr lang="en-IN" sz="32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67676B-9BFF-A09B-1101-2D13C1B44768}"/>
                  </a:ext>
                </a:extLst>
              </p:cNvPr>
              <p:cNvSpPr txBox="1"/>
              <p:nvPr/>
            </p:nvSpPr>
            <p:spPr>
              <a:xfrm>
                <a:off x="3389448" y="2011585"/>
                <a:ext cx="165607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2pPr lvl="1">
                  <a:spcBef>
                    <a:spcPts val="300"/>
                  </a:spcBef>
                  <a:defRPr sz="1200" b="0" i="0"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</a:lstStyle>
              <a:p>
                <a:pPr lvl="1"/>
                <a:r>
                  <a:rPr lang="en-US" sz="1200" b="0" i="0" dirty="0">
                    <a:effectLst/>
                    <a:latin typeface="Inter"/>
                  </a:rPr>
                  <a:t>Overall improvement in fuel efficiency [2]</a:t>
                </a:r>
                <a:endParaRPr lang="en-IN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3E8974B-16BE-2A80-461A-7ECFF7950423}"/>
                </a:ext>
              </a:extLst>
            </p:cNvPr>
            <p:cNvGrpSpPr/>
            <p:nvPr/>
          </p:nvGrpSpPr>
          <p:grpSpPr>
            <a:xfrm>
              <a:off x="3446004" y="1444291"/>
              <a:ext cx="2396934" cy="1036791"/>
              <a:chOff x="3428938" y="1670446"/>
              <a:chExt cx="2396934" cy="1036791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4DF325C1-5ED9-7FE5-99EB-939EBDE1560F}"/>
                  </a:ext>
                </a:extLst>
              </p:cNvPr>
              <p:cNvSpPr/>
              <p:nvPr/>
            </p:nvSpPr>
            <p:spPr>
              <a:xfrm>
                <a:off x="3666101" y="1670446"/>
                <a:ext cx="2038793" cy="44026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i="0" dirty="0">
                    <a:solidFill>
                      <a:srgbClr val="92D050"/>
                    </a:solidFill>
                    <a:effectLst/>
                    <a:latin typeface="Inter"/>
                  </a:rPr>
                  <a:t>7.5M </a:t>
                </a:r>
                <a:r>
                  <a:rPr lang="en-IN" sz="3200" b="1" i="0" dirty="0">
                    <a:solidFill>
                      <a:srgbClr val="92D050"/>
                    </a:solidFill>
                    <a:effectLst/>
                    <a:latin typeface="Inter"/>
                  </a:rPr>
                  <a:t>tons</a:t>
                </a:r>
                <a:r>
                  <a:rPr lang="en-IN" sz="3200" b="0" i="0" dirty="0">
                    <a:solidFill>
                      <a:srgbClr val="92D050"/>
                    </a:solidFill>
                    <a:effectLst/>
                    <a:latin typeface="Inter"/>
                  </a:rPr>
                  <a:t> </a:t>
                </a:r>
                <a:endParaRPr lang="en-IN" sz="3200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6C5EC70-3CC0-37B3-EB64-288E77D50875}"/>
                  </a:ext>
                </a:extLst>
              </p:cNvPr>
              <p:cNvSpPr txBox="1"/>
              <p:nvPr/>
            </p:nvSpPr>
            <p:spPr>
              <a:xfrm>
                <a:off x="3428938" y="2060906"/>
                <a:ext cx="239693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2pPr lvl="1">
                  <a:spcBef>
                    <a:spcPts val="300"/>
                  </a:spcBef>
                  <a:defRPr sz="1200" b="0" i="0"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</a:lstStyle>
              <a:p>
                <a:pPr lvl="1">
                  <a:spcAft>
                    <a:spcPts val="300"/>
                  </a:spcAft>
                </a:pPr>
                <a:r>
                  <a:rPr lang="en-US" sz="1200" b="0" i="0" dirty="0">
                    <a:effectLst/>
                    <a:latin typeface="Inter"/>
                  </a:rPr>
                  <a:t>lower CO₂ emissions by reducing engine load and optimizing energy use.</a:t>
                </a:r>
              </a:p>
            </p:txBody>
          </p:sp>
        </p:grpSp>
      </p:grp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3C44C44E-2821-778C-1F9A-8362658F9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417466"/>
              </p:ext>
            </p:extLst>
          </p:nvPr>
        </p:nvGraphicFramePr>
        <p:xfrm>
          <a:off x="166904" y="4293988"/>
          <a:ext cx="7305181" cy="1986912"/>
        </p:xfrm>
        <a:graphic>
          <a:graphicData uri="http://schemas.openxmlformats.org/drawingml/2006/table">
            <a:tbl>
              <a:tblPr/>
              <a:tblGrid>
                <a:gridCol w="1050832">
                  <a:extLst>
                    <a:ext uri="{9D8B030D-6E8A-4147-A177-3AD203B41FA5}">
                      <a16:colId xmlns:a16="http://schemas.microsoft.com/office/drawing/2014/main" val="3721342660"/>
                    </a:ext>
                  </a:extLst>
                </a:gridCol>
                <a:gridCol w="1050832">
                  <a:extLst>
                    <a:ext uri="{9D8B030D-6E8A-4147-A177-3AD203B41FA5}">
                      <a16:colId xmlns:a16="http://schemas.microsoft.com/office/drawing/2014/main" val="3518574789"/>
                    </a:ext>
                  </a:extLst>
                </a:gridCol>
                <a:gridCol w="658353">
                  <a:extLst>
                    <a:ext uri="{9D8B030D-6E8A-4147-A177-3AD203B41FA5}">
                      <a16:colId xmlns:a16="http://schemas.microsoft.com/office/drawing/2014/main" val="2587585078"/>
                    </a:ext>
                  </a:extLst>
                </a:gridCol>
                <a:gridCol w="1012851">
                  <a:extLst>
                    <a:ext uri="{9D8B030D-6E8A-4147-A177-3AD203B41FA5}">
                      <a16:colId xmlns:a16="http://schemas.microsoft.com/office/drawing/2014/main" val="325767022"/>
                    </a:ext>
                  </a:extLst>
                </a:gridCol>
                <a:gridCol w="620370">
                  <a:extLst>
                    <a:ext uri="{9D8B030D-6E8A-4147-A177-3AD203B41FA5}">
                      <a16:colId xmlns:a16="http://schemas.microsoft.com/office/drawing/2014/main" val="2069182735"/>
                    </a:ext>
                  </a:extLst>
                </a:gridCol>
                <a:gridCol w="620370">
                  <a:extLst>
                    <a:ext uri="{9D8B030D-6E8A-4147-A177-3AD203B41FA5}">
                      <a16:colId xmlns:a16="http://schemas.microsoft.com/office/drawing/2014/main" val="684640282"/>
                    </a:ext>
                  </a:extLst>
                </a:gridCol>
                <a:gridCol w="772298">
                  <a:extLst>
                    <a:ext uri="{9D8B030D-6E8A-4147-A177-3AD203B41FA5}">
                      <a16:colId xmlns:a16="http://schemas.microsoft.com/office/drawing/2014/main" val="695363931"/>
                    </a:ext>
                  </a:extLst>
                </a:gridCol>
                <a:gridCol w="810280">
                  <a:extLst>
                    <a:ext uri="{9D8B030D-6E8A-4147-A177-3AD203B41FA5}">
                      <a16:colId xmlns:a16="http://schemas.microsoft.com/office/drawing/2014/main" val="532391963"/>
                    </a:ext>
                  </a:extLst>
                </a:gridCol>
                <a:gridCol w="708995">
                  <a:extLst>
                    <a:ext uri="{9D8B030D-6E8A-4147-A177-3AD203B41FA5}">
                      <a16:colId xmlns:a16="http://schemas.microsoft.com/office/drawing/2014/main" val="2077137180"/>
                    </a:ext>
                  </a:extLst>
                </a:gridCol>
              </a:tblGrid>
              <a:tr h="7001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Methodology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C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C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of TEG modules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C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Temp (max load cond.)(°C)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C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 side temp(°C)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C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Cold side temp(°C)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C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per module(W)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C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power (W)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C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Energy efficiency / CO2 emission reduction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D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985606"/>
                  </a:ext>
                </a:extLst>
              </a:tr>
              <a:tr h="2028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Exhaust gas recovery system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450-500 [1]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Delta = 80 [2]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824053"/>
                  </a:ext>
                </a:extLst>
              </a:tr>
              <a:tr h="3651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 + hot + cold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450-500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350*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153.0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733003"/>
                  </a:ext>
                </a:extLst>
              </a:tr>
              <a:tr h="64922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Engine coolant energy recovery system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110 - Coolant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160147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7AB35660-711A-1A96-6344-72A365FBA9E3}"/>
              </a:ext>
            </a:extLst>
          </p:cNvPr>
          <p:cNvSpPr txBox="1"/>
          <p:nvPr/>
        </p:nvSpPr>
        <p:spPr>
          <a:xfrm>
            <a:off x="33644" y="3876712"/>
            <a:ext cx="6098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"/>
              </a:spcAft>
            </a:pPr>
            <a:r>
              <a:rPr lang="en-US" sz="1800" b="1" i="0" dirty="0">
                <a:effectLst/>
                <a:latin typeface="Inter"/>
              </a:rPr>
              <a:t>Energy Recovery</a:t>
            </a:r>
            <a:r>
              <a:rPr lang="en-US" b="1" dirty="0">
                <a:latin typeface="Inter"/>
              </a:rPr>
              <a:t> and Power Generation Calculation</a:t>
            </a:r>
            <a:endParaRPr lang="en-US" sz="1800" b="1" i="0" dirty="0">
              <a:effectLst/>
              <a:latin typeface="Inter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2B994C7-F57E-C165-93FB-351B40FD3889}"/>
              </a:ext>
            </a:extLst>
          </p:cNvPr>
          <p:cNvGrpSpPr/>
          <p:nvPr/>
        </p:nvGrpSpPr>
        <p:grpSpPr>
          <a:xfrm>
            <a:off x="7587058" y="3477557"/>
            <a:ext cx="4463327" cy="2864574"/>
            <a:chOff x="7647488" y="3477557"/>
            <a:chExt cx="4463327" cy="286457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520667C-98FA-EE02-DF13-DF74648E0B4F}"/>
                </a:ext>
              </a:extLst>
            </p:cNvPr>
            <p:cNvGrpSpPr/>
            <p:nvPr/>
          </p:nvGrpSpPr>
          <p:grpSpPr>
            <a:xfrm>
              <a:off x="7647488" y="3477557"/>
              <a:ext cx="4463327" cy="2864574"/>
              <a:chOff x="7487468" y="3348017"/>
              <a:chExt cx="4463327" cy="286457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4BE0085-9B1C-5BA0-DBBF-8B0573019FA8}"/>
                  </a:ext>
                </a:extLst>
              </p:cNvPr>
              <p:cNvGrpSpPr/>
              <p:nvPr/>
            </p:nvGrpSpPr>
            <p:grpSpPr>
              <a:xfrm>
                <a:off x="7487468" y="3348017"/>
                <a:ext cx="4463327" cy="2864574"/>
                <a:chOff x="6512945" y="2404344"/>
                <a:chExt cx="5195978" cy="3334791"/>
              </a:xfrm>
            </p:grpSpPr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AD11D50A-81B5-D0D5-FA00-5913C8EE68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12945" y="2404344"/>
                  <a:ext cx="5195978" cy="333479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EE8DF3B-E802-ED60-2981-E98992970064}"/>
                    </a:ext>
                  </a:extLst>
                </p:cNvPr>
                <p:cNvCxnSpPr/>
                <p:nvPr/>
              </p:nvCxnSpPr>
              <p:spPr>
                <a:xfrm>
                  <a:off x="10446589" y="4452414"/>
                  <a:ext cx="0" cy="438763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49DEE7B-20CB-A19A-FC56-46DED7FBE73B}"/>
                    </a:ext>
                  </a:extLst>
                </p:cNvPr>
                <p:cNvSpPr txBox="1"/>
                <p:nvPr/>
              </p:nvSpPr>
              <p:spPr>
                <a:xfrm>
                  <a:off x="7880952" y="3563863"/>
                  <a:ext cx="2303251" cy="895744"/>
                </a:xfrm>
                <a:prstGeom prst="rect">
                  <a:avLst/>
                </a:prstGeom>
                <a:solidFill>
                  <a:srgbClr val="FF8F8F">
                    <a:alpha val="30196"/>
                  </a:srgbClr>
                </a:solidFill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Increase in throttle response in order to maintain the same speed – </a:t>
                  </a:r>
                  <a:r>
                    <a:rPr lang="en-IN" sz="1100" b="1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indicative of soot formation</a:t>
                  </a:r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2F95E1F-AE29-721F-F2D5-F9F9F36539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9132" y="5107302"/>
                <a:ext cx="0" cy="551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43539E6-A8FC-484E-0810-C4786D67B7E8}"/>
                  </a:ext>
                </a:extLst>
              </p:cNvPr>
              <p:cNvSpPr txBox="1"/>
              <p:nvPr/>
            </p:nvSpPr>
            <p:spPr>
              <a:xfrm>
                <a:off x="8775704" y="5659244"/>
                <a:ext cx="2317814" cy="430887"/>
              </a:xfrm>
              <a:prstGeom prst="rect">
                <a:avLst/>
              </a:prstGeom>
              <a:solidFill>
                <a:srgbClr val="C5E0B4">
                  <a:alpha val="67843"/>
                </a:srgbClr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Message on cluster/Phone app-</a:t>
                </a:r>
                <a:r>
                  <a:rPr lang="en-IN" sz="11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cleaning required!</a:t>
                </a:r>
              </a:p>
            </p:txBody>
          </p:sp>
        </p:grpSp>
        <p:pic>
          <p:nvPicPr>
            <p:cNvPr id="2050" name="Picture 2" descr="Mobile phone - Free technology icons">
              <a:extLst>
                <a:ext uri="{FF2B5EF4-FFF2-40B4-BE49-F238E27FC236}">
                  <a16:creationId xmlns:a16="http://schemas.microsoft.com/office/drawing/2014/main" id="{29947A7B-024D-A605-A627-C2E5707114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9160" y="5727553"/>
              <a:ext cx="553347" cy="553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Analysis Generic Blue icon | Freepik">
              <a:extLst>
                <a:ext uri="{FF2B5EF4-FFF2-40B4-BE49-F238E27FC236}">
                  <a16:creationId xmlns:a16="http://schemas.microsoft.com/office/drawing/2014/main" id="{3AE017F5-D126-6D82-E97C-7B33DDFF0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1086" y="4473580"/>
              <a:ext cx="602432" cy="602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6047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1CEB-E7D0-70DE-D879-06AB9F34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3C6B-67A7-4D5E-C178-31241D51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E19B-BBB1-2246-AAA4-0D48B8609D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846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9ba56c-c1f7-4705-b103-7470cff0c72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68E6F43FCBC449B4289C6CDFA4F1B9" ma:contentTypeVersion="15" ma:contentTypeDescription="Create a new document." ma:contentTypeScope="" ma:versionID="6c2491a6d506eb0ad82ac19a4a19ece1">
  <xsd:schema xmlns:xsd="http://www.w3.org/2001/XMLSchema" xmlns:xs="http://www.w3.org/2001/XMLSchema" xmlns:p="http://schemas.microsoft.com/office/2006/metadata/properties" xmlns:ns3="709ba56c-c1f7-4705-b103-7470cff0c724" xmlns:ns4="8e2de82e-4703-46c6-8474-bfde75fb5f65" targetNamespace="http://schemas.microsoft.com/office/2006/metadata/properties" ma:root="true" ma:fieldsID="ca2c379858f7ff007fdbeeaca37bfb66" ns3:_="" ns4:_="">
    <xsd:import namespace="709ba56c-c1f7-4705-b103-7470cff0c724"/>
    <xsd:import namespace="8e2de82e-4703-46c6-8474-bfde75fb5f6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9ba56c-c1f7-4705-b103-7470cff0c72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de82e-4703-46c6-8474-bfde75fb5f6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B03560-8B38-4709-B202-D47DD1EB99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C19CC8-2B60-4487-A03B-26565A2D753D}">
  <ds:schemaRefs>
    <ds:schemaRef ds:uri="709ba56c-c1f7-4705-b103-7470cff0c724"/>
    <ds:schemaRef ds:uri="8e2de82e-4703-46c6-8474-bfde75fb5f6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844CC5C-31FD-4CC1-A1AC-22FB51CDE607}">
  <ds:schemaRefs>
    <ds:schemaRef ds:uri="709ba56c-c1f7-4705-b103-7470cff0c724"/>
    <ds:schemaRef ds:uri="8e2de82e-4703-46c6-8474-bfde75fb5f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1108</Words>
  <Application>Microsoft Office PowerPoint</Application>
  <PresentationFormat>Widescreen</PresentationFormat>
  <Paragraphs>236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Helvetica</vt:lpstr>
      <vt:lpstr>Inter</vt:lpstr>
      <vt:lpstr>1_Office Theme</vt:lpstr>
      <vt:lpstr>Custom Design</vt:lpstr>
      <vt:lpstr>Team Name Kinetic Nexus  Members: Rahul Singh  Gautam Shetty</vt:lpstr>
      <vt:lpstr>Overview of the solution</vt:lpstr>
      <vt:lpstr>Implementation &amp; Feasibility</vt:lpstr>
      <vt:lpstr>Impact and Benefits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Leadership &amp; Managerial Development</dc:title>
  <dc:creator>MEHAK GARG</dc:creator>
  <cp:lastModifiedBy>GAUTAM PRAKASH SHETTY</cp:lastModifiedBy>
  <cp:revision>320</cp:revision>
  <dcterms:created xsi:type="dcterms:W3CDTF">2024-10-21T08:33:10Z</dcterms:created>
  <dcterms:modified xsi:type="dcterms:W3CDTF">2025-02-21T01:20:53Z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0x010100AA68E6F43FCBC449B4289C6CDFA4F1B9</vt:lpwstr>
  </property>
  <property fmtid="{D5CDD505-2E9C-101B-9397-08002B2CF9AE}" pid="3" name="MediaServiceImageTags">
    <vt:lpwstr/>
  </property>
</Properties>
</file>