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5B5B"/>
    <a:srgbClr val="1D9EFF"/>
    <a:srgbClr val="FC887E"/>
    <a:srgbClr val="5FCF80"/>
    <a:srgbClr val="17CF5D"/>
    <a:srgbClr val="6CF085"/>
    <a:srgbClr val="71FFB1"/>
    <a:srgbClr val="0192FF"/>
    <a:srgbClr val="FFFFFF"/>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81" d="100"/>
          <a:sy n="81" d="100"/>
        </p:scale>
        <p:origin x="120" y="6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EDD2C3-9BD1-42F0-A99A-AA3F1D7C7BD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EEE5534-8F65-4B04-8023-8E32FA1DEC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77F3A8D-16A7-4576-B392-36781A0681E4}"/>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5" name="바닥글 개체 틀 4">
            <a:extLst>
              <a:ext uri="{FF2B5EF4-FFF2-40B4-BE49-F238E27FC236}">
                <a16:creationId xmlns:a16="http://schemas.microsoft.com/office/drawing/2014/main" id="{1133C5E9-FBD1-4698-A417-C06428AF529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C7084BF-63C9-4052-9702-3B9D74475A49}"/>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285924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D7970B-8411-4865-BB01-3569511BE1F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836215E-1CE1-401C-8AD2-7A5CB64453A9}"/>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3282B7B-D495-4A05-8407-22D5036FCEDC}"/>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5" name="바닥글 개체 틀 4">
            <a:extLst>
              <a:ext uri="{FF2B5EF4-FFF2-40B4-BE49-F238E27FC236}">
                <a16:creationId xmlns:a16="http://schemas.microsoft.com/office/drawing/2014/main" id="{DB41DA33-2FE2-49E3-90B2-6B23F67E9B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689EAF3-6F32-45F6-A7E2-B5BF6830A4FD}"/>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340961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E3DBF8C-39CF-4C77-BA72-260669EDC6A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136EABC-07EC-436B-BAB8-B89D698E494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4F56213-E329-4E1A-9EF2-92A1B37AAFCF}"/>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5" name="바닥글 개체 틀 4">
            <a:extLst>
              <a:ext uri="{FF2B5EF4-FFF2-40B4-BE49-F238E27FC236}">
                <a16:creationId xmlns:a16="http://schemas.microsoft.com/office/drawing/2014/main" id="{7AA76AE7-90C5-4D83-89B2-0442989D686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4657714-5D4B-41EC-8662-BB33668B6BB0}"/>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65385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7BDD55-C053-48CE-AE1F-8B85350B444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575854B-5D29-4F6B-9020-D2C9E7C77D8A}"/>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F3531C0-45B6-45C4-88FE-6B1D8ED76B47}"/>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5" name="바닥글 개체 틀 4">
            <a:extLst>
              <a:ext uri="{FF2B5EF4-FFF2-40B4-BE49-F238E27FC236}">
                <a16:creationId xmlns:a16="http://schemas.microsoft.com/office/drawing/2014/main" id="{7D180152-E5CC-4638-8860-FCCADC1CD39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5DB39CE-6202-46CE-A469-30075E023DF9}"/>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165474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17C1E6-A3BC-45FE-84D6-78069790782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FD9834E-1F71-4CE0-B258-120902E0B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E9649BAD-7CE6-49C9-9EFA-E378410C6F17}"/>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5" name="바닥글 개체 틀 4">
            <a:extLst>
              <a:ext uri="{FF2B5EF4-FFF2-40B4-BE49-F238E27FC236}">
                <a16:creationId xmlns:a16="http://schemas.microsoft.com/office/drawing/2014/main" id="{88389748-7E74-47C4-9D08-C9C1B83BA36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5C38D6-56BC-4458-B3A3-FE1C6095E965}"/>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155146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DC40C2-074B-4D09-85ED-91BABEBB4EC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67DB09E-F8B1-45B4-81F3-920A670B9AC1}"/>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5AE92901-CB79-40C2-8C49-17FE55094D0E}"/>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3D8ECE67-A432-4675-8AB6-F3C7244739CB}"/>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6" name="바닥글 개체 틀 5">
            <a:extLst>
              <a:ext uri="{FF2B5EF4-FFF2-40B4-BE49-F238E27FC236}">
                <a16:creationId xmlns:a16="http://schemas.microsoft.com/office/drawing/2014/main" id="{EE8AE209-B848-4C04-B278-99EC5DB75AB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1848810-2729-4E5C-AC90-38896B4FC779}"/>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415155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84053-A1AB-4042-BE79-7DB8138105A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1020E46-4F00-4CAB-9F84-ED939C1E3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1A8C6DA-0F2B-41F3-BC81-4D358660370D}"/>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5E8BBEC0-FB61-47C4-874A-D8DB606A7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41446A07-3253-4313-BD46-D34F1684B8DC}"/>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C7FDA873-1FB4-4112-8BD6-25AABA5E3416}"/>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8" name="바닥글 개체 틀 7">
            <a:extLst>
              <a:ext uri="{FF2B5EF4-FFF2-40B4-BE49-F238E27FC236}">
                <a16:creationId xmlns:a16="http://schemas.microsoft.com/office/drawing/2014/main" id="{2FD5178F-4919-4313-9281-815602E0700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47D06F4-61D0-4223-9622-179DAE607C03}"/>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201131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4AD83C-D836-4833-8784-4E384F5D606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C2EA634-8E8F-43D6-A744-3F852AF7E6C9}"/>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4" name="바닥글 개체 틀 3">
            <a:extLst>
              <a:ext uri="{FF2B5EF4-FFF2-40B4-BE49-F238E27FC236}">
                <a16:creationId xmlns:a16="http://schemas.microsoft.com/office/drawing/2014/main" id="{8E77A963-71D0-4BBF-839A-C391524AFCA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8E1BF6D-B581-4EB6-8E40-293617D13004}"/>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132208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8BD1E2D-E926-4E28-9E33-256849AA04FC}"/>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3" name="바닥글 개체 틀 2">
            <a:extLst>
              <a:ext uri="{FF2B5EF4-FFF2-40B4-BE49-F238E27FC236}">
                <a16:creationId xmlns:a16="http://schemas.microsoft.com/office/drawing/2014/main" id="{EBA2F188-160E-435E-924A-867A1D14CD6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3002328-D9D3-4618-91F5-62A708FB2B44}"/>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278410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C12136-4FF5-4619-A1CD-8E10D7CEEF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EF56ED8-1866-4A63-B489-FD1816585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614D5615-56AD-4BA7-9907-C6CECF447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A6A79A8F-84C1-4444-8418-5D97FE8B9DC9}"/>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6" name="바닥글 개체 틀 5">
            <a:extLst>
              <a:ext uri="{FF2B5EF4-FFF2-40B4-BE49-F238E27FC236}">
                <a16:creationId xmlns:a16="http://schemas.microsoft.com/office/drawing/2014/main" id="{C8FEEAE1-3DB2-4506-9355-8FA305DACB9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7784381-59FC-466A-847F-161F8CDF12BC}"/>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392414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0F5482-6AF2-4CF8-A390-1546DE4DC2B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E413607-28DA-4720-BD62-F876091BC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A8C13B8-A8D3-4BB1-B5E9-34F386F59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013A7729-5B8E-44E4-9CE8-AD3FDE66B530}"/>
              </a:ext>
            </a:extLst>
          </p:cNvPr>
          <p:cNvSpPr>
            <a:spLocks noGrp="1"/>
          </p:cNvSpPr>
          <p:nvPr>
            <p:ph type="dt" sz="half" idx="10"/>
          </p:nvPr>
        </p:nvSpPr>
        <p:spPr/>
        <p:txBody>
          <a:bodyPr/>
          <a:lstStyle/>
          <a:p>
            <a:fld id="{C0C0AE04-5E48-4D93-B2FD-C1E8F37F7FCD}" type="datetimeFigureOut">
              <a:rPr lang="ko-KR" altLang="en-US" smtClean="0"/>
              <a:t>2018-11-08</a:t>
            </a:fld>
            <a:endParaRPr lang="ko-KR" altLang="en-US"/>
          </a:p>
        </p:txBody>
      </p:sp>
      <p:sp>
        <p:nvSpPr>
          <p:cNvPr id="6" name="바닥글 개체 틀 5">
            <a:extLst>
              <a:ext uri="{FF2B5EF4-FFF2-40B4-BE49-F238E27FC236}">
                <a16:creationId xmlns:a16="http://schemas.microsoft.com/office/drawing/2014/main" id="{AF00F11F-0A6E-45D9-B4AE-4CFDB6E6E8C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0FC1D8A-39A9-4F4D-B3E3-A1ED7496380A}"/>
              </a:ext>
            </a:extLst>
          </p:cNvPr>
          <p:cNvSpPr>
            <a:spLocks noGrp="1"/>
          </p:cNvSpPr>
          <p:nvPr>
            <p:ph type="sldNum" sz="quarter" idx="12"/>
          </p:nvPr>
        </p:nvSpPr>
        <p:spPr/>
        <p:txBody>
          <a:body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178899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C8E7C7D-66AD-480A-83BD-76E57B97E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C8E14E4-AC66-4A1B-B235-5090C45744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AE19E11-7BD6-4190-9EDE-9046741B90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0AE04-5E48-4D93-B2FD-C1E8F37F7FCD}" type="datetimeFigureOut">
              <a:rPr lang="ko-KR" altLang="en-US" smtClean="0"/>
              <a:t>2018-11-08</a:t>
            </a:fld>
            <a:endParaRPr lang="ko-KR" altLang="en-US"/>
          </a:p>
        </p:txBody>
      </p:sp>
      <p:sp>
        <p:nvSpPr>
          <p:cNvPr id="5" name="바닥글 개체 틀 4">
            <a:extLst>
              <a:ext uri="{FF2B5EF4-FFF2-40B4-BE49-F238E27FC236}">
                <a16:creationId xmlns:a16="http://schemas.microsoft.com/office/drawing/2014/main" id="{A083072A-7E69-484F-8749-DCEB73F62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4F2F6E7-C32D-46D0-9031-9CBE34F4C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F1F85-A6A4-445B-A898-8CC081BAB0FF}" type="slidenum">
              <a:rPr lang="ko-KR" altLang="en-US" smtClean="0"/>
              <a:t>‹#›</a:t>
            </a:fld>
            <a:endParaRPr lang="ko-KR" altLang="en-US"/>
          </a:p>
        </p:txBody>
      </p:sp>
    </p:spTree>
    <p:extLst>
      <p:ext uri="{BB962C8B-B14F-4D97-AF65-F5344CB8AC3E}">
        <p14:creationId xmlns:p14="http://schemas.microsoft.com/office/powerpoint/2010/main" val="2945308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52A815F-13C0-47B8-952D-5517BD3124EE}"/>
              </a:ext>
            </a:extLst>
          </p:cNvPr>
          <p:cNvSpPr/>
          <p:nvPr/>
        </p:nvSpPr>
        <p:spPr>
          <a:xfrm>
            <a:off x="0" y="-8697"/>
            <a:ext cx="6096000" cy="1717864"/>
          </a:xfrm>
          <a:prstGeom prst="rect">
            <a:avLst/>
          </a:prstGeom>
          <a:solidFill>
            <a:srgbClr val="1D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bg1"/>
                </a:solidFill>
              </a:rPr>
              <a:t>POMODORO TIMER</a:t>
            </a:r>
          </a:p>
          <a:p>
            <a:pPr algn="ctr"/>
            <a:endParaRPr lang="en-US" altLang="ko-KR" dirty="0">
              <a:solidFill>
                <a:schemeClr val="bg1"/>
              </a:solidFill>
            </a:endParaRPr>
          </a:p>
          <a:p>
            <a:pPr algn="ctr"/>
            <a:r>
              <a:rPr lang="en-US" altLang="ko-KR" dirty="0">
                <a:solidFill>
                  <a:schemeClr val="bg1"/>
                </a:solidFill>
              </a:rPr>
              <a:t>Your productivity booster</a:t>
            </a:r>
          </a:p>
          <a:p>
            <a:pPr algn="ctr"/>
            <a:endParaRPr lang="en-US" altLang="ko-KR" dirty="0">
              <a:solidFill>
                <a:schemeClr val="bg1"/>
              </a:solidFill>
            </a:endParaRPr>
          </a:p>
        </p:txBody>
      </p:sp>
      <p:sp>
        <p:nvSpPr>
          <p:cNvPr id="5" name="TextBox 4">
            <a:extLst>
              <a:ext uri="{FF2B5EF4-FFF2-40B4-BE49-F238E27FC236}">
                <a16:creationId xmlns:a16="http://schemas.microsoft.com/office/drawing/2014/main" id="{1F94A8B5-A2CE-41F1-BE0D-AE4A533C7724}"/>
              </a:ext>
            </a:extLst>
          </p:cNvPr>
          <p:cNvSpPr txBox="1"/>
          <p:nvPr/>
        </p:nvSpPr>
        <p:spPr>
          <a:xfrm>
            <a:off x="1746664" y="3042957"/>
            <a:ext cx="2832827" cy="1107996"/>
          </a:xfrm>
          <a:prstGeom prst="rect">
            <a:avLst/>
          </a:prstGeom>
          <a:noFill/>
        </p:spPr>
        <p:txBody>
          <a:bodyPr wrap="none" rtlCol="0">
            <a:spAutoFit/>
          </a:bodyPr>
          <a:lstStyle/>
          <a:p>
            <a:r>
              <a:rPr lang="en-US" altLang="ko-KR" sz="6600" dirty="0">
                <a:solidFill>
                  <a:srgbClr val="555555"/>
                </a:solidFill>
              </a:rPr>
              <a:t>25 : 00</a:t>
            </a:r>
            <a:endParaRPr lang="ko-KR" altLang="en-US" sz="6600" dirty="0">
              <a:solidFill>
                <a:srgbClr val="555555"/>
              </a:solidFill>
            </a:endParaRPr>
          </a:p>
        </p:txBody>
      </p:sp>
      <p:sp>
        <p:nvSpPr>
          <p:cNvPr id="12" name="TextBox 11">
            <a:extLst>
              <a:ext uri="{FF2B5EF4-FFF2-40B4-BE49-F238E27FC236}">
                <a16:creationId xmlns:a16="http://schemas.microsoft.com/office/drawing/2014/main" id="{48992DFC-6F96-474A-9C62-47B8266238EE}"/>
              </a:ext>
            </a:extLst>
          </p:cNvPr>
          <p:cNvSpPr txBox="1"/>
          <p:nvPr/>
        </p:nvSpPr>
        <p:spPr>
          <a:xfrm>
            <a:off x="6063981" y="79743"/>
            <a:ext cx="5391706" cy="1384995"/>
          </a:xfrm>
          <a:prstGeom prst="rect">
            <a:avLst/>
          </a:prstGeom>
          <a:noFill/>
        </p:spPr>
        <p:txBody>
          <a:bodyPr wrap="square" rtlCol="0">
            <a:spAutoFit/>
          </a:bodyPr>
          <a:lstStyle/>
          <a:p>
            <a:r>
              <a:rPr lang="en-US" altLang="ko-KR" sz="1200" dirty="0"/>
              <a:t>Styles:</a:t>
            </a:r>
          </a:p>
          <a:p>
            <a:pPr marL="285750" indent="-285750">
              <a:buFontTx/>
              <a:buChar char="-"/>
            </a:pPr>
            <a:r>
              <a:rPr lang="en-US" altLang="ko-KR" sz="1200" dirty="0"/>
              <a:t>Font-family: </a:t>
            </a:r>
            <a:r>
              <a:rPr lang="en-US" altLang="ko-KR" sz="1200" dirty="0" err="1"/>
              <a:t>Lato</a:t>
            </a:r>
            <a:endParaRPr lang="en-US" altLang="ko-KR" sz="1200" dirty="0"/>
          </a:p>
          <a:p>
            <a:pPr marL="285750" indent="-285750">
              <a:buFontTx/>
              <a:buChar char="-"/>
            </a:pPr>
            <a:r>
              <a:rPr lang="en-US" altLang="ko-KR" sz="1200" dirty="0"/>
              <a:t>Theme-color: </a:t>
            </a:r>
          </a:p>
          <a:p>
            <a:pPr marL="285750" indent="-285750">
              <a:buFontTx/>
              <a:buChar char="-"/>
            </a:pPr>
            <a:r>
              <a:rPr lang="en-US" altLang="ko-KR" sz="1200" dirty="0"/>
              <a:t>READY 29 158 255  #1d9eff</a:t>
            </a:r>
          </a:p>
          <a:p>
            <a:pPr marL="285750" indent="-285750">
              <a:buFontTx/>
              <a:buChar char="-"/>
            </a:pPr>
            <a:r>
              <a:rPr lang="en-US" altLang="ko-KR" sz="1200" dirty="0"/>
              <a:t>GO 95 207 128</a:t>
            </a:r>
          </a:p>
          <a:p>
            <a:pPr marL="285750" indent="-285750">
              <a:buFontTx/>
              <a:buChar char="-"/>
            </a:pPr>
            <a:r>
              <a:rPr lang="en-US" altLang="ko-KR" sz="1200" dirty="0"/>
              <a:t>REST 252 136 126</a:t>
            </a:r>
          </a:p>
          <a:p>
            <a:pPr marL="285750" indent="-285750">
              <a:buFontTx/>
              <a:buChar char="-"/>
            </a:pPr>
            <a:r>
              <a:rPr lang="en-US" altLang="ko-KR" sz="1200" dirty="0"/>
              <a:t>Text color: #5B5B5B</a:t>
            </a:r>
            <a:endParaRPr lang="ko-KR" altLang="en-US" sz="1200" dirty="0"/>
          </a:p>
        </p:txBody>
      </p:sp>
      <p:pic>
        <p:nvPicPr>
          <p:cNvPr id="16" name="그림 15">
            <a:extLst>
              <a:ext uri="{FF2B5EF4-FFF2-40B4-BE49-F238E27FC236}">
                <a16:creationId xmlns:a16="http://schemas.microsoft.com/office/drawing/2014/main" id="{5E8124CB-61E1-4341-88E7-7AD158A6B2A8}"/>
              </a:ext>
            </a:extLst>
          </p:cNvPr>
          <p:cNvPicPr>
            <a:picLocks noChangeAspect="1"/>
          </p:cNvPicPr>
          <p:nvPr/>
        </p:nvPicPr>
        <p:blipFill>
          <a:blip r:embed="rId2"/>
          <a:stretch>
            <a:fillRect/>
          </a:stretch>
        </p:blipFill>
        <p:spPr>
          <a:xfrm>
            <a:off x="8146180" y="-1405440"/>
            <a:ext cx="644625" cy="813707"/>
          </a:xfrm>
          <a:prstGeom prst="rect">
            <a:avLst/>
          </a:prstGeom>
        </p:spPr>
      </p:pic>
      <p:pic>
        <p:nvPicPr>
          <p:cNvPr id="17" name="그림 16">
            <a:extLst>
              <a:ext uri="{FF2B5EF4-FFF2-40B4-BE49-F238E27FC236}">
                <a16:creationId xmlns:a16="http://schemas.microsoft.com/office/drawing/2014/main" id="{6F3848B7-C062-4C6D-A688-C716969D599A}"/>
              </a:ext>
            </a:extLst>
          </p:cNvPr>
          <p:cNvPicPr>
            <a:picLocks noChangeAspect="1"/>
          </p:cNvPicPr>
          <p:nvPr/>
        </p:nvPicPr>
        <p:blipFill>
          <a:blip r:embed="rId3"/>
          <a:stretch>
            <a:fillRect/>
          </a:stretch>
        </p:blipFill>
        <p:spPr>
          <a:xfrm>
            <a:off x="10125106" y="-1225529"/>
            <a:ext cx="450732" cy="453884"/>
          </a:xfrm>
          <a:prstGeom prst="rect">
            <a:avLst/>
          </a:prstGeom>
        </p:spPr>
      </p:pic>
      <p:pic>
        <p:nvPicPr>
          <p:cNvPr id="18" name="그림 17">
            <a:extLst>
              <a:ext uri="{FF2B5EF4-FFF2-40B4-BE49-F238E27FC236}">
                <a16:creationId xmlns:a16="http://schemas.microsoft.com/office/drawing/2014/main" id="{F460CBFC-F9BA-4EB9-A1CA-6801DED01222}"/>
              </a:ext>
            </a:extLst>
          </p:cNvPr>
          <p:cNvPicPr>
            <a:picLocks noChangeAspect="1"/>
          </p:cNvPicPr>
          <p:nvPr/>
        </p:nvPicPr>
        <p:blipFill>
          <a:blip r:embed="rId4"/>
          <a:stretch>
            <a:fillRect/>
          </a:stretch>
        </p:blipFill>
        <p:spPr>
          <a:xfrm>
            <a:off x="3000952" y="4258280"/>
            <a:ext cx="407599" cy="659814"/>
          </a:xfrm>
          <a:prstGeom prst="rect">
            <a:avLst/>
          </a:prstGeom>
        </p:spPr>
      </p:pic>
      <p:pic>
        <p:nvPicPr>
          <p:cNvPr id="2" name="그림 1">
            <a:extLst>
              <a:ext uri="{FF2B5EF4-FFF2-40B4-BE49-F238E27FC236}">
                <a16:creationId xmlns:a16="http://schemas.microsoft.com/office/drawing/2014/main" id="{B8F57957-AEB1-44A6-8E43-9C4EF1AA87C7}"/>
              </a:ext>
            </a:extLst>
          </p:cNvPr>
          <p:cNvPicPr>
            <a:picLocks noChangeAspect="1"/>
          </p:cNvPicPr>
          <p:nvPr/>
        </p:nvPicPr>
        <p:blipFill>
          <a:blip r:embed="rId5"/>
          <a:stretch>
            <a:fillRect/>
          </a:stretch>
        </p:blipFill>
        <p:spPr>
          <a:xfrm>
            <a:off x="7156717" y="-1333839"/>
            <a:ext cx="644625" cy="670504"/>
          </a:xfrm>
          <a:prstGeom prst="rect">
            <a:avLst/>
          </a:prstGeom>
        </p:spPr>
      </p:pic>
      <p:sp>
        <p:nvSpPr>
          <p:cNvPr id="3" name="이등변 삼각형 2">
            <a:extLst>
              <a:ext uri="{FF2B5EF4-FFF2-40B4-BE49-F238E27FC236}">
                <a16:creationId xmlns:a16="http://schemas.microsoft.com/office/drawing/2014/main" id="{09D883E6-7CF7-413B-8226-953FB0FB44E1}"/>
              </a:ext>
            </a:extLst>
          </p:cNvPr>
          <p:cNvSpPr/>
          <p:nvPr/>
        </p:nvSpPr>
        <p:spPr>
          <a:xfrm rot="5400000">
            <a:off x="9309575" y="-1290920"/>
            <a:ext cx="568673" cy="482835"/>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DC44628A-B413-437C-B908-3F9FC1941450}"/>
              </a:ext>
            </a:extLst>
          </p:cNvPr>
          <p:cNvSpPr txBox="1"/>
          <p:nvPr/>
        </p:nvSpPr>
        <p:spPr>
          <a:xfrm>
            <a:off x="6096000" y="1516425"/>
            <a:ext cx="5905734" cy="2677656"/>
          </a:xfrm>
          <a:prstGeom prst="rect">
            <a:avLst/>
          </a:prstGeom>
          <a:noFill/>
        </p:spPr>
        <p:txBody>
          <a:bodyPr wrap="square" rtlCol="0">
            <a:spAutoFit/>
          </a:bodyPr>
          <a:lstStyle/>
          <a:p>
            <a:r>
              <a:rPr lang="en-US" altLang="ko-KR" sz="1400" dirty="0"/>
              <a:t>Functions:</a:t>
            </a:r>
          </a:p>
          <a:p>
            <a:pPr marL="285750" indent="-285750">
              <a:buFontTx/>
              <a:buChar char="-"/>
            </a:pPr>
            <a:r>
              <a:rPr lang="en-US" altLang="ko-KR" sz="1400" dirty="0"/>
              <a:t>When pause button is clicked, switch the buttons to play and reset.</a:t>
            </a:r>
          </a:p>
          <a:p>
            <a:pPr marL="285750" indent="-285750">
              <a:buFontTx/>
              <a:buChar char="-"/>
            </a:pPr>
            <a:r>
              <a:rPr lang="en-US" altLang="ko-KR" sz="1400" dirty="0"/>
              <a:t>READY/ GO / REST / LONG REST </a:t>
            </a:r>
          </a:p>
          <a:p>
            <a:pPr marL="285750" indent="-285750">
              <a:buFontTx/>
              <a:buChar char="-"/>
            </a:pPr>
            <a:r>
              <a:rPr lang="en-US" altLang="ko-KR" sz="1400" dirty="0"/>
              <a:t>When click on settings, user can change four things.</a:t>
            </a:r>
          </a:p>
          <a:p>
            <a:pPr marL="742950" lvl="1" indent="-285750">
              <a:buFontTx/>
              <a:buChar char="-"/>
            </a:pPr>
            <a:r>
              <a:rPr lang="en-US" altLang="ko-KR" sz="1400" dirty="0"/>
              <a:t>Session time, short rest time, long rest time, target sessions.</a:t>
            </a:r>
          </a:p>
          <a:p>
            <a:pPr marL="285750" indent="-285750">
              <a:buFontTx/>
              <a:buChar char="-"/>
            </a:pPr>
            <a:r>
              <a:rPr lang="en-US" altLang="ko-KR" sz="1400" dirty="0"/>
              <a:t>When</a:t>
            </a:r>
            <a:r>
              <a:rPr lang="ko-KR" altLang="en-US" sz="1400" dirty="0"/>
              <a:t> </a:t>
            </a:r>
            <a:r>
              <a:rPr lang="en-US" altLang="ko-KR" sz="1400" dirty="0"/>
              <a:t>click on menu, can go back to any prior or future section of the timer.</a:t>
            </a:r>
          </a:p>
          <a:p>
            <a:pPr marL="285750" indent="-285750">
              <a:buFontTx/>
              <a:buChar char="-"/>
            </a:pPr>
            <a:r>
              <a:rPr lang="en-US" altLang="ko-KR" sz="1400" dirty="0"/>
              <a:t>Banner color changes by state</a:t>
            </a:r>
          </a:p>
          <a:p>
            <a:pPr marL="742950" lvl="1" indent="-285750">
              <a:buFontTx/>
              <a:buChar char="-"/>
            </a:pPr>
            <a:r>
              <a:rPr lang="en-US" altLang="ko-KR" sz="1400" dirty="0"/>
              <a:t>Go: </a:t>
            </a:r>
          </a:p>
          <a:p>
            <a:pPr marL="742950" lvl="1" indent="-285750">
              <a:buFontTx/>
              <a:buChar char="-"/>
            </a:pPr>
            <a:r>
              <a:rPr lang="en-US" altLang="ko-KR" sz="1400" dirty="0"/>
              <a:t>Rest:</a:t>
            </a:r>
          </a:p>
          <a:p>
            <a:pPr marL="742950" lvl="1" indent="-285750">
              <a:buFontTx/>
              <a:buChar char="-"/>
            </a:pPr>
            <a:r>
              <a:rPr lang="en-US" altLang="ko-KR" sz="1400" dirty="0"/>
              <a:t>Long Rest:</a:t>
            </a:r>
          </a:p>
        </p:txBody>
      </p:sp>
      <p:sp>
        <p:nvSpPr>
          <p:cNvPr id="13" name="TextBox 12">
            <a:extLst>
              <a:ext uri="{FF2B5EF4-FFF2-40B4-BE49-F238E27FC236}">
                <a16:creationId xmlns:a16="http://schemas.microsoft.com/office/drawing/2014/main" id="{54B3F3CD-EE4B-4CBE-8B9D-D39EBB1CE20A}"/>
              </a:ext>
            </a:extLst>
          </p:cNvPr>
          <p:cNvSpPr txBox="1"/>
          <p:nvPr/>
        </p:nvSpPr>
        <p:spPr>
          <a:xfrm>
            <a:off x="6142306" y="4194081"/>
            <a:ext cx="5905734" cy="1938992"/>
          </a:xfrm>
          <a:prstGeom prst="rect">
            <a:avLst/>
          </a:prstGeom>
          <a:noFill/>
        </p:spPr>
        <p:txBody>
          <a:bodyPr wrap="square" rtlCol="0">
            <a:spAutoFit/>
          </a:bodyPr>
          <a:lstStyle/>
          <a:p>
            <a:r>
              <a:rPr lang="en-US" altLang="ko-KR" sz="1200" dirty="0"/>
              <a:t>Future updates:</a:t>
            </a:r>
          </a:p>
          <a:p>
            <a:pPr marL="171450" indent="-171450">
              <a:buFontTx/>
              <a:buChar char="-"/>
            </a:pPr>
            <a:r>
              <a:rPr lang="en-US" altLang="ko-KR" sz="1200" dirty="0"/>
              <a:t>Make a circular progress bar around the clock. </a:t>
            </a:r>
          </a:p>
          <a:p>
            <a:pPr marL="171450" indent="-171450">
              <a:buFontTx/>
              <a:buChar char="-"/>
            </a:pPr>
            <a:r>
              <a:rPr lang="en-US" altLang="ko-KR" sz="1200" dirty="0"/>
              <a:t>Add transitions to the pop-up; </a:t>
            </a:r>
            <a:r>
              <a:rPr lang="ko-KR" altLang="en-US" sz="1200" dirty="0" err="1"/>
              <a:t>ㅇ</a:t>
            </a:r>
            <a:endParaRPr lang="en-US" altLang="ko-KR" sz="1200" dirty="0"/>
          </a:p>
          <a:p>
            <a:pPr marL="171450" indent="-171450">
              <a:buFontTx/>
              <a:buChar char="-"/>
            </a:pPr>
            <a:r>
              <a:rPr lang="en-US" altLang="ko-KR" sz="1200" dirty="0"/>
              <a:t>Get user input for session, rest, long rest times.(take only positive integer input) </a:t>
            </a:r>
          </a:p>
          <a:p>
            <a:pPr marL="171450" indent="-171450">
              <a:buFontTx/>
              <a:buChar char="-"/>
            </a:pPr>
            <a:r>
              <a:rPr lang="en-US" altLang="ko-KR" sz="1200" dirty="0"/>
              <a:t>Include repeat forever checkbox for session number</a:t>
            </a:r>
          </a:p>
          <a:p>
            <a:pPr marL="171450" indent="-171450">
              <a:buFontTx/>
              <a:buChar char="-"/>
            </a:pPr>
            <a:r>
              <a:rPr lang="en-US" altLang="ko-KR" sz="1200" dirty="0"/>
              <a:t>When clicked on the menu, be able to go back to any part of the timer</a:t>
            </a:r>
          </a:p>
          <a:p>
            <a:pPr marL="171450" indent="-171450">
              <a:buFontTx/>
              <a:buChar char="-"/>
            </a:pPr>
            <a:r>
              <a:rPr lang="en-US" altLang="ko-KR" sz="1200" dirty="0"/>
              <a:t>Add sound bell</a:t>
            </a:r>
          </a:p>
          <a:p>
            <a:pPr marL="171450" indent="-171450">
              <a:buFontTx/>
              <a:buChar char="-"/>
            </a:pPr>
            <a:r>
              <a:rPr lang="en-US" altLang="ko-KR" sz="1200" dirty="0"/>
              <a:t>Customize sound bell and when it will ring before time is out.</a:t>
            </a:r>
          </a:p>
          <a:p>
            <a:pPr marL="171450" indent="-171450">
              <a:buFontTx/>
              <a:buChar char="-"/>
            </a:pPr>
            <a:r>
              <a:rPr lang="en-US" altLang="ko-KR" sz="1200" dirty="0"/>
              <a:t>Make a linear progression bar at the bottom showing which section the user is currently at.  Toggle hide and show. </a:t>
            </a:r>
            <a:endParaRPr lang="ko-KR" altLang="en-US" sz="1200" dirty="0"/>
          </a:p>
        </p:txBody>
      </p:sp>
      <p:sp>
        <p:nvSpPr>
          <p:cNvPr id="7" name="TextBox 6">
            <a:extLst>
              <a:ext uri="{FF2B5EF4-FFF2-40B4-BE49-F238E27FC236}">
                <a16:creationId xmlns:a16="http://schemas.microsoft.com/office/drawing/2014/main" id="{7BEABB18-6E34-4E98-88E2-4C7C8D77F9B2}"/>
              </a:ext>
            </a:extLst>
          </p:cNvPr>
          <p:cNvSpPr txBox="1"/>
          <p:nvPr/>
        </p:nvSpPr>
        <p:spPr>
          <a:xfrm>
            <a:off x="2778191" y="5137023"/>
            <a:ext cx="853119" cy="461665"/>
          </a:xfrm>
          <a:prstGeom prst="rect">
            <a:avLst/>
          </a:prstGeom>
          <a:noFill/>
        </p:spPr>
        <p:txBody>
          <a:bodyPr wrap="square" rtlCol="0">
            <a:spAutoFit/>
          </a:bodyPr>
          <a:lstStyle/>
          <a:p>
            <a:r>
              <a:rPr lang="en-US" altLang="ko-KR" sz="2400" b="1" dirty="0">
                <a:solidFill>
                  <a:srgbClr val="555555"/>
                </a:solidFill>
              </a:rPr>
              <a:t>1/16</a:t>
            </a:r>
            <a:endParaRPr lang="ko-KR" altLang="en-US" sz="2400" b="1" dirty="0">
              <a:solidFill>
                <a:srgbClr val="555555"/>
              </a:solidFill>
            </a:endParaRPr>
          </a:p>
        </p:txBody>
      </p:sp>
      <p:pic>
        <p:nvPicPr>
          <p:cNvPr id="8" name="그림 7">
            <a:extLst>
              <a:ext uri="{FF2B5EF4-FFF2-40B4-BE49-F238E27FC236}">
                <a16:creationId xmlns:a16="http://schemas.microsoft.com/office/drawing/2014/main" id="{1E79A458-5B0E-42DA-94A6-3BED8DADDF89}"/>
              </a:ext>
            </a:extLst>
          </p:cNvPr>
          <p:cNvPicPr>
            <a:picLocks noChangeAspect="1"/>
          </p:cNvPicPr>
          <p:nvPr/>
        </p:nvPicPr>
        <p:blipFill>
          <a:blip r:embed="rId6"/>
          <a:stretch>
            <a:fillRect/>
          </a:stretch>
        </p:blipFill>
        <p:spPr>
          <a:xfrm>
            <a:off x="5816081" y="-981022"/>
            <a:ext cx="559837" cy="410816"/>
          </a:xfrm>
          <a:prstGeom prst="rect">
            <a:avLst/>
          </a:prstGeom>
        </p:spPr>
      </p:pic>
      <p:pic>
        <p:nvPicPr>
          <p:cNvPr id="9" name="그림 8">
            <a:extLst>
              <a:ext uri="{FF2B5EF4-FFF2-40B4-BE49-F238E27FC236}">
                <a16:creationId xmlns:a16="http://schemas.microsoft.com/office/drawing/2014/main" id="{22E679DF-069D-4C13-84B6-B884890352BD}"/>
              </a:ext>
            </a:extLst>
          </p:cNvPr>
          <p:cNvPicPr>
            <a:picLocks noChangeAspect="1"/>
          </p:cNvPicPr>
          <p:nvPr/>
        </p:nvPicPr>
        <p:blipFill>
          <a:blip r:embed="rId7"/>
          <a:stretch>
            <a:fillRect/>
          </a:stretch>
        </p:blipFill>
        <p:spPr>
          <a:xfrm>
            <a:off x="0" y="2116589"/>
            <a:ext cx="499577" cy="493089"/>
          </a:xfrm>
          <a:prstGeom prst="rect">
            <a:avLst/>
          </a:prstGeom>
        </p:spPr>
      </p:pic>
      <p:pic>
        <p:nvPicPr>
          <p:cNvPr id="10" name="그림 9">
            <a:extLst>
              <a:ext uri="{FF2B5EF4-FFF2-40B4-BE49-F238E27FC236}">
                <a16:creationId xmlns:a16="http://schemas.microsoft.com/office/drawing/2014/main" id="{322C70D3-18CA-4555-BE21-06FCBA260BE3}"/>
              </a:ext>
            </a:extLst>
          </p:cNvPr>
          <p:cNvPicPr>
            <a:picLocks noChangeAspect="1"/>
          </p:cNvPicPr>
          <p:nvPr/>
        </p:nvPicPr>
        <p:blipFill>
          <a:blip r:embed="rId8"/>
          <a:stretch>
            <a:fillRect/>
          </a:stretch>
        </p:blipFill>
        <p:spPr>
          <a:xfrm>
            <a:off x="5511026" y="2116589"/>
            <a:ext cx="453567" cy="461666"/>
          </a:xfrm>
          <a:prstGeom prst="rect">
            <a:avLst/>
          </a:prstGeom>
        </p:spPr>
      </p:pic>
      <p:sp>
        <p:nvSpPr>
          <p:cNvPr id="19" name="TextBox 18">
            <a:extLst>
              <a:ext uri="{FF2B5EF4-FFF2-40B4-BE49-F238E27FC236}">
                <a16:creationId xmlns:a16="http://schemas.microsoft.com/office/drawing/2014/main" id="{09505D32-B922-4A03-B77B-3C2554117F75}"/>
              </a:ext>
            </a:extLst>
          </p:cNvPr>
          <p:cNvSpPr txBox="1"/>
          <p:nvPr/>
        </p:nvSpPr>
        <p:spPr>
          <a:xfrm>
            <a:off x="2526392" y="2101523"/>
            <a:ext cx="1356718" cy="523220"/>
          </a:xfrm>
          <a:prstGeom prst="rect">
            <a:avLst/>
          </a:prstGeom>
          <a:noFill/>
        </p:spPr>
        <p:txBody>
          <a:bodyPr wrap="none" rtlCol="0">
            <a:spAutoFit/>
          </a:bodyPr>
          <a:lstStyle/>
          <a:p>
            <a:r>
              <a:rPr lang="en-US" altLang="ko-KR" sz="2800" b="1" dirty="0">
                <a:solidFill>
                  <a:srgbClr val="555555"/>
                </a:solidFill>
              </a:rPr>
              <a:t>READY</a:t>
            </a:r>
            <a:endParaRPr lang="ko-KR" altLang="en-US" sz="2800" b="1" dirty="0">
              <a:solidFill>
                <a:srgbClr val="555555"/>
              </a:solidFill>
            </a:endParaRPr>
          </a:p>
        </p:txBody>
      </p:sp>
      <p:pic>
        <p:nvPicPr>
          <p:cNvPr id="14" name="그림 13">
            <a:extLst>
              <a:ext uri="{FF2B5EF4-FFF2-40B4-BE49-F238E27FC236}">
                <a16:creationId xmlns:a16="http://schemas.microsoft.com/office/drawing/2014/main" id="{B560D070-8ABB-4E18-BF24-BA26C5481097}"/>
              </a:ext>
            </a:extLst>
          </p:cNvPr>
          <p:cNvPicPr>
            <a:picLocks noChangeAspect="1"/>
          </p:cNvPicPr>
          <p:nvPr/>
        </p:nvPicPr>
        <p:blipFill>
          <a:blip r:embed="rId9"/>
          <a:stretch>
            <a:fillRect/>
          </a:stretch>
        </p:blipFill>
        <p:spPr>
          <a:xfrm>
            <a:off x="2694949" y="-1520808"/>
            <a:ext cx="296332" cy="646331"/>
          </a:xfrm>
          <a:prstGeom prst="rect">
            <a:avLst/>
          </a:prstGeom>
        </p:spPr>
      </p:pic>
      <p:sp>
        <p:nvSpPr>
          <p:cNvPr id="23" name="직사각형 22">
            <a:extLst>
              <a:ext uri="{FF2B5EF4-FFF2-40B4-BE49-F238E27FC236}">
                <a16:creationId xmlns:a16="http://schemas.microsoft.com/office/drawing/2014/main" id="{15150B8B-24C4-45F3-9252-366E5B45FC73}"/>
              </a:ext>
            </a:extLst>
          </p:cNvPr>
          <p:cNvSpPr/>
          <p:nvPr/>
        </p:nvSpPr>
        <p:spPr>
          <a:xfrm>
            <a:off x="0" y="6045200"/>
            <a:ext cx="6096000" cy="855102"/>
          </a:xfrm>
          <a:prstGeom prst="rect">
            <a:avLst/>
          </a:prstGeom>
          <a:solidFill>
            <a:srgbClr val="1D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bg1"/>
                </a:solidFill>
              </a:rPr>
              <a:t>POMODORO TIMER</a:t>
            </a:r>
          </a:p>
          <a:p>
            <a:pPr algn="ctr"/>
            <a:endParaRPr lang="en-US" altLang="ko-KR" dirty="0">
              <a:solidFill>
                <a:schemeClr val="bg1"/>
              </a:solidFill>
            </a:endParaRPr>
          </a:p>
          <a:p>
            <a:pPr algn="ctr"/>
            <a:r>
              <a:rPr lang="en-US" altLang="ko-KR" dirty="0">
                <a:solidFill>
                  <a:schemeClr val="bg1"/>
                </a:solidFill>
              </a:rPr>
              <a:t>Your productivity booster</a:t>
            </a:r>
          </a:p>
          <a:p>
            <a:pPr algn="ctr"/>
            <a:endParaRPr lang="en-US" altLang="ko-KR" dirty="0">
              <a:solidFill>
                <a:schemeClr val="bg1"/>
              </a:solidFill>
            </a:endParaRPr>
          </a:p>
        </p:txBody>
      </p:sp>
      <p:sp>
        <p:nvSpPr>
          <p:cNvPr id="6" name="사각형: 둥근 모서리 5">
            <a:extLst>
              <a:ext uri="{FF2B5EF4-FFF2-40B4-BE49-F238E27FC236}">
                <a16:creationId xmlns:a16="http://schemas.microsoft.com/office/drawing/2014/main" id="{BBFB2319-14FA-4987-981C-302AB1DF1B8E}"/>
              </a:ext>
            </a:extLst>
          </p:cNvPr>
          <p:cNvSpPr/>
          <p:nvPr/>
        </p:nvSpPr>
        <p:spPr>
          <a:xfrm>
            <a:off x="6267635" y="6294268"/>
            <a:ext cx="5655076" cy="221942"/>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452B18B3-FCE3-44BB-86C9-5184E105F24E}"/>
              </a:ext>
            </a:extLst>
          </p:cNvPr>
          <p:cNvSpPr/>
          <p:nvPr/>
        </p:nvSpPr>
        <p:spPr>
          <a:xfrm>
            <a:off x="6711518" y="6294268"/>
            <a:ext cx="427443" cy="2219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264FA761-9734-4860-A148-002BB78165A4}"/>
              </a:ext>
            </a:extLst>
          </p:cNvPr>
          <p:cNvSpPr/>
          <p:nvPr/>
        </p:nvSpPr>
        <p:spPr>
          <a:xfrm>
            <a:off x="7138961" y="6294268"/>
            <a:ext cx="427443" cy="221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1B03CF4B-297B-4F80-90E2-DE82D82D8B79}"/>
              </a:ext>
            </a:extLst>
          </p:cNvPr>
          <p:cNvSpPr/>
          <p:nvPr/>
        </p:nvSpPr>
        <p:spPr>
          <a:xfrm>
            <a:off x="7566404" y="6294268"/>
            <a:ext cx="427443" cy="2219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6581B380-8800-4FF3-89C9-BF98215661B9}"/>
              </a:ext>
            </a:extLst>
          </p:cNvPr>
          <p:cNvSpPr/>
          <p:nvPr/>
        </p:nvSpPr>
        <p:spPr>
          <a:xfrm>
            <a:off x="7993847" y="6294268"/>
            <a:ext cx="427443" cy="221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85BAB174-50B7-47E0-BFCB-AF20AC1B58C1}"/>
              </a:ext>
            </a:extLst>
          </p:cNvPr>
          <p:cNvSpPr/>
          <p:nvPr/>
        </p:nvSpPr>
        <p:spPr>
          <a:xfrm>
            <a:off x="8421290" y="6294268"/>
            <a:ext cx="427443" cy="2219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70C7E408-C717-44EB-9621-AD69D7DD3E29}"/>
              </a:ext>
            </a:extLst>
          </p:cNvPr>
          <p:cNvSpPr/>
          <p:nvPr/>
        </p:nvSpPr>
        <p:spPr>
          <a:xfrm>
            <a:off x="8848733" y="6294268"/>
            <a:ext cx="427443" cy="221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B95CBCD9-3E1A-4F31-B8AD-3F1140AF0191}"/>
              </a:ext>
            </a:extLst>
          </p:cNvPr>
          <p:cNvSpPr/>
          <p:nvPr/>
        </p:nvSpPr>
        <p:spPr>
          <a:xfrm>
            <a:off x="9276176" y="6294268"/>
            <a:ext cx="427443" cy="2219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0BDFC374-3D09-4349-84FA-E0978DDA0676}"/>
              </a:ext>
            </a:extLst>
          </p:cNvPr>
          <p:cNvSpPr/>
          <p:nvPr/>
        </p:nvSpPr>
        <p:spPr>
          <a:xfrm>
            <a:off x="9703619" y="6294268"/>
            <a:ext cx="427443" cy="221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885FACDA-81D9-4F20-ACA8-1AC4C4F88D2C}"/>
              </a:ext>
            </a:extLst>
          </p:cNvPr>
          <p:cNvSpPr/>
          <p:nvPr/>
        </p:nvSpPr>
        <p:spPr>
          <a:xfrm>
            <a:off x="10131062" y="6294268"/>
            <a:ext cx="427443" cy="2219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1141BD9B-4590-4B4E-9F7B-7E98E83CC210}"/>
              </a:ext>
            </a:extLst>
          </p:cNvPr>
          <p:cNvSpPr/>
          <p:nvPr/>
        </p:nvSpPr>
        <p:spPr>
          <a:xfrm>
            <a:off x="10558505" y="6294268"/>
            <a:ext cx="427443" cy="221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99A17B4-F902-41A6-99FF-CB4538529E57}"/>
              </a:ext>
            </a:extLst>
          </p:cNvPr>
          <p:cNvSpPr/>
          <p:nvPr/>
        </p:nvSpPr>
        <p:spPr>
          <a:xfrm>
            <a:off x="10985948" y="6294268"/>
            <a:ext cx="427443" cy="221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2" name="직사각형 31">
            <a:extLst>
              <a:ext uri="{FF2B5EF4-FFF2-40B4-BE49-F238E27FC236}">
                <a16:creationId xmlns:a16="http://schemas.microsoft.com/office/drawing/2014/main" id="{C221A718-1F3E-4344-ADEF-05ED6A6A07BA}"/>
              </a:ext>
            </a:extLst>
          </p:cNvPr>
          <p:cNvSpPr/>
          <p:nvPr/>
        </p:nvSpPr>
        <p:spPr>
          <a:xfrm>
            <a:off x="11413391" y="6294268"/>
            <a:ext cx="427443" cy="221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9095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AFF4C5-FB65-4670-AD04-1BA18CADC564}"/>
              </a:ext>
            </a:extLst>
          </p:cNvPr>
          <p:cNvSpPr txBox="1"/>
          <p:nvPr/>
        </p:nvSpPr>
        <p:spPr>
          <a:xfrm>
            <a:off x="190266" y="208005"/>
            <a:ext cx="11856732" cy="3416320"/>
          </a:xfrm>
          <a:prstGeom prst="rect">
            <a:avLst/>
          </a:prstGeom>
          <a:noFill/>
        </p:spPr>
        <p:txBody>
          <a:bodyPr wrap="square" rtlCol="0">
            <a:spAutoFit/>
          </a:bodyPr>
          <a:lstStyle/>
          <a:p>
            <a:r>
              <a:rPr lang="en-US" altLang="ko-KR" sz="1200" dirty="0"/>
              <a:t>Future updates:</a:t>
            </a:r>
          </a:p>
          <a:p>
            <a:pPr marL="171450" indent="-171450">
              <a:buFontTx/>
              <a:buChar char="-"/>
            </a:pPr>
            <a:r>
              <a:rPr lang="en-US" altLang="ko-KR" sz="1200" dirty="0"/>
              <a:t>Add transitions to the pop-up; </a:t>
            </a:r>
            <a:r>
              <a:rPr lang="ko-KR" altLang="en-US" sz="1200" dirty="0" err="1"/>
              <a:t>ㅇ</a:t>
            </a:r>
            <a:endParaRPr lang="en-US" altLang="ko-KR" sz="1200" dirty="0"/>
          </a:p>
          <a:p>
            <a:pPr marL="171450" indent="-171450">
              <a:buFontTx/>
              <a:buChar char="-"/>
            </a:pPr>
            <a:r>
              <a:rPr lang="en-US" altLang="ko-KR" sz="1200" dirty="0"/>
              <a:t>Get user input for session, rest, long rest times.(take only positive integer input)  o</a:t>
            </a:r>
          </a:p>
          <a:p>
            <a:pPr marL="171450" indent="-171450">
              <a:buFontTx/>
              <a:buChar char="-"/>
            </a:pPr>
            <a:r>
              <a:rPr lang="en-US" altLang="ko-KR" sz="1200" dirty="0"/>
              <a:t>Enable keyboard shortcuts. Spacebar for play, pause, R for reset, O for options o</a:t>
            </a:r>
          </a:p>
          <a:p>
            <a:pPr marL="171450" indent="-171450">
              <a:buFontTx/>
              <a:buChar char="-"/>
            </a:pPr>
            <a:r>
              <a:rPr lang="en-US" altLang="ko-KR" sz="1200" dirty="0"/>
              <a:t>Include repeat forever checkbox for session number o</a:t>
            </a:r>
          </a:p>
          <a:p>
            <a:pPr marL="171450" indent="-171450">
              <a:buFontTx/>
              <a:buChar char="-"/>
            </a:pPr>
            <a:r>
              <a:rPr lang="en-US" altLang="ko-KR" sz="1200" dirty="0"/>
              <a:t>When clicked on the menu, be able to go back to any part of the timer</a:t>
            </a:r>
          </a:p>
          <a:p>
            <a:pPr marL="171450" indent="-171450">
              <a:buFontTx/>
              <a:buChar char="-"/>
            </a:pPr>
            <a:r>
              <a:rPr lang="en-US" altLang="ko-KR" sz="1200" dirty="0"/>
              <a:t>Add sound bell</a:t>
            </a:r>
          </a:p>
          <a:p>
            <a:pPr marL="171450" indent="-171450">
              <a:buFontTx/>
              <a:buChar char="-"/>
            </a:pPr>
            <a:r>
              <a:rPr lang="en-US" altLang="ko-KR" sz="1200" dirty="0"/>
              <a:t>Customize sound bell and when it will ring before time is out.</a:t>
            </a:r>
          </a:p>
          <a:p>
            <a:pPr marL="171450" indent="-171450">
              <a:buFontTx/>
              <a:buChar char="-"/>
            </a:pPr>
            <a:r>
              <a:rPr lang="en-US" altLang="ko-KR" sz="1200" dirty="0"/>
              <a:t>Make a circular progress bar around the clock. </a:t>
            </a:r>
          </a:p>
          <a:p>
            <a:pPr marL="171450" indent="-171450">
              <a:buFontTx/>
              <a:buChar char="-"/>
            </a:pPr>
            <a:r>
              <a:rPr lang="en-US" altLang="ko-KR" sz="1200" dirty="0"/>
              <a:t>Make a linear progression bar at the bottom showing which section the user is currently at.  Toggle hide and show.</a:t>
            </a:r>
          </a:p>
          <a:p>
            <a:pPr marL="171450" indent="-171450">
              <a:buFontTx/>
              <a:buChar char="-"/>
            </a:pPr>
            <a:r>
              <a:rPr lang="en-US" altLang="ko-KR" sz="1200" dirty="0"/>
              <a:t>Make next and previous buttons to go forward or backwards</a:t>
            </a:r>
          </a:p>
          <a:p>
            <a:pPr marL="171450" indent="-171450">
              <a:buFontTx/>
              <a:buChar char="-"/>
            </a:pPr>
            <a:r>
              <a:rPr lang="en-US" altLang="ko-KR" sz="1200" dirty="0"/>
              <a:t>Let the user see what time it will end (toggle with hide and show)</a:t>
            </a:r>
          </a:p>
          <a:p>
            <a:pPr marL="171450" indent="-171450">
              <a:buFontTx/>
              <a:buChar char="-"/>
            </a:pPr>
            <a:r>
              <a:rPr lang="en-US" altLang="ko-KR" sz="1200" dirty="0"/>
              <a:t>Accessibility for mobile devices. Somehow it doesn’t work. </a:t>
            </a:r>
          </a:p>
          <a:p>
            <a:pPr marL="171450" indent="-171450">
              <a:buFontTx/>
              <a:buChar char="-"/>
            </a:pPr>
            <a:r>
              <a:rPr lang="en-US" altLang="ko-KR" sz="1200" dirty="0"/>
              <a:t>Use ‘Pomodoro Timer’ for the title tag, and then change it dynamically when the timer is started</a:t>
            </a:r>
          </a:p>
          <a:p>
            <a:pPr marL="171450" indent="-171450">
              <a:buFontTx/>
              <a:buChar char="-"/>
            </a:pPr>
            <a:r>
              <a:rPr lang="en-US" altLang="ko-KR" sz="1200" dirty="0"/>
              <a:t>Use meta description tag</a:t>
            </a:r>
          </a:p>
          <a:p>
            <a:pPr marL="171450" indent="-171450">
              <a:buFontTx/>
              <a:buChar char="-"/>
            </a:pPr>
            <a:r>
              <a:rPr lang="en-US" altLang="ko-KR" sz="1200" dirty="0"/>
              <a:t>When search term is not included in the description tag, it will not show up. (include important keywords) ex) best Pomodoro timer on the web that is guaranteed to boost your productivity</a:t>
            </a:r>
          </a:p>
          <a:p>
            <a:pPr marL="171450" indent="-171450">
              <a:buFontTx/>
              <a:buChar char="-"/>
            </a:pPr>
            <a:r>
              <a:rPr lang="en-US" altLang="ko-KR" sz="1200" dirty="0"/>
              <a:t>Meta keyword tag – google, </a:t>
            </a:r>
            <a:r>
              <a:rPr lang="en-US" altLang="ko-KR" sz="1200" dirty="0" err="1"/>
              <a:t>bing</a:t>
            </a:r>
            <a:r>
              <a:rPr lang="en-US" altLang="ko-KR" sz="1200"/>
              <a:t> doesn’t use it</a:t>
            </a:r>
            <a:endParaRPr lang="ko-KR" altLang="en-US" sz="1200" dirty="0"/>
          </a:p>
        </p:txBody>
      </p:sp>
    </p:spTree>
    <p:extLst>
      <p:ext uri="{BB962C8B-B14F-4D97-AF65-F5344CB8AC3E}">
        <p14:creationId xmlns:p14="http://schemas.microsoft.com/office/powerpoint/2010/main" val="416706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DFEA96-1AC9-4A00-A6D1-AD8F88900827}"/>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ACDC3BFB-9C7E-49EF-A086-846068360005}"/>
              </a:ext>
            </a:extLst>
          </p:cNvPr>
          <p:cNvSpPr>
            <a:spLocks noGrp="1"/>
          </p:cNvSpPr>
          <p:nvPr>
            <p:ph idx="1"/>
          </p:nvPr>
        </p:nvSpPr>
        <p:spPr/>
        <p:txBody>
          <a:bodyPr/>
          <a:lstStyle/>
          <a:p>
            <a:endParaRPr lang="ko-KR" altLang="en-US" dirty="0"/>
          </a:p>
        </p:txBody>
      </p:sp>
      <p:pic>
        <p:nvPicPr>
          <p:cNvPr id="4" name="그림 3">
            <a:extLst>
              <a:ext uri="{FF2B5EF4-FFF2-40B4-BE49-F238E27FC236}">
                <a16:creationId xmlns:a16="http://schemas.microsoft.com/office/drawing/2014/main" id="{22F77E78-4B51-42E0-A516-BEDD34FED126}"/>
              </a:ext>
            </a:extLst>
          </p:cNvPr>
          <p:cNvPicPr>
            <a:picLocks noChangeAspect="1"/>
          </p:cNvPicPr>
          <p:nvPr/>
        </p:nvPicPr>
        <p:blipFill>
          <a:blip r:embed="rId2"/>
          <a:stretch>
            <a:fillRect/>
          </a:stretch>
        </p:blipFill>
        <p:spPr>
          <a:xfrm>
            <a:off x="2184586" y="-1522118"/>
            <a:ext cx="6217566" cy="3058742"/>
          </a:xfrm>
          <a:prstGeom prst="rect">
            <a:avLst/>
          </a:prstGeom>
        </p:spPr>
      </p:pic>
      <p:pic>
        <p:nvPicPr>
          <p:cNvPr id="5" name="그림 4">
            <a:extLst>
              <a:ext uri="{FF2B5EF4-FFF2-40B4-BE49-F238E27FC236}">
                <a16:creationId xmlns:a16="http://schemas.microsoft.com/office/drawing/2014/main" id="{2D782090-B5DF-4B1F-838B-B35DC62B879A}"/>
              </a:ext>
            </a:extLst>
          </p:cNvPr>
          <p:cNvPicPr>
            <a:picLocks noChangeAspect="1"/>
          </p:cNvPicPr>
          <p:nvPr/>
        </p:nvPicPr>
        <p:blipFill>
          <a:blip r:embed="rId3"/>
          <a:stretch>
            <a:fillRect/>
          </a:stretch>
        </p:blipFill>
        <p:spPr>
          <a:xfrm>
            <a:off x="579623" y="10695973"/>
            <a:ext cx="3209925" cy="2266950"/>
          </a:xfrm>
          <a:prstGeom prst="rect">
            <a:avLst/>
          </a:prstGeom>
        </p:spPr>
      </p:pic>
      <p:pic>
        <p:nvPicPr>
          <p:cNvPr id="6" name="그림 5">
            <a:extLst>
              <a:ext uri="{FF2B5EF4-FFF2-40B4-BE49-F238E27FC236}">
                <a16:creationId xmlns:a16="http://schemas.microsoft.com/office/drawing/2014/main" id="{6D6D6EAB-3526-47D3-BD68-AE799F3B1CEF}"/>
              </a:ext>
            </a:extLst>
          </p:cNvPr>
          <p:cNvPicPr>
            <a:picLocks noChangeAspect="1"/>
          </p:cNvPicPr>
          <p:nvPr/>
        </p:nvPicPr>
        <p:blipFill>
          <a:blip r:embed="rId4"/>
          <a:stretch>
            <a:fillRect/>
          </a:stretch>
        </p:blipFill>
        <p:spPr>
          <a:xfrm>
            <a:off x="2875927" y="188837"/>
            <a:ext cx="2971800" cy="2695575"/>
          </a:xfrm>
          <a:prstGeom prst="rect">
            <a:avLst/>
          </a:prstGeom>
        </p:spPr>
      </p:pic>
      <p:pic>
        <p:nvPicPr>
          <p:cNvPr id="7" name="그림 6">
            <a:extLst>
              <a:ext uri="{FF2B5EF4-FFF2-40B4-BE49-F238E27FC236}">
                <a16:creationId xmlns:a16="http://schemas.microsoft.com/office/drawing/2014/main" id="{30948BFF-347F-45A3-B1A3-A367B30F9F71}"/>
              </a:ext>
            </a:extLst>
          </p:cNvPr>
          <p:cNvPicPr>
            <a:picLocks noChangeAspect="1"/>
          </p:cNvPicPr>
          <p:nvPr/>
        </p:nvPicPr>
        <p:blipFill>
          <a:blip r:embed="rId5"/>
          <a:stretch>
            <a:fillRect/>
          </a:stretch>
        </p:blipFill>
        <p:spPr>
          <a:xfrm>
            <a:off x="2817943" y="4171068"/>
            <a:ext cx="6561756" cy="4179462"/>
          </a:xfrm>
          <a:prstGeom prst="rect">
            <a:avLst/>
          </a:prstGeom>
        </p:spPr>
      </p:pic>
      <p:pic>
        <p:nvPicPr>
          <p:cNvPr id="8" name="그림 7">
            <a:extLst>
              <a:ext uri="{FF2B5EF4-FFF2-40B4-BE49-F238E27FC236}">
                <a16:creationId xmlns:a16="http://schemas.microsoft.com/office/drawing/2014/main" id="{5C6D2118-70A6-47B9-BB75-F94C05C50C7F}"/>
              </a:ext>
            </a:extLst>
          </p:cNvPr>
          <p:cNvPicPr>
            <a:picLocks noChangeAspect="1"/>
          </p:cNvPicPr>
          <p:nvPr/>
        </p:nvPicPr>
        <p:blipFill>
          <a:blip r:embed="rId6"/>
          <a:stretch>
            <a:fillRect/>
          </a:stretch>
        </p:blipFill>
        <p:spPr>
          <a:xfrm>
            <a:off x="-2158187" y="1079300"/>
            <a:ext cx="5123919" cy="7372879"/>
          </a:xfrm>
          <a:prstGeom prst="rect">
            <a:avLst/>
          </a:prstGeom>
          <a:ln>
            <a:solidFill>
              <a:srgbClr val="BCBCBC"/>
            </a:solidFill>
          </a:ln>
        </p:spPr>
      </p:pic>
      <p:pic>
        <p:nvPicPr>
          <p:cNvPr id="9" name="그림 8">
            <a:extLst>
              <a:ext uri="{FF2B5EF4-FFF2-40B4-BE49-F238E27FC236}">
                <a16:creationId xmlns:a16="http://schemas.microsoft.com/office/drawing/2014/main" id="{47ED1211-F227-4E05-A4EF-2CB0C44616BB}"/>
              </a:ext>
            </a:extLst>
          </p:cNvPr>
          <p:cNvPicPr>
            <a:picLocks noChangeAspect="1"/>
          </p:cNvPicPr>
          <p:nvPr/>
        </p:nvPicPr>
        <p:blipFill>
          <a:blip r:embed="rId7"/>
          <a:stretch>
            <a:fillRect/>
          </a:stretch>
        </p:blipFill>
        <p:spPr>
          <a:xfrm>
            <a:off x="7140564" y="4648440"/>
            <a:ext cx="5728393" cy="3326919"/>
          </a:xfrm>
          <a:prstGeom prst="rect">
            <a:avLst/>
          </a:prstGeom>
        </p:spPr>
      </p:pic>
      <p:pic>
        <p:nvPicPr>
          <p:cNvPr id="10" name="그림 9">
            <a:extLst>
              <a:ext uri="{FF2B5EF4-FFF2-40B4-BE49-F238E27FC236}">
                <a16:creationId xmlns:a16="http://schemas.microsoft.com/office/drawing/2014/main" id="{C19E460D-0C45-4F29-AA52-352FAC8FD31E}"/>
              </a:ext>
            </a:extLst>
          </p:cNvPr>
          <p:cNvPicPr>
            <a:picLocks noChangeAspect="1"/>
          </p:cNvPicPr>
          <p:nvPr/>
        </p:nvPicPr>
        <p:blipFill>
          <a:blip r:embed="rId8"/>
          <a:stretch>
            <a:fillRect/>
          </a:stretch>
        </p:blipFill>
        <p:spPr>
          <a:xfrm>
            <a:off x="5377203" y="592302"/>
            <a:ext cx="6734175" cy="5114925"/>
          </a:xfrm>
          <a:prstGeom prst="rect">
            <a:avLst/>
          </a:prstGeom>
          <a:ln>
            <a:solidFill>
              <a:srgbClr val="5B5B5B"/>
            </a:solidFill>
          </a:ln>
        </p:spPr>
      </p:pic>
    </p:spTree>
    <p:extLst>
      <p:ext uri="{BB962C8B-B14F-4D97-AF65-F5344CB8AC3E}">
        <p14:creationId xmlns:p14="http://schemas.microsoft.com/office/powerpoint/2010/main" val="200723628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4705</TotalTime>
  <Words>445</Words>
  <Application>Microsoft Office PowerPoint</Application>
  <PresentationFormat>와이드스크린</PresentationFormat>
  <Paragraphs>52</Paragraphs>
  <Slides>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vt:i4>
      </vt:variant>
    </vt:vector>
  </HeadingPairs>
  <TitlesOfParts>
    <vt:vector size="6" baseType="lpstr">
      <vt:lpstr>맑은 고딕</vt:lpstr>
      <vt:lpstr>Arial</vt:lpstr>
      <vt:lpstr>Office 테마</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신 훈</dc:creator>
  <cp:lastModifiedBy>신 훈</cp:lastModifiedBy>
  <cp:revision>35</cp:revision>
  <dcterms:created xsi:type="dcterms:W3CDTF">2018-10-16T14:09:13Z</dcterms:created>
  <dcterms:modified xsi:type="dcterms:W3CDTF">2018-11-08T05:29:40Z</dcterms:modified>
</cp:coreProperties>
</file>