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9" r:id="rId1"/>
  </p:sldMasterIdLst>
  <p:notesMasterIdLst>
    <p:notesMasterId r:id="rId7"/>
  </p:notesMasterIdLst>
  <p:sldIdLst>
    <p:sldId id="256" r:id="rId2"/>
    <p:sldId id="268" r:id="rId3"/>
    <p:sldId id="269" r:id="rId4"/>
    <p:sldId id="270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4CBDF-1E39-4B22-91CA-AFFFE5AF94AF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A38AE-0E08-4590-BB2F-25956E0CC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069C06D-4ED8-42C6-905D-CA84CA1B6CBF}" type="datetime2">
              <a:rPr lang="en-US" smtClean="0"/>
              <a:t>Thursday, March 31,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Thursday, March 31,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Thursday, March 31,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Thursday, March 31,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Thursday, March 31,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Thursday, March 31,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Thursday, March 31,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Thursday, March 31,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Thursday, March 31,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Thursday, March 31,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Thursday, March 31,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March 31,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Thursday, March 31,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0B385921-A91A-409C-921C-0E0EC1E750EC}" type="datetime2">
              <a:rPr lang="en-US" smtClean="0"/>
              <a:t>Thursday, March 31,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Thursday, March 31,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Thursday, March 31,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Thursday, March 31,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Thursday, March 31,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Thursday, March 31,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Thursday, March 31,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0B385921-A91A-409C-921C-0E0EC1E750EC}" type="datetime2">
              <a:rPr lang="en-US" smtClean="0"/>
              <a:t>Thursday, March 31,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  <p:sldLayoutId id="2147484052" r:id="rId13"/>
    <p:sldLayoutId id="2147484053" r:id="rId14"/>
    <p:sldLayoutId id="2147484054" r:id="rId15"/>
    <p:sldLayoutId id="2147484055" r:id="rId16"/>
    <p:sldLayoutId id="2147484056" r:id="rId17"/>
    <p:sldLayoutId id="2147484057" r:id="rId18"/>
    <p:sldLayoutId id="2147484058" r:id="rId19"/>
    <p:sldLayoutId id="2147484059" r:id="rId2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 511-Analytics</a:t>
            </a:r>
            <a:br>
              <a:rPr lang="en-US" dirty="0" smtClean="0"/>
            </a:br>
            <a:r>
              <a:rPr lang="en-US" dirty="0" smtClean="0"/>
              <a:t>Homework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5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313613" cy="470500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Many observations per id</a:t>
            </a:r>
          </a:p>
          <a:p>
            <a:pPr lvl="1"/>
            <a:r>
              <a:rPr lang="en-US" dirty="0" smtClean="0"/>
              <a:t>24 hours of measurement</a:t>
            </a:r>
          </a:p>
          <a:p>
            <a:pPr lvl="1"/>
            <a:r>
              <a:rPr lang="en-US" dirty="0" smtClean="0"/>
              <a:t>Multiple observations per hour</a:t>
            </a:r>
          </a:p>
          <a:p>
            <a:pPr lvl="1"/>
            <a:r>
              <a:rPr lang="en-US" dirty="0" smtClean="0"/>
              <a:t>Systolic</a:t>
            </a:r>
            <a:r>
              <a:rPr lang="en-US" dirty="0"/>
              <a:t> </a:t>
            </a:r>
            <a:r>
              <a:rPr lang="en-US" dirty="0" smtClean="0"/>
              <a:t>and diastolic blood pressure, heart rate</a:t>
            </a:r>
          </a:p>
          <a:p>
            <a:pPr lvl="1"/>
            <a:r>
              <a:rPr lang="en-US" dirty="0" smtClean="0"/>
              <a:t>From 1-163 </a:t>
            </a:r>
            <a:r>
              <a:rPr lang="en-US" dirty="0" err="1" smtClean="0"/>
              <a:t>obs</a:t>
            </a:r>
            <a:r>
              <a:rPr lang="en-US" dirty="0" smtClean="0"/>
              <a:t> per patient (total)</a:t>
            </a:r>
          </a:p>
          <a:p>
            <a:r>
              <a:rPr lang="en-US" dirty="0" smtClean="0"/>
              <a:t>Goal reduce data to average per day per person</a:t>
            </a:r>
          </a:p>
          <a:p>
            <a:r>
              <a:rPr lang="en-US" dirty="0" smtClean="0"/>
              <a:t>688 persons – so 688 records</a:t>
            </a:r>
          </a:p>
          <a:p>
            <a:r>
              <a:rPr lang="en-US" dirty="0" smtClean="0"/>
              <a:t>We used SAS and SPSS to create 2 datasets in datasets folder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pearmeans.sas7bdat and</a:t>
            </a:r>
            <a:r>
              <a:rPr lang="en-US" dirty="0"/>
              <a:t>	</a:t>
            </a:r>
            <a:r>
              <a:rPr lang="en-US" dirty="0" smtClean="0"/>
              <a:t>pear1.sav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Original dataset was in 3 forms pear.xlsx, </a:t>
            </a:r>
            <a:r>
              <a:rPr lang="en-US" dirty="0" err="1" smtClean="0"/>
              <a:t>pear.sav</a:t>
            </a:r>
            <a:r>
              <a:rPr lang="en-US" dirty="0" smtClean="0"/>
              <a:t>, pear.sas7bdat</a:t>
            </a:r>
            <a:endParaRPr lang="en-US" dirty="0" smtClean="0"/>
          </a:p>
          <a:p>
            <a:pPr lvl="1"/>
            <a:endParaRPr lang="en-US" dirty="0" smtClean="0"/>
          </a:p>
          <a:p>
            <a:pPr marL="6350" indent="0">
              <a:buNone/>
            </a:pPr>
            <a:endParaRPr lang="en-US" dirty="0"/>
          </a:p>
          <a:p>
            <a:pPr marL="63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9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Demographic data is provide in SAS and SPSS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peardemo.sas7bdat </a:t>
            </a:r>
            <a:r>
              <a:rPr lang="en-US" dirty="0" err="1" smtClean="0"/>
              <a:t>peardemo.sav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aa</a:t>
            </a:r>
            <a:r>
              <a:rPr lang="en-US" dirty="0"/>
              <a:t> </a:t>
            </a:r>
            <a:r>
              <a:rPr lang="en-US" dirty="0" smtClean="0"/>
              <a:t>is coded as 1=African American, 0 is not AA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female is coded as 1=Female, 0=Male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9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Combine the </a:t>
            </a:r>
            <a:r>
              <a:rPr lang="en-US" dirty="0" smtClean="0"/>
              <a:t>pear </a:t>
            </a:r>
            <a:r>
              <a:rPr lang="en-US" dirty="0" smtClean="0"/>
              <a:t>and </a:t>
            </a:r>
            <a:r>
              <a:rPr lang="en-US" dirty="0" err="1" smtClean="0"/>
              <a:t>peardemo</a:t>
            </a:r>
            <a:r>
              <a:rPr lang="en-US" smtClean="0"/>
              <a:t> </a:t>
            </a:r>
            <a:r>
              <a:rPr lang="en-US" smtClean="0"/>
              <a:t>datasets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you can use SAS, SPSS, or anything else</a:t>
            </a:r>
          </a:p>
          <a:p>
            <a:pPr marL="0" indent="0">
              <a:buNone/>
            </a:pPr>
            <a:r>
              <a:rPr lang="en-US" dirty="0" smtClean="0"/>
              <a:t>Plot a graph like the graph on the next page</a:t>
            </a:r>
          </a:p>
          <a:p>
            <a:pPr marL="0" indent="0">
              <a:buNone/>
            </a:pPr>
            <a:r>
              <a:rPr lang="en-US" dirty="0" smtClean="0"/>
              <a:t>(mean ± 1 STANDARD ERROR)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Full credit </a:t>
            </a:r>
            <a:r>
              <a:rPr lang="en-US" dirty="0" smtClean="0"/>
              <a:t>will be given for plotting </a:t>
            </a:r>
            <a:r>
              <a:rPr lang="en-US" b="1" dirty="0" smtClean="0">
                <a:solidFill>
                  <a:srgbClr val="FF0000"/>
                </a:solidFill>
              </a:rPr>
              <a:t>either</a:t>
            </a:r>
            <a:r>
              <a:rPr lang="en-US" dirty="0" smtClean="0"/>
              <a:t> SBP or DBP</a:t>
            </a:r>
          </a:p>
          <a:p>
            <a:pPr marL="0" indent="0">
              <a:buNone/>
            </a:pPr>
            <a:r>
              <a:rPr lang="en-US" dirty="0" smtClean="0"/>
              <a:t>Extra credit (10 </a:t>
            </a:r>
            <a:r>
              <a:rPr lang="en-US" dirty="0" err="1" smtClean="0"/>
              <a:t>pts</a:t>
            </a:r>
            <a:r>
              <a:rPr lang="en-US" dirty="0" smtClean="0"/>
              <a:t>) will be given for plotting both on the same graph as done here.</a:t>
            </a:r>
          </a:p>
          <a:p>
            <a:pPr marL="0" indent="0">
              <a:buNone/>
            </a:pPr>
            <a:r>
              <a:rPr lang="en-US" dirty="0" smtClean="0"/>
              <a:t>You can use any program to plot</a:t>
            </a:r>
          </a:p>
        </p:txBody>
      </p:sp>
    </p:spTree>
    <p:extLst>
      <p:ext uri="{BB962C8B-B14F-4D97-AF65-F5344CB8AC3E}">
        <p14:creationId xmlns:p14="http://schemas.microsoft.com/office/powerpoint/2010/main" val="40448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432" y="-268889"/>
            <a:ext cx="5652655" cy="71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81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4717</TotalTime>
  <Words>144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Courier New</vt:lpstr>
      <vt:lpstr>Goudy Old Style</vt:lpstr>
      <vt:lpstr>Impact</vt:lpstr>
      <vt:lpstr>Rockwell</vt:lpstr>
      <vt:lpstr>Inkwell</vt:lpstr>
      <vt:lpstr>INFO 511-Analytics Homework 3</vt:lpstr>
      <vt:lpstr>Pear</vt:lpstr>
      <vt:lpstr>Demographic Data</vt:lpstr>
      <vt:lpstr>Homework#3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Traci</dc:creator>
  <cp:lastModifiedBy>Cotsonis, George A</cp:lastModifiedBy>
  <cp:revision>157</cp:revision>
  <dcterms:created xsi:type="dcterms:W3CDTF">2014-10-09T17:49:59Z</dcterms:created>
  <dcterms:modified xsi:type="dcterms:W3CDTF">2016-03-31T11:18:01Z</dcterms:modified>
</cp:coreProperties>
</file>