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jpg&amp;ehk=B5ytO311Czwq5Y5jVSYcZA&amp;r=0&amp;pid=OfficeInsert" ContentType="image/jpeg"/>
  <Default Extension="jpg&amp;ehk=RxxEAlWUbQK7j46VT5dEjg&amp;r=0&amp;pid=OfficeInsert" ContentType="image/jpeg"/>
  <Default Extension="rels" ContentType="application/vnd.openxmlformats-package.relationships+xml"/>
  <Default Extension="xml" ContentType="application/xml"/>
  <Default Extension="jpg&amp;ehk=b92ds" ContentType="image/jpe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0" r:id="rId11"/>
    <p:sldId id="265" r:id="rId12"/>
    <p:sldId id="267" r:id="rId13"/>
    <p:sldId id="266" r:id="rId14"/>
    <p:sldId id="268" r:id="rId15"/>
    <p:sldId id="272" r:id="rId16"/>
    <p:sldId id="269" r:id="rId17"/>
    <p:sldId id="27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7AFFB9B-9FB8-469E-96F9-4D32314110B6}" type="datetimeFigureOut">
              <a:rPr lang="en-US" dirty="0"/>
              <a:t>5/16/2017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D2AC3-6A0B-4169-B1EA-E3AE8B351BDD}" type="datetimeFigureOut">
              <a:rPr lang="en-US" dirty="0"/>
              <a:t>5/16/2017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B9363-8B87-41B7-9F8E-64519CBB8F34}" type="datetimeFigureOut">
              <a:rPr lang="en-US" dirty="0"/>
              <a:t>5/16/2017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F5746-5284-4951-9F37-7AE924EDBCB7}" type="datetimeFigureOut">
              <a:rPr lang="en-US" dirty="0"/>
              <a:t>5/16/2017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8B29-7265-4A65-A2A4-6703C057B7C1}" type="datetimeFigureOut">
              <a:rPr lang="en-US" dirty="0"/>
              <a:t>5/16/2017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A082-94DF-4C4B-A041-6624924AB0A8}" type="datetimeFigureOut">
              <a:rPr lang="en-US" dirty="0"/>
              <a:t>5/16/2017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86C4-3AB5-4E0C-86CA-FB108C350AA9}" type="datetimeFigureOut">
              <a:rPr lang="en-US" dirty="0"/>
              <a:t>5/16/2017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F1211-4E0C-4AB3-B04F-585959BDAFE8}" type="datetimeFigureOut">
              <a:rPr lang="en-US" dirty="0"/>
              <a:t>5/16/2017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DECAF-D3BE-4069-9C78-642ECCD01477}" type="datetimeFigureOut">
              <a:rPr lang="en-US" dirty="0"/>
              <a:t>5/16/2017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BDC27-E420-4878-9EE6-7B9656D6442A}" type="datetimeFigureOut">
              <a:rPr lang="en-US" dirty="0"/>
              <a:t>5/16/2017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47CF-67C9-420C-80A5-E2069FF0C2DF}" type="datetimeFigureOut">
              <a:rPr lang="en-US" dirty="0"/>
              <a:t>5/16/2017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2DC73-F065-42F5-A9F2-D90B2E42A0B3}" type="datetimeFigureOut">
              <a:rPr lang="en-US" dirty="0"/>
              <a:t>5/16/2017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A702-9B29-41CC-9BCC-3DF8A0D379FE}" type="datetimeFigureOut">
              <a:rPr lang="en-US" dirty="0"/>
              <a:t>5/16/2017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49AC-CB8F-4FF1-9A34-5861C74DD0A7}" type="datetimeFigureOut">
              <a:rPr lang="en-US" dirty="0"/>
              <a:t>5/16/2017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CECA-2D3A-4680-9B49-752200DE467C}" type="datetimeFigureOut">
              <a:rPr lang="en-US" dirty="0"/>
              <a:t>5/16/2017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BFE2-83B7-4B0A-B9D3-AB28331082B3}" type="datetimeFigureOut">
              <a:rPr lang="en-US" dirty="0"/>
              <a:t>5/16/2017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F78E3-FDA3-4D28-AAA2-0B81F349A39D}" type="datetimeFigureOut">
              <a:rPr lang="en-US" dirty="0"/>
              <a:t>5/16/2017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35BB1C6-BF8F-4481-8AB2-603A1C8A906A}" type="datetimeFigureOut">
              <a:rPr lang="en-US" dirty="0"/>
              <a:t>5/16/2017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mp"/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&amp;ehk=B5ytO311Czwq5Y5jVSYcZA&amp;r=0&amp;pid=OfficeInsert"/><Relationship Id="rId2" Type="http://schemas.openxmlformats.org/officeDocument/2006/relationships/image" Target="../media/image4.jpg&amp;ehk=b92ds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6.jpg&amp;ehk=RxxEAlWUbQK7j46VT5dEjg&amp;r=0&amp;pid=OfficeInsert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600" dirty="0"/>
              <a:t>A Recommender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Using collaborative Filtering</a:t>
            </a:r>
          </a:p>
        </p:txBody>
      </p:sp>
    </p:spTree>
    <p:extLst>
      <p:ext uri="{BB962C8B-B14F-4D97-AF65-F5344CB8AC3E}">
        <p14:creationId xmlns:p14="http://schemas.microsoft.com/office/powerpoint/2010/main" val="41113980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Interesting findings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Rating values range from 0.5 to 5.0 in 0.5 increments</a:t>
            </a:r>
          </a:p>
          <a:p>
            <a:r>
              <a:rPr lang="en-US" dirty="0"/>
              <a:t>The average number of ratings per movie is 11</a:t>
            </a:r>
          </a:p>
          <a:p>
            <a:r>
              <a:rPr lang="en-US" dirty="0"/>
              <a:t>The average number of ratings per user is 149</a:t>
            </a:r>
          </a:p>
          <a:p>
            <a:r>
              <a:rPr lang="en-US" dirty="0"/>
              <a:t>The most frequent average rating by a user is 3.8</a:t>
            </a:r>
          </a:p>
          <a:p>
            <a:r>
              <a:rPr lang="en-US" dirty="0"/>
              <a:t>Most popular genre is drama</a:t>
            </a:r>
          </a:p>
        </p:txBody>
      </p:sp>
    </p:spTree>
    <p:extLst>
      <p:ext uri="{BB962C8B-B14F-4D97-AF65-F5344CB8AC3E}">
        <p14:creationId xmlns:p14="http://schemas.microsoft.com/office/powerpoint/2010/main" val="33103276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Measuring user engagement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821387" y="2063750"/>
            <a:ext cx="4816763" cy="3311525"/>
          </a:xfrm>
        </p:spPr>
      </p:pic>
      <p:pic>
        <p:nvPicPr>
          <p:cNvPr id="8" name="Content Placeholder 7"/>
          <p:cNvPicPr>
            <a:picLocks noGrp="1" noChangeAspect="1"/>
          </p:cNvPicPr>
          <p:nvPr>
            <p:ph sz="quarter" idx="14"/>
          </p:nvPr>
        </p:nvPicPr>
        <p:blipFill>
          <a:blip r:embed="rId3"/>
          <a:stretch>
            <a:fillRect/>
          </a:stretch>
        </p:blipFill>
        <p:spPr>
          <a:xfrm>
            <a:off x="6129193" y="2063750"/>
            <a:ext cx="4816763" cy="3311525"/>
          </a:xfrm>
        </p:spPr>
      </p:pic>
    </p:spTree>
    <p:extLst>
      <p:ext uri="{BB962C8B-B14F-4D97-AF65-F5344CB8AC3E}">
        <p14:creationId xmlns:p14="http://schemas.microsoft.com/office/powerpoint/2010/main" val="41301774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algorithm in brief</a:t>
            </a:r>
          </a:p>
        </p:txBody>
      </p:sp>
      <p:pic>
        <p:nvPicPr>
          <p:cNvPr id="6" name="Content Placeholder 5" descr="Screen Clipping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685800" y="2422689"/>
            <a:ext cx="5087938" cy="2389479"/>
          </a:xfrm>
        </p:spPr>
      </p:pic>
      <p:sp>
        <p:nvSpPr>
          <p:cNvPr id="7" name="TextBox 6"/>
          <p:cNvSpPr txBox="1"/>
          <p:nvPr/>
        </p:nvSpPr>
        <p:spPr>
          <a:xfrm>
            <a:off x="858927" y="1843940"/>
            <a:ext cx="4741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Q matrix of ratings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600366" y="1836224"/>
            <a:ext cx="3874417" cy="377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</a:t>
            </a:r>
            <a:r>
              <a:rPr lang="en-US" dirty="0" err="1"/>
              <a:t>Q_hat</a:t>
            </a:r>
            <a:r>
              <a:rPr lang="en-US" dirty="0"/>
              <a:t> matrix of predicted ratings</a:t>
            </a:r>
          </a:p>
        </p:txBody>
      </p:sp>
      <p:pic>
        <p:nvPicPr>
          <p:cNvPr id="16" name="Content Placeholder 15" descr="Screen Clipping"/>
          <p:cNvPicPr>
            <a:picLocks noGrp="1" noChangeAspect="1"/>
          </p:cNvPicPr>
          <p:nvPr>
            <p:ph sz="quarter" idx="14"/>
          </p:nvPr>
        </p:nvPicPr>
        <p:blipFill>
          <a:blip r:embed="rId3"/>
          <a:stretch>
            <a:fillRect/>
          </a:stretch>
        </p:blipFill>
        <p:spPr>
          <a:xfrm>
            <a:off x="6010145" y="2357367"/>
            <a:ext cx="5054860" cy="2724290"/>
          </a:xfrm>
        </p:spPr>
      </p:pic>
    </p:spTree>
    <p:extLst>
      <p:ext uri="{BB962C8B-B14F-4D97-AF65-F5344CB8AC3E}">
        <p14:creationId xmlns:p14="http://schemas.microsoft.com/office/powerpoint/2010/main" val="25998977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five-fold cross validation</a:t>
            </a:r>
          </a:p>
        </p:txBody>
      </p:sp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282" y="3004317"/>
            <a:ext cx="4292821" cy="698536"/>
          </a:xfrm>
          <a:prstGeom prst="rect">
            <a:avLst/>
          </a:prstGeom>
        </p:spPr>
      </p:pic>
      <p:pic>
        <p:nvPicPr>
          <p:cNvPr id="10" name="Picture 9" descr="Screen Clippi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6316" y="1677611"/>
            <a:ext cx="5708943" cy="386099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640264" y="2498103"/>
            <a:ext cx="2403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Set</a:t>
            </a:r>
          </a:p>
        </p:txBody>
      </p:sp>
    </p:spTree>
    <p:extLst>
      <p:ext uri="{BB962C8B-B14F-4D97-AF65-F5344CB8AC3E}">
        <p14:creationId xmlns:p14="http://schemas.microsoft.com/office/powerpoint/2010/main" val="15786195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1021"/>
            <a:ext cx="10396882" cy="1151965"/>
          </a:xfrm>
        </p:spPr>
        <p:txBody>
          <a:bodyPr/>
          <a:lstStyle/>
          <a:p>
            <a:pPr algn="ctr"/>
            <a:r>
              <a:rPr lang="en-US" dirty="0"/>
              <a:t>The results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6633" y="1253759"/>
            <a:ext cx="7315215" cy="5029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4783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First Four Runs of Cross Validation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821387" y="2063750"/>
            <a:ext cx="4816763" cy="3311525"/>
          </a:xfrm>
        </p:spPr>
      </p:pic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7741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Recommender System output example</a:t>
            </a:r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1736" y="1837765"/>
            <a:ext cx="6127423" cy="3196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1215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Utilize hybrid approach</a:t>
            </a:r>
          </a:p>
          <a:p>
            <a:r>
              <a:rPr lang="en-US" dirty="0"/>
              <a:t>Use sentiment classification  using tags to help predict ratings of unrated movies</a:t>
            </a:r>
          </a:p>
          <a:p>
            <a:r>
              <a:rPr lang="en-US" dirty="0"/>
              <a:t>Large datasets call for deep learning approach, CNN</a:t>
            </a:r>
          </a:p>
          <a:p>
            <a:r>
              <a:rPr lang="en-US" dirty="0"/>
              <a:t>Find a balance between computation time vs. accuracy</a:t>
            </a:r>
          </a:p>
          <a:p>
            <a:r>
              <a:rPr lang="en-US" dirty="0"/>
              <a:t>Output multiple 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1829978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Consumer shopping experience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Old Paradigm</a:t>
            </a:r>
          </a:p>
        </p:txBody>
      </p:sp>
      <p:pic>
        <p:nvPicPr>
          <p:cNvPr id="13" name="Picture Placeholder 12"/>
          <p:cNvPicPr>
            <a:picLocks noGrp="1" noChangeAspect="1"/>
          </p:cNvPicPr>
          <p:nvPr>
            <p:ph type="pic" idx="15"/>
          </p:nvPr>
        </p:nvPicPr>
        <p:blipFill>
          <a:blip r:embed="rId2"/>
          <a:srcRect t="14962" b="14962"/>
          <a:stretch>
            <a:fillRect/>
          </a:stretch>
        </p:blipFill>
        <p:spPr/>
      </p:pic>
      <p:sp>
        <p:nvSpPr>
          <p:cNvPr id="5" name="Text Placeholder 4"/>
          <p:cNvSpPr>
            <a:spLocks noGrp="1"/>
          </p:cNvSpPr>
          <p:nvPr>
            <p:ph type="body" sz="half" idx="18"/>
          </p:nvPr>
        </p:nvSpPr>
        <p:spPr/>
        <p:txBody>
          <a:bodyPr/>
          <a:lstStyle/>
          <a:p>
            <a:r>
              <a:rPr lang="en-US" dirty="0"/>
              <a:t>Limited to consumer’s ability and desire to drive and walk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New paradigm</a:t>
            </a:r>
          </a:p>
        </p:txBody>
      </p:sp>
      <p:pic>
        <p:nvPicPr>
          <p:cNvPr id="15" name="Picture Placeholder 14"/>
          <p:cNvPicPr>
            <a:picLocks noGrp="1" noChangeAspect="1"/>
          </p:cNvPicPr>
          <p:nvPr>
            <p:ph type="pic" idx="21"/>
          </p:nvPr>
        </p:nvPicPr>
        <p:blipFill>
          <a:blip r:embed="rId3"/>
          <a:srcRect t="7189" b="7189"/>
          <a:stretch>
            <a:fillRect/>
          </a:stretch>
        </p:blipFill>
        <p:spPr/>
      </p:pic>
      <p:sp>
        <p:nvSpPr>
          <p:cNvPr id="8" name="Text Placeholder 7"/>
          <p:cNvSpPr>
            <a:spLocks noGrp="1"/>
          </p:cNvSpPr>
          <p:nvPr>
            <p:ph type="body" sz="half" idx="19"/>
          </p:nvPr>
        </p:nvSpPr>
        <p:spPr/>
        <p:txBody>
          <a:bodyPr/>
          <a:lstStyle/>
          <a:p>
            <a:r>
              <a:rPr lang="en-US" dirty="0"/>
              <a:t>Almost unlimited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 galaxy of items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half" idx="20"/>
          </p:nvPr>
        </p:nvSpPr>
        <p:spPr/>
        <p:txBody>
          <a:bodyPr/>
          <a:lstStyle/>
          <a:p>
            <a:r>
              <a:rPr lang="en-US" dirty="0"/>
              <a:t>How do you get your product in front of potential customers?</a:t>
            </a:r>
          </a:p>
        </p:txBody>
      </p:sp>
      <p:pic>
        <p:nvPicPr>
          <p:cNvPr id="20" name="Picture Placeholder 19"/>
          <p:cNvPicPr>
            <a:picLocks noGrp="1" noChangeAspect="1"/>
          </p:cNvPicPr>
          <p:nvPr>
            <p:ph type="pic" idx="22"/>
          </p:nvPr>
        </p:nvPicPr>
        <p:blipFill>
          <a:blip r:embed="rId4"/>
          <a:srcRect t="26787" b="2678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451476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solution:  a Recommender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Targets consumers with specific relevant material</a:t>
            </a:r>
          </a:p>
          <a:p>
            <a:r>
              <a:rPr lang="en-US" dirty="0"/>
              <a:t>Provides personalized experience</a:t>
            </a:r>
          </a:p>
          <a:p>
            <a:r>
              <a:rPr lang="en-US" dirty="0"/>
              <a:t>Drives user engagement</a:t>
            </a:r>
          </a:p>
          <a:p>
            <a:r>
              <a:rPr lang="en-US" dirty="0"/>
              <a:t>Increases sales</a:t>
            </a:r>
          </a:p>
          <a:p>
            <a:r>
              <a:rPr lang="en-US" dirty="0"/>
              <a:t>Improves business outcomes</a:t>
            </a:r>
          </a:p>
        </p:txBody>
      </p:sp>
    </p:spTree>
    <p:extLst>
      <p:ext uri="{BB962C8B-B14F-4D97-AF65-F5344CB8AC3E}">
        <p14:creationId xmlns:p14="http://schemas.microsoft.com/office/powerpoint/2010/main" val="3219242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project: A recommender system for movies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010710"/>
            <a:ext cx="6345301" cy="2173945"/>
          </a:xfrm>
        </p:spPr>
        <p:txBody>
          <a:bodyPr>
            <a:normAutofit fontScale="92500" lnSpcReduction="20000"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2,577 films produced per year around the globe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Average person watches 20 to 30 movies a year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Old paradigm: ask a friend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New paradigm: recommender system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rotten tomatoes, taste kid, </a:t>
            </a:r>
            <a:r>
              <a:rPr lang="en-US" dirty="0" err="1"/>
              <a:t>criticker</a:t>
            </a:r>
            <a:r>
              <a:rPr lang="en-US" dirty="0"/>
              <a:t>, </a:t>
            </a:r>
            <a:r>
              <a:rPr lang="en-US" dirty="0" err="1"/>
              <a:t>flixter</a:t>
            </a:r>
            <a:r>
              <a:rPr lang="en-US" dirty="0"/>
              <a:t>, </a:t>
            </a:r>
            <a:r>
              <a:rPr lang="en-US" dirty="0" err="1"/>
              <a:t>jenni</a:t>
            </a:r>
            <a:r>
              <a:rPr lang="en-US" dirty="0"/>
              <a:t>, </a:t>
            </a:r>
            <a:r>
              <a:rPr lang="en-US" dirty="0" err="1"/>
              <a:t>movielens</a:t>
            </a:r>
            <a:endParaRPr lang="en-US" dirty="0"/>
          </a:p>
          <a:p>
            <a:pPr algn="l"/>
            <a:r>
              <a:rPr lang="en-US" dirty="0"/>
              <a:t>	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pic>
        <p:nvPicPr>
          <p:cNvPr id="9" name="Picture Placeholder 8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1152" r="1115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506728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Data </a:t>
            </a:r>
            <a:r>
              <a:rPr lang="en-US" dirty="0" err="1"/>
              <a:t>SEt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5801" y="2205872"/>
            <a:ext cx="10258719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Movielens</a:t>
            </a:r>
            <a:r>
              <a:rPr lang="en-US" sz="2800" dirty="0"/>
              <a:t>  dataset from movielens.org named “ml-latest-small”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Ratings collected between January 1995 and October 2016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10,002 ratings by 671 users  on 9,123 movies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Each movie has at least 1 rating or 1 tag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Other information included: genres, timestamps, </a:t>
            </a:r>
            <a:r>
              <a:rPr lang="en-US" sz="2800" dirty="0" err="1"/>
              <a:t>url</a:t>
            </a:r>
            <a:r>
              <a:rPr lang="en-US" sz="2800" dirty="0"/>
              <a:t> id links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Several files are merged to create a pandas </a:t>
            </a:r>
            <a:r>
              <a:rPr lang="en-US" sz="2800" dirty="0" err="1"/>
              <a:t>dataframe</a:t>
            </a:r>
            <a:r>
              <a:rPr lang="en-US" sz="28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319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6831" y="384705"/>
            <a:ext cx="8227615" cy="2317869"/>
          </a:xfrm>
          <a:prstGeom prst="rect">
            <a:avLst/>
          </a:prstGeom>
        </p:spPr>
      </p:pic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0519" y="2951180"/>
            <a:ext cx="8560240" cy="2463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858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How to implement? </a:t>
            </a:r>
            <a:br>
              <a:rPr lang="en-US" dirty="0"/>
            </a:br>
            <a:r>
              <a:rPr lang="en-US" sz="3100" dirty="0"/>
              <a:t>Content based vs collaborative filtering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50449" y="2290713"/>
            <a:ext cx="10378912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We chose </a:t>
            </a:r>
            <a:r>
              <a:rPr lang="en-US" sz="2800" i="1" dirty="0">
                <a:solidFill>
                  <a:srgbClr val="FF0000"/>
                </a:solidFill>
              </a:rPr>
              <a:t>Model -based Collaborative Filtering  </a:t>
            </a:r>
            <a:r>
              <a:rPr lang="en-US" sz="2800" dirty="0"/>
              <a:t>because: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No prior knowledge of user or item is required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 It handles sparsity better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Scalability – model is smaller than dataset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Faster than memory-based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Can handle overfitting</a:t>
            </a:r>
          </a:p>
          <a:p>
            <a:pPr lvl="1"/>
            <a:endParaRPr lang="en-US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710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Which algorithm?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08668" y="2384981"/>
            <a:ext cx="1016209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We chose </a:t>
            </a:r>
            <a:r>
              <a:rPr lang="en-US" sz="2800" i="1" dirty="0">
                <a:solidFill>
                  <a:srgbClr val="FF0000"/>
                </a:solidFill>
              </a:rPr>
              <a:t>Weighted Alternating Least Squares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The nature of the dataset can determine which algorithm to use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Stanford Study compared several algorithms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ALS worked best on movie dataset</a:t>
            </a:r>
          </a:p>
        </p:txBody>
      </p:sp>
    </p:spTree>
    <p:extLst>
      <p:ext uri="{BB962C8B-B14F-4D97-AF65-F5344CB8AC3E}">
        <p14:creationId xmlns:p14="http://schemas.microsoft.com/office/powerpoint/2010/main" val="38107183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exploration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685800" y="2447528"/>
            <a:ext cx="5087938" cy="2543968"/>
          </a:xfrm>
        </p:spPr>
      </p:pic>
      <p:pic>
        <p:nvPicPr>
          <p:cNvPr id="5" name="Content Placeholder 4"/>
          <p:cNvPicPr>
            <a:picLocks noGrp="1" noChangeAspect="1"/>
          </p:cNvPicPr>
          <p:nvPr>
            <p:ph sz="quarter" idx="14"/>
          </p:nvPr>
        </p:nvPicPr>
        <p:blipFill>
          <a:blip r:embed="rId3"/>
          <a:stretch>
            <a:fillRect/>
          </a:stretch>
        </p:blipFill>
        <p:spPr>
          <a:xfrm>
            <a:off x="5994400" y="2447925"/>
            <a:ext cx="5086350" cy="2543174"/>
          </a:xfrm>
        </p:spPr>
      </p:pic>
    </p:spTree>
    <p:extLst>
      <p:ext uri="{BB962C8B-B14F-4D97-AF65-F5344CB8AC3E}">
        <p14:creationId xmlns:p14="http://schemas.microsoft.com/office/powerpoint/2010/main" val="12918648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296</TotalTime>
  <Words>363</Words>
  <Application>Microsoft Office PowerPoint</Application>
  <PresentationFormat>Widescreen</PresentationFormat>
  <Paragraphs>64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Impact</vt:lpstr>
      <vt:lpstr>Main Event</vt:lpstr>
      <vt:lpstr>A Recommender System</vt:lpstr>
      <vt:lpstr>Consumer shopping experience</vt:lpstr>
      <vt:lpstr>The solution:  a Recommender System</vt:lpstr>
      <vt:lpstr>project: A recommender system for movies</vt:lpstr>
      <vt:lpstr>The Data SEt</vt:lpstr>
      <vt:lpstr>PowerPoint Presentation</vt:lpstr>
      <vt:lpstr>How to implement?  Content based vs collaborative filtering</vt:lpstr>
      <vt:lpstr>Which algorithm?</vt:lpstr>
      <vt:lpstr>Data exploration</vt:lpstr>
      <vt:lpstr>Interesting findings</vt:lpstr>
      <vt:lpstr>Measuring user engagement</vt:lpstr>
      <vt:lpstr>The algorithm in brief</vt:lpstr>
      <vt:lpstr>five-fold cross validation</vt:lpstr>
      <vt:lpstr>The results</vt:lpstr>
      <vt:lpstr>First Four Runs of Cross Validation</vt:lpstr>
      <vt:lpstr>Recommender System output example</vt:lpstr>
      <vt:lpstr>recommendations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Recommender System</dc:title>
  <dc:creator>Sandra Giorgetta</dc:creator>
  <cp:lastModifiedBy>Sandra Giorgetta</cp:lastModifiedBy>
  <cp:revision>11</cp:revision>
  <dcterms:created xsi:type="dcterms:W3CDTF">2017-05-15T20:07:44Z</dcterms:created>
  <dcterms:modified xsi:type="dcterms:W3CDTF">2017-05-16T23:29:47Z</dcterms:modified>
</cp:coreProperties>
</file>