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Economica"/>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OpenSans-regular.fntdata"/><Relationship Id="rId23" Type="http://schemas.openxmlformats.org/officeDocument/2006/relationships/font" Target="fonts/Economic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6e8a1e92d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6e8a1e92d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6e82fa47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6e82fa47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6e82fa47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6e82fa47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6e8a1e9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6e8a1e9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6e82fa47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6e82fa47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6e8a1e92d_1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6e8a1e92d_1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29a3d30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29a3d30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6e82fa4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6e82fa4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29a3d30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29a3d30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6e8a1e92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6e8a1e92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29a3d30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29a3d30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6e82fa47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6e82fa47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6e8a1e92d_1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6e8a1e92d_1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6e8a1e92d_1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6e8a1e92d_1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5.png"/><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Population-Based Traffic Search</a:t>
            </a:r>
            <a:endParaRPr/>
          </a:p>
        </p:txBody>
      </p:sp>
      <p:sp>
        <p:nvSpPr>
          <p:cNvPr id="63" name="Google Shape;63;p1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b</a:t>
            </a:r>
            <a:r>
              <a:rPr lang="en">
                <a:solidFill>
                  <a:srgbClr val="000000"/>
                </a:solidFill>
              </a:rPr>
              <a:t>y Scott Giorlando and Parker Saunders</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1012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Searching Results</a:t>
            </a:r>
            <a:endParaRPr/>
          </a:p>
        </p:txBody>
      </p:sp>
      <p:cxnSp>
        <p:nvCxnSpPr>
          <p:cNvPr id="153" name="Google Shape;153;p22"/>
          <p:cNvCxnSpPr/>
          <p:nvPr/>
        </p:nvCxnSpPr>
        <p:spPr>
          <a:xfrm>
            <a:off x="4431388" y="740950"/>
            <a:ext cx="30900" cy="4098900"/>
          </a:xfrm>
          <a:prstGeom prst="straightConnector1">
            <a:avLst/>
          </a:prstGeom>
          <a:noFill/>
          <a:ln cap="flat" cmpd="sng" w="9525">
            <a:solidFill>
              <a:schemeClr val="dk2"/>
            </a:solidFill>
            <a:prstDash val="solid"/>
            <a:round/>
            <a:headEnd len="med" w="med" type="none"/>
            <a:tailEnd len="med" w="med" type="none"/>
          </a:ln>
        </p:spPr>
      </p:cxnSp>
      <p:sp>
        <p:nvSpPr>
          <p:cNvPr id="154" name="Google Shape;154;p22"/>
          <p:cNvSpPr txBox="1"/>
          <p:nvPr/>
        </p:nvSpPr>
        <p:spPr>
          <a:xfrm>
            <a:off x="64425" y="3283425"/>
            <a:ext cx="3938100" cy="16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Population Density (x) by Color:</a:t>
            </a:r>
            <a:endParaRPr/>
          </a:p>
          <a:p>
            <a:pPr indent="457200" lvl="0" marL="0" rtl="0" algn="l">
              <a:spcBef>
                <a:spcPts val="0"/>
              </a:spcBef>
              <a:spcAft>
                <a:spcPts val="0"/>
              </a:spcAft>
              <a:buNone/>
            </a:pPr>
            <a:r>
              <a:rPr lang="en"/>
              <a:t>Black: x &lt; 300</a:t>
            </a:r>
            <a:endParaRPr/>
          </a:p>
          <a:p>
            <a:pPr indent="0" lvl="0" marL="0" rtl="0" algn="l">
              <a:spcBef>
                <a:spcPts val="0"/>
              </a:spcBef>
              <a:spcAft>
                <a:spcPts val="0"/>
              </a:spcAft>
              <a:buNone/>
            </a:pPr>
            <a:r>
              <a:rPr lang="en"/>
              <a:t>	Magenta: 300 &lt; x &lt; 600</a:t>
            </a:r>
            <a:endParaRPr/>
          </a:p>
          <a:p>
            <a:pPr indent="0" lvl="0" marL="0" rtl="0" algn="l">
              <a:spcBef>
                <a:spcPts val="0"/>
              </a:spcBef>
              <a:spcAft>
                <a:spcPts val="0"/>
              </a:spcAft>
              <a:buNone/>
            </a:pPr>
            <a:r>
              <a:rPr lang="en"/>
              <a:t>	Green: 600 &lt; x &lt; 900</a:t>
            </a:r>
            <a:endParaRPr/>
          </a:p>
          <a:p>
            <a:pPr indent="0" lvl="0" marL="0" rtl="0" algn="l">
              <a:spcBef>
                <a:spcPts val="0"/>
              </a:spcBef>
              <a:spcAft>
                <a:spcPts val="0"/>
              </a:spcAft>
              <a:buNone/>
            </a:pPr>
            <a:r>
              <a:rPr lang="en"/>
              <a:t>	Blue: 900 &lt; x &lt; 1200</a:t>
            </a:r>
            <a:endParaRPr/>
          </a:p>
          <a:p>
            <a:pPr indent="0" lvl="0" marL="0" rtl="0" algn="l">
              <a:spcBef>
                <a:spcPts val="0"/>
              </a:spcBef>
              <a:spcAft>
                <a:spcPts val="0"/>
              </a:spcAft>
              <a:buNone/>
            </a:pPr>
            <a:r>
              <a:rPr lang="en"/>
              <a:t>	Red: x &gt; 1200</a:t>
            </a:r>
            <a:endParaRPr/>
          </a:p>
        </p:txBody>
      </p:sp>
      <p:cxnSp>
        <p:nvCxnSpPr>
          <p:cNvPr id="155" name="Google Shape;155;p22"/>
          <p:cNvCxnSpPr/>
          <p:nvPr/>
        </p:nvCxnSpPr>
        <p:spPr>
          <a:xfrm>
            <a:off x="0" y="589350"/>
            <a:ext cx="9001200" cy="0"/>
          </a:xfrm>
          <a:prstGeom prst="straightConnector1">
            <a:avLst/>
          </a:prstGeom>
          <a:noFill/>
          <a:ln cap="flat" cmpd="sng" w="9525">
            <a:solidFill>
              <a:schemeClr val="dk2"/>
            </a:solidFill>
            <a:prstDash val="solid"/>
            <a:round/>
            <a:headEnd len="med" w="med" type="none"/>
            <a:tailEnd len="med" w="med" type="none"/>
          </a:ln>
        </p:spPr>
      </p:cxnSp>
      <p:sp>
        <p:nvSpPr>
          <p:cNvPr id="156" name="Google Shape;156;p22"/>
          <p:cNvSpPr txBox="1"/>
          <p:nvPr/>
        </p:nvSpPr>
        <p:spPr>
          <a:xfrm>
            <a:off x="0" y="589350"/>
            <a:ext cx="40050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Zoning</a:t>
            </a:r>
            <a:endParaRPr/>
          </a:p>
        </p:txBody>
      </p:sp>
      <p:sp>
        <p:nvSpPr>
          <p:cNvPr id="157" name="Google Shape;157;p22"/>
          <p:cNvSpPr txBox="1"/>
          <p:nvPr/>
        </p:nvSpPr>
        <p:spPr>
          <a:xfrm>
            <a:off x="4572000" y="624513"/>
            <a:ext cx="41223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Pathing</a:t>
            </a:r>
            <a:endParaRPr/>
          </a:p>
        </p:txBody>
      </p:sp>
      <p:sp>
        <p:nvSpPr>
          <p:cNvPr id="158" name="Google Shape;158;p22"/>
          <p:cNvSpPr txBox="1"/>
          <p:nvPr/>
        </p:nvSpPr>
        <p:spPr>
          <a:xfrm>
            <a:off x="4503300" y="3279700"/>
            <a:ext cx="4259700" cy="15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Pathing</a:t>
            </a:r>
            <a:endParaRPr/>
          </a:p>
          <a:p>
            <a:pPr indent="0" lvl="0" marL="0" rtl="0" algn="l">
              <a:spcBef>
                <a:spcPts val="0"/>
              </a:spcBef>
              <a:spcAft>
                <a:spcPts val="0"/>
              </a:spcAft>
              <a:buNone/>
            </a:pPr>
            <a:r>
              <a:rPr lang="en"/>
              <a:t>Given a start point of (40, 3) our path avoids most zones to reach the end point (37, 45).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seen above, the worldspace is created in such a way that may require our path to go through a zone.</a:t>
            </a:r>
            <a:endParaRPr/>
          </a:p>
        </p:txBody>
      </p:sp>
      <p:pic>
        <p:nvPicPr>
          <p:cNvPr id="159" name="Google Shape;159;p22"/>
          <p:cNvPicPr preferRelativeResize="0"/>
          <p:nvPr/>
        </p:nvPicPr>
        <p:blipFill>
          <a:blip r:embed="rId3">
            <a:alphaModFix/>
          </a:blip>
          <a:stretch>
            <a:fillRect/>
          </a:stretch>
        </p:blipFill>
        <p:spPr>
          <a:xfrm>
            <a:off x="4490925" y="927575"/>
            <a:ext cx="4653074" cy="2316984"/>
          </a:xfrm>
          <a:prstGeom prst="rect">
            <a:avLst/>
          </a:prstGeom>
          <a:noFill/>
          <a:ln>
            <a:noFill/>
          </a:ln>
        </p:spPr>
      </p:pic>
      <p:pic>
        <p:nvPicPr>
          <p:cNvPr id="160" name="Google Shape;160;p22"/>
          <p:cNvPicPr preferRelativeResize="0"/>
          <p:nvPr/>
        </p:nvPicPr>
        <p:blipFill>
          <a:blip r:embed="rId4">
            <a:alphaModFix/>
          </a:blip>
          <a:stretch>
            <a:fillRect/>
          </a:stretch>
        </p:blipFill>
        <p:spPr>
          <a:xfrm>
            <a:off x="64425" y="888449"/>
            <a:ext cx="4338350" cy="2394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3"/>
          <p:cNvSpPr txBox="1"/>
          <p:nvPr/>
        </p:nvSpPr>
        <p:spPr>
          <a:xfrm>
            <a:off x="543125" y="1653850"/>
            <a:ext cx="2514000" cy="10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Or Mass:</a:t>
            </a:r>
            <a:endParaRPr/>
          </a:p>
        </p:txBody>
      </p:sp>
      <p:sp>
        <p:nvSpPr>
          <p:cNvPr id="166" name="Google Shape;166;p23"/>
          <p:cNvSpPr txBox="1"/>
          <p:nvPr>
            <p:ph type="title"/>
          </p:nvPr>
        </p:nvSpPr>
        <p:spPr>
          <a:xfrm>
            <a:off x="460425" y="316475"/>
            <a:ext cx="7505700" cy="95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Discussion</a:t>
            </a:r>
            <a:endParaRPr/>
          </a:p>
          <a:p>
            <a:pPr indent="0" lvl="0" marL="0" rtl="0" algn="l">
              <a:spcBef>
                <a:spcPts val="0"/>
              </a:spcBef>
              <a:spcAft>
                <a:spcPts val="0"/>
              </a:spcAft>
              <a:buNone/>
            </a:pPr>
            <a:r>
              <a:t/>
            </a:r>
            <a:endParaRPr/>
          </a:p>
        </p:txBody>
      </p:sp>
      <p:sp>
        <p:nvSpPr>
          <p:cNvPr id="167" name="Google Shape;167;p23"/>
          <p:cNvSpPr txBox="1"/>
          <p:nvPr/>
        </p:nvSpPr>
        <p:spPr>
          <a:xfrm>
            <a:off x="460425" y="1017725"/>
            <a:ext cx="787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Though we simulated the data through </a:t>
            </a:r>
            <a:r>
              <a:rPr lang="en"/>
              <a:t>randomized</a:t>
            </a:r>
            <a:r>
              <a:rPr lang="en"/>
              <a:t> values, this searching algorithm could work on any set of population density.</a:t>
            </a:r>
            <a:endParaRPr/>
          </a:p>
        </p:txBody>
      </p:sp>
      <p:sp>
        <p:nvSpPr>
          <p:cNvPr id="168" name="Google Shape;168;p23"/>
          <p:cNvSpPr txBox="1"/>
          <p:nvPr/>
        </p:nvSpPr>
        <p:spPr>
          <a:xfrm>
            <a:off x="543125" y="1653850"/>
            <a:ext cx="2514000" cy="10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US for example:</a:t>
            </a:r>
            <a:endParaRPr/>
          </a:p>
        </p:txBody>
      </p:sp>
      <p:pic>
        <p:nvPicPr>
          <p:cNvPr id="169" name="Google Shape;169;p23"/>
          <p:cNvPicPr preferRelativeResize="0"/>
          <p:nvPr/>
        </p:nvPicPr>
        <p:blipFill>
          <a:blip r:embed="rId3">
            <a:alphaModFix/>
          </a:blip>
          <a:stretch>
            <a:fillRect/>
          </a:stretch>
        </p:blipFill>
        <p:spPr>
          <a:xfrm>
            <a:off x="543125" y="2040525"/>
            <a:ext cx="6730351" cy="2937600"/>
          </a:xfrm>
          <a:prstGeom prst="rect">
            <a:avLst/>
          </a:prstGeom>
          <a:noFill/>
          <a:ln>
            <a:noFill/>
          </a:ln>
        </p:spPr>
      </p:pic>
      <p:pic>
        <p:nvPicPr>
          <p:cNvPr id="170" name="Google Shape;170;p23"/>
          <p:cNvPicPr preferRelativeResize="0"/>
          <p:nvPr/>
        </p:nvPicPr>
        <p:blipFill>
          <a:blip r:embed="rId4">
            <a:alphaModFix/>
          </a:blip>
          <a:stretch>
            <a:fillRect/>
          </a:stretch>
        </p:blipFill>
        <p:spPr>
          <a:xfrm>
            <a:off x="3229300" y="1356175"/>
            <a:ext cx="4894993" cy="3621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6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6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212475" y="1209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Concluding Remarks</a:t>
            </a:r>
            <a:endParaRPr/>
          </a:p>
        </p:txBody>
      </p:sp>
      <p:sp>
        <p:nvSpPr>
          <p:cNvPr id="176" name="Google Shape;176;p24"/>
          <p:cNvSpPr txBox="1"/>
          <p:nvPr>
            <p:ph idx="1" type="body"/>
          </p:nvPr>
        </p:nvSpPr>
        <p:spPr>
          <a:xfrm>
            <a:off x="212475"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Based off our results we found that using population density as the point of focus for a worldspace trying to find the shortest path is valid.</a:t>
            </a:r>
            <a:endParaRPr>
              <a:solidFill>
                <a:srgbClr val="000000"/>
              </a:solidFill>
            </a:endParaRPr>
          </a:p>
          <a:p>
            <a:pPr indent="0" lvl="0" marL="0" rtl="0" algn="l">
              <a:spcBef>
                <a:spcPts val="1600"/>
              </a:spcBef>
              <a:spcAft>
                <a:spcPts val="0"/>
              </a:spcAft>
              <a:buNone/>
            </a:pPr>
            <a:r>
              <a:rPr lang="en">
                <a:solidFill>
                  <a:srgbClr val="000000"/>
                </a:solidFill>
              </a:rPr>
              <a:t>We also figured out in our research that population density has high correlations with a few different factors such as: emergencies, crime, construction, etc.</a:t>
            </a:r>
            <a:endParaRPr>
              <a:solidFill>
                <a:srgbClr val="000000"/>
              </a:solidFill>
            </a:endParaRPr>
          </a:p>
          <a:p>
            <a:pPr indent="0" lvl="0" marL="0" rtl="0" algn="l">
              <a:spcBef>
                <a:spcPts val="1600"/>
              </a:spcBef>
              <a:spcAft>
                <a:spcPts val="1600"/>
              </a:spcAft>
              <a:buNone/>
            </a:pPr>
            <a:r>
              <a:rPr lang="en">
                <a:solidFill>
                  <a:srgbClr val="000000"/>
                </a:solidFill>
              </a:rPr>
              <a:t>These correlates could provide the basis for creating a more dynamic searching system with different goals than simply </a:t>
            </a:r>
            <a:r>
              <a:rPr lang="en">
                <a:solidFill>
                  <a:srgbClr val="000000"/>
                </a:solidFill>
              </a:rPr>
              <a:t>avoiding</a:t>
            </a:r>
            <a:r>
              <a:rPr lang="en">
                <a:solidFill>
                  <a:srgbClr val="000000"/>
                </a:solidFill>
              </a:rPr>
              <a:t> traffic.</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25"/>
          <p:cNvPicPr preferRelativeResize="0"/>
          <p:nvPr/>
        </p:nvPicPr>
        <p:blipFill>
          <a:blip r:embed="rId3">
            <a:alphaModFix/>
          </a:blip>
          <a:stretch>
            <a:fillRect/>
          </a:stretch>
        </p:blipFill>
        <p:spPr>
          <a:xfrm>
            <a:off x="212475" y="893075"/>
            <a:ext cx="6697999" cy="4160575"/>
          </a:xfrm>
          <a:prstGeom prst="rect">
            <a:avLst/>
          </a:prstGeom>
          <a:noFill/>
          <a:ln>
            <a:noFill/>
          </a:ln>
        </p:spPr>
      </p:pic>
      <p:sp>
        <p:nvSpPr>
          <p:cNvPr id="182" name="Google Shape;182;p25"/>
          <p:cNvSpPr txBox="1"/>
          <p:nvPr>
            <p:ph type="title"/>
          </p:nvPr>
        </p:nvSpPr>
        <p:spPr>
          <a:xfrm>
            <a:off x="212475" y="1209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Concluding Remarks</a:t>
            </a:r>
            <a:endParaRPr/>
          </a:p>
        </p:txBody>
      </p:sp>
      <p:sp>
        <p:nvSpPr>
          <p:cNvPr id="183" name="Google Shape;183;p25"/>
          <p:cNvSpPr txBox="1"/>
          <p:nvPr/>
        </p:nvSpPr>
        <p:spPr>
          <a:xfrm>
            <a:off x="1011150" y="533275"/>
            <a:ext cx="7121700" cy="8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Some interesting correlates that can be searched for/against:</a:t>
            </a:r>
            <a:endParaRPr sz="1800"/>
          </a:p>
        </p:txBody>
      </p:sp>
      <p:sp>
        <p:nvSpPr>
          <p:cNvPr id="184" name="Google Shape;184;p25"/>
          <p:cNvSpPr txBox="1"/>
          <p:nvPr/>
        </p:nvSpPr>
        <p:spPr>
          <a:xfrm>
            <a:off x="1551975" y="1108075"/>
            <a:ext cx="2613000" cy="7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Crime</a:t>
            </a:r>
            <a:endParaRPr sz="2400"/>
          </a:p>
        </p:txBody>
      </p:sp>
      <p:pic>
        <p:nvPicPr>
          <p:cNvPr id="185" name="Google Shape;185;p25"/>
          <p:cNvPicPr preferRelativeResize="0"/>
          <p:nvPr/>
        </p:nvPicPr>
        <p:blipFill>
          <a:blip r:embed="rId4">
            <a:alphaModFix/>
          </a:blip>
          <a:stretch>
            <a:fillRect/>
          </a:stretch>
        </p:blipFill>
        <p:spPr>
          <a:xfrm>
            <a:off x="301000" y="1637402"/>
            <a:ext cx="5722723" cy="3506100"/>
          </a:xfrm>
          <a:prstGeom prst="rect">
            <a:avLst/>
          </a:prstGeom>
          <a:noFill/>
          <a:ln>
            <a:noFill/>
          </a:ln>
        </p:spPr>
      </p:pic>
      <p:pic>
        <p:nvPicPr>
          <p:cNvPr id="186" name="Google Shape;186;p25"/>
          <p:cNvPicPr preferRelativeResize="0"/>
          <p:nvPr/>
        </p:nvPicPr>
        <p:blipFill>
          <a:blip r:embed="rId5">
            <a:alphaModFix/>
          </a:blip>
          <a:stretch>
            <a:fillRect/>
          </a:stretch>
        </p:blipFill>
        <p:spPr>
          <a:xfrm>
            <a:off x="2215650" y="982924"/>
            <a:ext cx="5833949" cy="4160575"/>
          </a:xfrm>
          <a:prstGeom prst="rect">
            <a:avLst/>
          </a:prstGeom>
          <a:noFill/>
          <a:ln>
            <a:noFill/>
          </a:ln>
        </p:spPr>
      </p:pic>
      <p:sp>
        <p:nvSpPr>
          <p:cNvPr id="187" name="Google Shape;187;p25"/>
          <p:cNvSpPr txBox="1"/>
          <p:nvPr/>
        </p:nvSpPr>
        <p:spPr>
          <a:xfrm>
            <a:off x="377750" y="1703475"/>
            <a:ext cx="1587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Pollution</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8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8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8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8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3471600" y="2156100"/>
            <a:ext cx="22008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1415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Description</a:t>
            </a:r>
            <a:endParaRPr/>
          </a:p>
        </p:txBody>
      </p:sp>
      <p:sp>
        <p:nvSpPr>
          <p:cNvPr id="69" name="Google Shape;69;p14"/>
          <p:cNvSpPr txBox="1"/>
          <p:nvPr/>
        </p:nvSpPr>
        <p:spPr>
          <a:xfrm>
            <a:off x="210375" y="1036475"/>
            <a:ext cx="647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This region is populated with obstructions (cars, redlights, ...) that cause some paths to be more or less efficient.</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0" name="Google Shape;70;p14"/>
          <p:cNvSpPr txBox="1"/>
          <p:nvPr/>
        </p:nvSpPr>
        <p:spPr>
          <a:xfrm>
            <a:off x="196500" y="2088875"/>
            <a:ext cx="87510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The problem is then to devise a searching algorithm which can find the most productive path from some start to some end, assuming a constant time t.</a:t>
            </a:r>
            <a:endParaRPr b="1" sz="1800"/>
          </a:p>
        </p:txBody>
      </p:sp>
      <p:sp>
        <p:nvSpPr>
          <p:cNvPr id="71" name="Google Shape;71;p14"/>
          <p:cNvSpPr txBox="1"/>
          <p:nvPr/>
        </p:nvSpPr>
        <p:spPr>
          <a:xfrm>
            <a:off x="412550" y="2912125"/>
            <a:ext cx="4400100" cy="10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Worldspace description:</a:t>
            </a:r>
            <a:endParaRPr sz="1800"/>
          </a:p>
          <a:p>
            <a:pPr indent="0" lvl="0" marL="0" rtl="0" algn="l">
              <a:spcBef>
                <a:spcPts val="0"/>
              </a:spcBef>
              <a:spcAft>
                <a:spcPts val="0"/>
              </a:spcAft>
              <a:buNone/>
            </a:pPr>
            <a:r>
              <a:rPr lang="en" sz="1800"/>
              <a:t>	State: Vertex</a:t>
            </a:r>
            <a:endParaRPr sz="1800"/>
          </a:p>
          <a:p>
            <a:pPr indent="0" lvl="0" marL="0" rtl="0" algn="l">
              <a:spcBef>
                <a:spcPts val="0"/>
              </a:spcBef>
              <a:spcAft>
                <a:spcPts val="0"/>
              </a:spcAft>
              <a:buNone/>
            </a:pPr>
            <a:r>
              <a:rPr lang="en" sz="1800"/>
              <a:t>	Action: Road</a:t>
            </a:r>
            <a:endParaRPr sz="1800"/>
          </a:p>
        </p:txBody>
      </p:sp>
      <p:sp>
        <p:nvSpPr>
          <p:cNvPr id="72" name="Google Shape;72;p14"/>
          <p:cNvSpPr txBox="1"/>
          <p:nvPr/>
        </p:nvSpPr>
        <p:spPr>
          <a:xfrm>
            <a:off x="4408100" y="2912125"/>
            <a:ext cx="3661500" cy="20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Characterizations</a:t>
            </a:r>
            <a:r>
              <a:rPr lang="en" sz="1800"/>
              <a:t>:</a:t>
            </a:r>
            <a:endParaRPr sz="1800"/>
          </a:p>
          <a:p>
            <a:pPr indent="0" lvl="0" marL="0" rtl="0" algn="l">
              <a:spcBef>
                <a:spcPts val="0"/>
              </a:spcBef>
              <a:spcAft>
                <a:spcPts val="0"/>
              </a:spcAft>
              <a:buNone/>
            </a:pPr>
            <a:r>
              <a:rPr lang="en" sz="1800"/>
              <a:t>	Fully Observable</a:t>
            </a:r>
            <a:endParaRPr sz="1800"/>
          </a:p>
          <a:p>
            <a:pPr indent="0" lvl="0" marL="0" rtl="0" algn="l">
              <a:spcBef>
                <a:spcPts val="0"/>
              </a:spcBef>
              <a:spcAft>
                <a:spcPts val="0"/>
              </a:spcAft>
              <a:buNone/>
            </a:pPr>
            <a:r>
              <a:rPr lang="en" sz="1800"/>
              <a:t>	Single Agent</a:t>
            </a:r>
            <a:endParaRPr sz="1800"/>
          </a:p>
          <a:p>
            <a:pPr indent="0" lvl="0" marL="0" rtl="0" algn="l">
              <a:spcBef>
                <a:spcPts val="0"/>
              </a:spcBef>
              <a:spcAft>
                <a:spcPts val="0"/>
              </a:spcAft>
              <a:buNone/>
            </a:pPr>
            <a:r>
              <a:rPr lang="en" sz="1800"/>
              <a:t>	Deterministic</a:t>
            </a:r>
            <a:endParaRPr sz="1800"/>
          </a:p>
          <a:p>
            <a:pPr indent="0" lvl="0" marL="0" rtl="0" algn="l">
              <a:spcBef>
                <a:spcPts val="0"/>
              </a:spcBef>
              <a:spcAft>
                <a:spcPts val="0"/>
              </a:spcAft>
              <a:buNone/>
            </a:pPr>
            <a:r>
              <a:rPr lang="en" sz="1800"/>
              <a:t>	</a:t>
            </a:r>
            <a:r>
              <a:rPr lang="en" sz="1800"/>
              <a:t>Sequential</a:t>
            </a:r>
            <a:endParaRPr sz="1800"/>
          </a:p>
          <a:p>
            <a:pPr indent="0" lvl="0" marL="0" rtl="0" algn="l">
              <a:spcBef>
                <a:spcPts val="0"/>
              </a:spcBef>
              <a:spcAft>
                <a:spcPts val="0"/>
              </a:spcAft>
              <a:buNone/>
            </a:pPr>
            <a:r>
              <a:rPr lang="en" sz="1800"/>
              <a:t>	Static</a:t>
            </a:r>
            <a:endParaRPr sz="1800"/>
          </a:p>
          <a:p>
            <a:pPr indent="0" lvl="0" marL="0" rtl="0" algn="l">
              <a:spcBef>
                <a:spcPts val="0"/>
              </a:spcBef>
              <a:spcAft>
                <a:spcPts val="0"/>
              </a:spcAft>
              <a:buNone/>
            </a:pPr>
            <a:r>
              <a:rPr lang="en" sz="1800"/>
              <a:t>	Discrete</a:t>
            </a:r>
            <a:endParaRPr sz="1800"/>
          </a:p>
        </p:txBody>
      </p:sp>
      <p:sp>
        <p:nvSpPr>
          <p:cNvPr id="73" name="Google Shape;73;p14"/>
          <p:cNvSpPr txBox="1"/>
          <p:nvPr/>
        </p:nvSpPr>
        <p:spPr>
          <a:xfrm>
            <a:off x="210375" y="714275"/>
            <a:ext cx="6368400" cy="3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Co</a:t>
            </a:r>
            <a:r>
              <a:rPr lang="en" sz="1600"/>
              <a:t>nsider a car traveling from point A to B across a region</a:t>
            </a:r>
            <a:endParaRPr sz="1600"/>
          </a:p>
        </p:txBody>
      </p:sp>
      <p:pic>
        <p:nvPicPr>
          <p:cNvPr id="74" name="Google Shape;74;p14"/>
          <p:cNvPicPr preferRelativeResize="0"/>
          <p:nvPr/>
        </p:nvPicPr>
        <p:blipFill>
          <a:blip r:embed="rId3">
            <a:alphaModFix/>
          </a:blip>
          <a:stretch>
            <a:fillRect/>
          </a:stretch>
        </p:blipFill>
        <p:spPr>
          <a:xfrm>
            <a:off x="1689550" y="1717400"/>
            <a:ext cx="3910296" cy="3234425"/>
          </a:xfrm>
          <a:prstGeom prst="rect">
            <a:avLst/>
          </a:prstGeom>
          <a:noFill/>
          <a:ln>
            <a:noFill/>
          </a:ln>
        </p:spPr>
      </p:pic>
      <p:pic>
        <p:nvPicPr>
          <p:cNvPr id="75" name="Google Shape;75;p14"/>
          <p:cNvPicPr preferRelativeResize="0"/>
          <p:nvPr/>
        </p:nvPicPr>
        <p:blipFill>
          <a:blip r:embed="rId3">
            <a:alphaModFix/>
          </a:blip>
          <a:stretch>
            <a:fillRect/>
          </a:stretch>
        </p:blipFill>
        <p:spPr>
          <a:xfrm>
            <a:off x="6632475" y="141575"/>
            <a:ext cx="2422850" cy="2004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par>
                                <p:cTn fill="hold" nodeType="withEffect" presetClass="exit" presetID="10" presetSubtype="0">
                                  <p:stCondLst>
                                    <p:cond delay="0"/>
                                  </p:stCondLst>
                                  <p:childTnLst>
                                    <p:animEffect filter="fade" transition="out">
                                      <p:cBhvr>
                                        <p:cTn dur="1000"/>
                                        <p:tgtEl>
                                          <p:spTgt spid="74"/>
                                        </p:tgtEl>
                                      </p:cBhvr>
                                    </p:animEffect>
                                    <p:set>
                                      <p:cBhvr>
                                        <p:cTn dur="1" fill="hold">
                                          <p:stCondLst>
                                            <p:cond delay="1000"/>
                                          </p:stCondLst>
                                        </p:cTn>
                                        <p:tgtEl>
                                          <p:spTgt spid="7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5"/>
          <p:cNvPicPr preferRelativeResize="0"/>
          <p:nvPr/>
        </p:nvPicPr>
        <p:blipFill>
          <a:blip r:embed="rId3">
            <a:alphaModFix/>
          </a:blip>
          <a:stretch>
            <a:fillRect/>
          </a:stretch>
        </p:blipFill>
        <p:spPr>
          <a:xfrm>
            <a:off x="2344840" y="141575"/>
            <a:ext cx="4714875" cy="1123950"/>
          </a:xfrm>
          <a:prstGeom prst="rect">
            <a:avLst/>
          </a:prstGeom>
          <a:noFill/>
          <a:ln>
            <a:noFill/>
          </a:ln>
        </p:spPr>
      </p:pic>
      <p:pic>
        <p:nvPicPr>
          <p:cNvPr id="81" name="Google Shape;81;p15"/>
          <p:cNvPicPr preferRelativeResize="0"/>
          <p:nvPr/>
        </p:nvPicPr>
        <p:blipFill>
          <a:blip r:embed="rId4">
            <a:alphaModFix/>
          </a:blip>
          <a:stretch>
            <a:fillRect/>
          </a:stretch>
        </p:blipFill>
        <p:spPr>
          <a:xfrm>
            <a:off x="0" y="1051212"/>
            <a:ext cx="6924675" cy="466725"/>
          </a:xfrm>
          <a:prstGeom prst="rect">
            <a:avLst/>
          </a:prstGeom>
          <a:noFill/>
          <a:ln>
            <a:noFill/>
          </a:ln>
        </p:spPr>
      </p:pic>
      <p:sp>
        <p:nvSpPr>
          <p:cNvPr id="82" name="Google Shape;82;p15"/>
          <p:cNvSpPr txBox="1"/>
          <p:nvPr>
            <p:ph type="title"/>
          </p:nvPr>
        </p:nvSpPr>
        <p:spPr>
          <a:xfrm>
            <a:off x="311700" y="1415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Worldspace</a:t>
            </a:r>
            <a:endParaRPr/>
          </a:p>
        </p:txBody>
      </p:sp>
      <p:sp>
        <p:nvSpPr>
          <p:cNvPr id="83" name="Google Shape;83;p15"/>
          <p:cNvSpPr txBox="1"/>
          <p:nvPr/>
        </p:nvSpPr>
        <p:spPr>
          <a:xfrm>
            <a:off x="552175" y="3486025"/>
            <a:ext cx="4486200" cy="7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W</a:t>
            </a:r>
            <a:r>
              <a:rPr lang="en" sz="1800"/>
              <a:t>e define each state and its possible actions as a vertex that may take one of four possible roads, each with a different cost.</a:t>
            </a:r>
            <a:endParaRPr sz="1800"/>
          </a:p>
        </p:txBody>
      </p:sp>
      <p:pic>
        <p:nvPicPr>
          <p:cNvPr id="84" name="Google Shape;84;p15"/>
          <p:cNvPicPr preferRelativeResize="0"/>
          <p:nvPr/>
        </p:nvPicPr>
        <p:blipFill>
          <a:blip r:embed="rId5">
            <a:alphaModFix/>
          </a:blip>
          <a:stretch>
            <a:fillRect/>
          </a:stretch>
        </p:blipFill>
        <p:spPr>
          <a:xfrm>
            <a:off x="41463" y="1364938"/>
            <a:ext cx="7648575" cy="819150"/>
          </a:xfrm>
          <a:prstGeom prst="rect">
            <a:avLst/>
          </a:prstGeom>
          <a:noFill/>
          <a:ln>
            <a:noFill/>
          </a:ln>
        </p:spPr>
      </p:pic>
      <p:pic>
        <p:nvPicPr>
          <p:cNvPr id="85" name="Google Shape;85;p15"/>
          <p:cNvPicPr preferRelativeResize="0"/>
          <p:nvPr/>
        </p:nvPicPr>
        <p:blipFill>
          <a:blip r:embed="rId6">
            <a:alphaModFix/>
          </a:blip>
          <a:stretch>
            <a:fillRect/>
          </a:stretch>
        </p:blipFill>
        <p:spPr>
          <a:xfrm>
            <a:off x="414600" y="2479712"/>
            <a:ext cx="5086350" cy="914400"/>
          </a:xfrm>
          <a:prstGeom prst="rect">
            <a:avLst/>
          </a:prstGeom>
          <a:noFill/>
          <a:ln>
            <a:noFill/>
          </a:ln>
        </p:spPr>
      </p:pic>
      <p:pic>
        <p:nvPicPr>
          <p:cNvPr id="86" name="Google Shape;86;p15"/>
          <p:cNvPicPr preferRelativeResize="0"/>
          <p:nvPr/>
        </p:nvPicPr>
        <p:blipFill>
          <a:blip r:embed="rId7">
            <a:alphaModFix/>
          </a:blip>
          <a:stretch>
            <a:fillRect/>
          </a:stretch>
        </p:blipFill>
        <p:spPr>
          <a:xfrm>
            <a:off x="6696225" y="1771250"/>
            <a:ext cx="2372150" cy="1925625"/>
          </a:xfrm>
          <a:prstGeom prst="rect">
            <a:avLst/>
          </a:prstGeom>
          <a:noFill/>
          <a:ln>
            <a:noFill/>
          </a:ln>
        </p:spPr>
      </p:pic>
      <p:pic>
        <p:nvPicPr>
          <p:cNvPr id="87" name="Google Shape;87;p15"/>
          <p:cNvPicPr preferRelativeResize="0"/>
          <p:nvPr/>
        </p:nvPicPr>
        <p:blipFill>
          <a:blip r:embed="rId7">
            <a:alphaModFix/>
          </a:blip>
          <a:stretch>
            <a:fillRect/>
          </a:stretch>
        </p:blipFill>
        <p:spPr>
          <a:xfrm>
            <a:off x="3785775" y="1854850"/>
            <a:ext cx="4187453" cy="3399225"/>
          </a:xfrm>
          <a:prstGeom prst="rect">
            <a:avLst/>
          </a:prstGeom>
          <a:noFill/>
          <a:ln>
            <a:noFill/>
          </a:ln>
        </p:spPr>
      </p:pic>
      <p:pic>
        <p:nvPicPr>
          <p:cNvPr id="88" name="Google Shape;88;p15"/>
          <p:cNvPicPr preferRelativeResize="0"/>
          <p:nvPr/>
        </p:nvPicPr>
        <p:blipFill>
          <a:blip r:embed="rId8">
            <a:alphaModFix/>
          </a:blip>
          <a:stretch>
            <a:fillRect/>
          </a:stretch>
        </p:blipFill>
        <p:spPr>
          <a:xfrm>
            <a:off x="3852600" y="1265513"/>
            <a:ext cx="4743450" cy="3838575"/>
          </a:xfrm>
          <a:prstGeom prst="rect">
            <a:avLst/>
          </a:prstGeom>
          <a:noFill/>
          <a:ln>
            <a:noFill/>
          </a:ln>
        </p:spPr>
      </p:pic>
      <p:sp>
        <p:nvSpPr>
          <p:cNvPr id="89" name="Google Shape;89;p15"/>
          <p:cNvSpPr txBox="1"/>
          <p:nvPr/>
        </p:nvSpPr>
        <p:spPr>
          <a:xfrm>
            <a:off x="5927225" y="1013250"/>
            <a:ext cx="1132500" cy="4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8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xit" presetID="10" presetSubtype="0">
                                  <p:stCondLst>
                                    <p:cond delay="0"/>
                                  </p:stCondLst>
                                  <p:childTnLst>
                                    <p:animEffect filter="fade" transition="out">
                                      <p:cBhvr>
                                        <p:cTn dur="1000"/>
                                        <p:tgtEl>
                                          <p:spTgt spid="87"/>
                                        </p:tgtEl>
                                      </p:cBhvr>
                                    </p:animEffect>
                                    <p:set>
                                      <p:cBhvr>
                                        <p:cTn dur="1" fill="hold">
                                          <p:stCondLst>
                                            <p:cond delay="1000"/>
                                          </p:stCondLst>
                                        </p:cTn>
                                        <p:tgtEl>
                                          <p:spTgt spid="8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00" y="1870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Researched Searching M</a:t>
            </a:r>
            <a:r>
              <a:rPr lang="en"/>
              <a:t>ethodologies</a:t>
            </a:r>
            <a:endParaRPr/>
          </a:p>
        </p:txBody>
      </p:sp>
      <p:sp>
        <p:nvSpPr>
          <p:cNvPr id="95" name="Google Shape;95;p16"/>
          <p:cNvSpPr txBox="1"/>
          <p:nvPr>
            <p:ph idx="1" type="body"/>
          </p:nvPr>
        </p:nvSpPr>
        <p:spPr>
          <a:xfrm>
            <a:off x="-12" y="2789438"/>
            <a:ext cx="4260300" cy="17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 </a:t>
            </a:r>
            <a:r>
              <a:rPr lang="en" sz="1500">
                <a:solidFill>
                  <a:srgbClr val="000000"/>
                </a:solidFill>
              </a:rPr>
              <a:t>One study was found to use an A* </a:t>
            </a:r>
            <a:r>
              <a:rPr lang="en" sz="1500">
                <a:solidFill>
                  <a:schemeClr val="dk1"/>
                </a:solidFill>
              </a:rPr>
              <a:t>algorithm which uses the following heuristic to calculate path costs:</a:t>
            </a:r>
            <a:endParaRPr sz="1500">
              <a:solidFill>
                <a:srgbClr val="000000"/>
              </a:solidFill>
            </a:endParaRPr>
          </a:p>
          <a:p>
            <a:pPr indent="0" lvl="0" marL="0" rtl="0" algn="l">
              <a:spcBef>
                <a:spcPts val="1600"/>
              </a:spcBef>
              <a:spcAft>
                <a:spcPts val="1600"/>
              </a:spcAft>
              <a:buNone/>
            </a:pPr>
            <a:r>
              <a:t/>
            </a:r>
            <a:endParaRPr/>
          </a:p>
        </p:txBody>
      </p:sp>
      <p:sp>
        <p:nvSpPr>
          <p:cNvPr id="96" name="Google Shape;96;p16"/>
          <p:cNvSpPr txBox="1"/>
          <p:nvPr>
            <p:ph idx="1" type="body"/>
          </p:nvPr>
        </p:nvSpPr>
        <p:spPr>
          <a:xfrm>
            <a:off x="-12" y="759763"/>
            <a:ext cx="4260300" cy="17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GA: </a:t>
            </a:r>
            <a:r>
              <a:rPr lang="en" sz="1200">
                <a:solidFill>
                  <a:srgbClr val="000000"/>
                </a:solidFill>
              </a:rPr>
              <a:t>Genetic Algorithms are one of the few ways to have a dynamic traffic routing system that chooses the most optimal/shortest roads to be taken.  One way to find the most optimal route is to have each vehicle on the road upload their traffic data to some sort of database and we have a Genetic Algorithm find and choose the most optimal route that way.</a:t>
            </a:r>
            <a:endParaRPr sz="1200">
              <a:solidFill>
                <a:srgbClr val="000000"/>
              </a:solidFill>
            </a:endParaRPr>
          </a:p>
          <a:p>
            <a:pPr indent="0" lvl="0" marL="0" rtl="0" algn="l">
              <a:spcBef>
                <a:spcPts val="1600"/>
              </a:spcBef>
              <a:spcAft>
                <a:spcPts val="1600"/>
              </a:spcAft>
              <a:buNone/>
            </a:pPr>
            <a:r>
              <a:t/>
            </a:r>
            <a:endParaRPr/>
          </a:p>
        </p:txBody>
      </p:sp>
      <p:pic>
        <p:nvPicPr>
          <p:cNvPr id="97" name="Google Shape;97;p16"/>
          <p:cNvPicPr preferRelativeResize="0"/>
          <p:nvPr/>
        </p:nvPicPr>
        <p:blipFill>
          <a:blip r:embed="rId3">
            <a:alphaModFix/>
          </a:blip>
          <a:stretch>
            <a:fillRect/>
          </a:stretch>
        </p:blipFill>
        <p:spPr>
          <a:xfrm>
            <a:off x="4136275" y="2571750"/>
            <a:ext cx="2552700" cy="1409700"/>
          </a:xfrm>
          <a:prstGeom prst="rect">
            <a:avLst/>
          </a:prstGeom>
          <a:noFill/>
          <a:ln>
            <a:noFill/>
          </a:ln>
        </p:spPr>
      </p:pic>
      <p:sp>
        <p:nvSpPr>
          <p:cNvPr id="98" name="Google Shape;98;p16"/>
          <p:cNvSpPr txBox="1"/>
          <p:nvPr/>
        </p:nvSpPr>
        <p:spPr>
          <a:xfrm>
            <a:off x="6144000" y="144947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txBox="1"/>
          <p:nvPr/>
        </p:nvSpPr>
        <p:spPr>
          <a:xfrm>
            <a:off x="0" y="3197175"/>
            <a:ext cx="1861500" cy="14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p:txBody>
      </p:sp>
      <p:sp>
        <p:nvSpPr>
          <p:cNvPr id="100" name="Google Shape;100;p16"/>
          <p:cNvSpPr txBox="1"/>
          <p:nvPr/>
        </p:nvSpPr>
        <p:spPr>
          <a:xfrm>
            <a:off x="4970050" y="3981450"/>
            <a:ext cx="2673900" cy="14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Where (s/vr-s/va) then represents the extra time the traffic jam adds to the journey</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01" name="Google Shape;101;p16"/>
          <p:cNvSpPr txBox="1"/>
          <p:nvPr/>
        </p:nvSpPr>
        <p:spPr>
          <a:xfrm>
            <a:off x="311700" y="3981450"/>
            <a:ext cx="4658400" cy="7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S is the length of a traffic jam on road</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Vr is real- time velocity to travel through traffic jam</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Va is the speed limit of a given road</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nvSpPr>
        <p:spPr>
          <a:xfrm>
            <a:off x="206100" y="723975"/>
            <a:ext cx="8731800" cy="16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For the sake of simplicity, traffic conditions are generalized via an analysis of population density across the given worldspace.</a:t>
            </a:r>
            <a:endParaRPr sz="1800">
              <a:solidFill>
                <a:schemeClr val="dk1"/>
              </a:solidFill>
            </a:endParaRPr>
          </a:p>
          <a:p>
            <a:pPr indent="0" lvl="0" marL="0" rtl="0" algn="l">
              <a:lnSpc>
                <a:spcPct val="115000"/>
              </a:lnSpc>
              <a:spcBef>
                <a:spcPts val="1600"/>
              </a:spcBef>
              <a:spcAft>
                <a:spcPts val="1600"/>
              </a:spcAft>
              <a:buNone/>
            </a:pPr>
            <a:r>
              <a:rPr lang="en" sz="1800">
                <a:solidFill>
                  <a:schemeClr val="dk1"/>
                </a:solidFill>
              </a:rPr>
              <a:t>This is justified as the Federal Highway Administration had found "that traffic volumes at typical densities tend to rise at least 80 percent of the rate of population density increase" (</a:t>
            </a:r>
            <a:r>
              <a:rPr lang="en" sz="1800">
                <a:solidFill>
                  <a:srgbClr val="222222"/>
                </a:solidFill>
                <a:highlight>
                  <a:schemeClr val="lt1"/>
                </a:highlight>
              </a:rPr>
              <a:t>Agafonov</a:t>
            </a:r>
            <a:r>
              <a:rPr lang="en" sz="1800">
                <a:solidFill>
                  <a:schemeClr val="dk1"/>
                </a:solidFill>
              </a:rPr>
              <a:t>). </a:t>
            </a:r>
            <a:endParaRPr/>
          </a:p>
        </p:txBody>
      </p:sp>
      <p:sp>
        <p:nvSpPr>
          <p:cNvPr id="107" name="Google Shape;107;p17"/>
          <p:cNvSpPr txBox="1"/>
          <p:nvPr>
            <p:ph type="title"/>
          </p:nvPr>
        </p:nvSpPr>
        <p:spPr>
          <a:xfrm>
            <a:off x="500800" y="1512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Simplifying the Heuristic with Population Density</a:t>
            </a:r>
            <a:endParaRPr/>
          </a:p>
        </p:txBody>
      </p:sp>
      <p:pic>
        <p:nvPicPr>
          <p:cNvPr id="108" name="Google Shape;108;p17"/>
          <p:cNvPicPr preferRelativeResize="0"/>
          <p:nvPr/>
        </p:nvPicPr>
        <p:blipFill rotWithShape="1">
          <a:blip r:embed="rId3">
            <a:alphaModFix/>
          </a:blip>
          <a:srcRect b="0" l="1333" r="1333" t="0"/>
          <a:stretch/>
        </p:blipFill>
        <p:spPr>
          <a:xfrm>
            <a:off x="1580225" y="723975"/>
            <a:ext cx="5562599" cy="571500"/>
          </a:xfrm>
          <a:prstGeom prst="rect">
            <a:avLst/>
          </a:prstGeom>
          <a:noFill/>
          <a:ln>
            <a:noFill/>
          </a:ln>
        </p:spPr>
      </p:pic>
      <p:pic>
        <p:nvPicPr>
          <p:cNvPr id="109" name="Google Shape;109;p17"/>
          <p:cNvPicPr preferRelativeResize="0"/>
          <p:nvPr/>
        </p:nvPicPr>
        <p:blipFill rotWithShape="1">
          <a:blip r:embed="rId4">
            <a:alphaModFix/>
          </a:blip>
          <a:srcRect b="3574" l="0" r="0" t="3574"/>
          <a:stretch/>
        </p:blipFill>
        <p:spPr>
          <a:xfrm>
            <a:off x="56250" y="1337700"/>
            <a:ext cx="8001104" cy="1234050"/>
          </a:xfrm>
          <a:prstGeom prst="rect">
            <a:avLst/>
          </a:prstGeom>
          <a:noFill/>
          <a:ln>
            <a:noFill/>
          </a:ln>
        </p:spPr>
      </p:pic>
      <p:pic>
        <p:nvPicPr>
          <p:cNvPr id="110" name="Google Shape;110;p17"/>
          <p:cNvPicPr preferRelativeResize="0"/>
          <p:nvPr/>
        </p:nvPicPr>
        <p:blipFill>
          <a:blip r:embed="rId5">
            <a:alphaModFix/>
          </a:blip>
          <a:stretch>
            <a:fillRect/>
          </a:stretch>
        </p:blipFill>
        <p:spPr>
          <a:xfrm>
            <a:off x="5483800" y="2317725"/>
            <a:ext cx="3454101" cy="2732025"/>
          </a:xfrm>
          <a:prstGeom prst="rect">
            <a:avLst/>
          </a:prstGeom>
          <a:noFill/>
          <a:ln>
            <a:noFill/>
          </a:ln>
        </p:spPr>
      </p:pic>
      <p:sp>
        <p:nvSpPr>
          <p:cNvPr id="111" name="Google Shape;111;p17"/>
          <p:cNvSpPr txBox="1"/>
          <p:nvPr/>
        </p:nvSpPr>
        <p:spPr>
          <a:xfrm>
            <a:off x="206100" y="2867200"/>
            <a:ext cx="4617600" cy="18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cost of each road is chosen to be a function of the population density of the zone the road is contained inside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112" name="Google Shape;112;p17"/>
          <p:cNvPicPr preferRelativeResize="0"/>
          <p:nvPr/>
        </p:nvPicPr>
        <p:blipFill>
          <a:blip r:embed="rId6">
            <a:alphaModFix/>
          </a:blip>
          <a:stretch>
            <a:fillRect/>
          </a:stretch>
        </p:blipFill>
        <p:spPr>
          <a:xfrm>
            <a:off x="206088" y="3934475"/>
            <a:ext cx="1762125" cy="685800"/>
          </a:xfrm>
          <a:prstGeom prst="rect">
            <a:avLst/>
          </a:prstGeom>
          <a:noFill/>
          <a:ln>
            <a:noFill/>
          </a:ln>
        </p:spPr>
      </p:pic>
      <p:pic>
        <p:nvPicPr>
          <p:cNvPr id="113" name="Google Shape;113;p17"/>
          <p:cNvPicPr preferRelativeResize="0"/>
          <p:nvPr/>
        </p:nvPicPr>
        <p:blipFill>
          <a:blip r:embed="rId5">
            <a:alphaModFix/>
          </a:blip>
          <a:stretch>
            <a:fillRect/>
          </a:stretch>
        </p:blipFill>
        <p:spPr>
          <a:xfrm>
            <a:off x="2011475" y="1295475"/>
            <a:ext cx="4865062" cy="3848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1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1719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Example</a:t>
            </a:r>
            <a:endParaRPr/>
          </a:p>
        </p:txBody>
      </p:sp>
      <p:sp>
        <p:nvSpPr>
          <p:cNvPr id="119" name="Google Shape;119;p18"/>
          <p:cNvSpPr txBox="1"/>
          <p:nvPr>
            <p:ph idx="1" type="body"/>
          </p:nvPr>
        </p:nvSpPr>
        <p:spPr>
          <a:xfrm>
            <a:off x="311700" y="744625"/>
            <a:ext cx="8520600" cy="110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The following scenario illustrates a simple example of how the system should operate. Each road inside the zone has a cost of 3, and any road not in a zone has a default cost of 1. </a:t>
            </a:r>
            <a:endParaRPr>
              <a:solidFill>
                <a:srgbClr val="000000"/>
              </a:solidFill>
            </a:endParaRPr>
          </a:p>
        </p:txBody>
      </p:sp>
      <p:pic>
        <p:nvPicPr>
          <p:cNvPr id="120" name="Google Shape;120;p18"/>
          <p:cNvPicPr preferRelativeResize="0"/>
          <p:nvPr/>
        </p:nvPicPr>
        <p:blipFill>
          <a:blip r:embed="rId3">
            <a:alphaModFix/>
          </a:blip>
          <a:stretch>
            <a:fillRect/>
          </a:stretch>
        </p:blipFill>
        <p:spPr>
          <a:xfrm>
            <a:off x="390526" y="1779450"/>
            <a:ext cx="8441774" cy="2427318"/>
          </a:xfrm>
          <a:prstGeom prst="rect">
            <a:avLst/>
          </a:prstGeom>
          <a:noFill/>
          <a:ln>
            <a:noFill/>
          </a:ln>
        </p:spPr>
      </p:pic>
      <p:sp>
        <p:nvSpPr>
          <p:cNvPr id="121" name="Google Shape;121;p18"/>
          <p:cNvSpPr txBox="1"/>
          <p:nvPr/>
        </p:nvSpPr>
        <p:spPr>
          <a:xfrm>
            <a:off x="7497000" y="4443075"/>
            <a:ext cx="13353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Purple Path: 5</a:t>
            </a:r>
            <a:endParaRPr/>
          </a:p>
        </p:txBody>
      </p:sp>
      <p:sp>
        <p:nvSpPr>
          <p:cNvPr id="122" name="Google Shape;122;p18"/>
          <p:cNvSpPr txBox="1"/>
          <p:nvPr/>
        </p:nvSpPr>
        <p:spPr>
          <a:xfrm>
            <a:off x="6161700" y="4443075"/>
            <a:ext cx="13353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Red</a:t>
            </a:r>
            <a:r>
              <a:rPr lang="en"/>
              <a:t> Path: 7</a:t>
            </a:r>
            <a:endParaRPr/>
          </a:p>
        </p:txBody>
      </p:sp>
      <p:pic>
        <p:nvPicPr>
          <p:cNvPr id="123" name="Google Shape;123;p18"/>
          <p:cNvPicPr preferRelativeResize="0"/>
          <p:nvPr/>
        </p:nvPicPr>
        <p:blipFill>
          <a:blip r:embed="rId4">
            <a:alphaModFix/>
          </a:blip>
          <a:stretch>
            <a:fillRect/>
          </a:stretch>
        </p:blipFill>
        <p:spPr>
          <a:xfrm>
            <a:off x="145913" y="1779450"/>
            <a:ext cx="8930999" cy="2663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19"/>
          <p:cNvPicPr preferRelativeResize="0"/>
          <p:nvPr/>
        </p:nvPicPr>
        <p:blipFill>
          <a:blip r:embed="rId3">
            <a:alphaModFix/>
          </a:blip>
          <a:stretch>
            <a:fillRect/>
          </a:stretch>
        </p:blipFill>
        <p:spPr>
          <a:xfrm>
            <a:off x="311700" y="2088350"/>
            <a:ext cx="6089025" cy="3055150"/>
          </a:xfrm>
          <a:prstGeom prst="rect">
            <a:avLst/>
          </a:prstGeom>
          <a:noFill/>
          <a:ln>
            <a:noFill/>
          </a:ln>
        </p:spPr>
      </p:pic>
      <p:sp>
        <p:nvSpPr>
          <p:cNvPr id="129" name="Google Shape;129;p19"/>
          <p:cNvSpPr txBox="1"/>
          <p:nvPr>
            <p:ph type="title"/>
          </p:nvPr>
        </p:nvSpPr>
        <p:spPr>
          <a:xfrm>
            <a:off x="311700" y="324525"/>
            <a:ext cx="7505700" cy="95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Implementing Cost Function</a:t>
            </a:r>
            <a:endParaRPr/>
          </a:p>
        </p:txBody>
      </p:sp>
      <p:sp>
        <p:nvSpPr>
          <p:cNvPr id="130" name="Google Shape;130;p19"/>
          <p:cNvSpPr txBox="1"/>
          <p:nvPr/>
        </p:nvSpPr>
        <p:spPr>
          <a:xfrm>
            <a:off x="421550" y="1172600"/>
            <a:ext cx="8350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function was implemented as the hours/sq.mile it takes to travel the given road, derived from a study from the Texas Transportation Institutute.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 of the study was modeled through the relation:</a:t>
            </a:r>
            <a:endParaRPr/>
          </a:p>
          <a:p>
            <a:pPr indent="0" lvl="0" marL="0" rtl="0" algn="l">
              <a:spcBef>
                <a:spcPts val="0"/>
              </a:spcBef>
              <a:spcAft>
                <a:spcPts val="0"/>
              </a:spcAft>
              <a:buNone/>
            </a:pPr>
            <a:r>
              <a:t/>
            </a:r>
            <a:endParaRPr/>
          </a:p>
        </p:txBody>
      </p:sp>
      <p:pic>
        <p:nvPicPr>
          <p:cNvPr id="131" name="Google Shape;131;p19"/>
          <p:cNvPicPr preferRelativeResize="0"/>
          <p:nvPr/>
        </p:nvPicPr>
        <p:blipFill>
          <a:blip r:embed="rId4">
            <a:alphaModFix/>
          </a:blip>
          <a:stretch>
            <a:fillRect/>
          </a:stretch>
        </p:blipFill>
        <p:spPr>
          <a:xfrm>
            <a:off x="4676825" y="2088350"/>
            <a:ext cx="4467174"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1012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Searching Results: Zoning</a:t>
            </a:r>
            <a:endParaRPr/>
          </a:p>
        </p:txBody>
      </p:sp>
      <p:cxnSp>
        <p:nvCxnSpPr>
          <p:cNvPr id="137" name="Google Shape;137;p20"/>
          <p:cNvCxnSpPr/>
          <p:nvPr/>
        </p:nvCxnSpPr>
        <p:spPr>
          <a:xfrm>
            <a:off x="4431388" y="740950"/>
            <a:ext cx="30900" cy="40989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20"/>
          <p:cNvCxnSpPr/>
          <p:nvPr/>
        </p:nvCxnSpPr>
        <p:spPr>
          <a:xfrm>
            <a:off x="0" y="589350"/>
            <a:ext cx="9001200" cy="0"/>
          </a:xfrm>
          <a:prstGeom prst="straightConnector1">
            <a:avLst/>
          </a:prstGeom>
          <a:noFill/>
          <a:ln cap="flat" cmpd="sng" w="9525">
            <a:solidFill>
              <a:schemeClr val="dk2"/>
            </a:solidFill>
            <a:prstDash val="solid"/>
            <a:round/>
            <a:headEnd len="med" w="med" type="none"/>
            <a:tailEnd len="med" w="med" type="none"/>
          </a:ln>
        </p:spPr>
      </p:cxnSp>
      <p:pic>
        <p:nvPicPr>
          <p:cNvPr id="139" name="Google Shape;139;p20"/>
          <p:cNvPicPr preferRelativeResize="0"/>
          <p:nvPr/>
        </p:nvPicPr>
        <p:blipFill>
          <a:blip r:embed="rId3">
            <a:alphaModFix/>
          </a:blip>
          <a:stretch>
            <a:fillRect/>
          </a:stretch>
        </p:blipFill>
        <p:spPr>
          <a:xfrm>
            <a:off x="321625" y="513100"/>
            <a:ext cx="8250450" cy="4554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1012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Searching Results: Pathing</a:t>
            </a:r>
            <a:endParaRPr/>
          </a:p>
        </p:txBody>
      </p:sp>
      <p:cxnSp>
        <p:nvCxnSpPr>
          <p:cNvPr id="145" name="Google Shape;145;p21"/>
          <p:cNvCxnSpPr/>
          <p:nvPr/>
        </p:nvCxnSpPr>
        <p:spPr>
          <a:xfrm>
            <a:off x="4431388" y="740950"/>
            <a:ext cx="30900" cy="40989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21"/>
          <p:cNvCxnSpPr/>
          <p:nvPr/>
        </p:nvCxnSpPr>
        <p:spPr>
          <a:xfrm>
            <a:off x="0" y="589350"/>
            <a:ext cx="9001200" cy="0"/>
          </a:xfrm>
          <a:prstGeom prst="straightConnector1">
            <a:avLst/>
          </a:prstGeom>
          <a:noFill/>
          <a:ln cap="flat" cmpd="sng" w="9525">
            <a:solidFill>
              <a:schemeClr val="dk2"/>
            </a:solidFill>
            <a:prstDash val="solid"/>
            <a:round/>
            <a:headEnd len="med" w="med" type="none"/>
            <a:tailEnd len="med" w="med" type="none"/>
          </a:ln>
        </p:spPr>
      </p:cxnSp>
      <p:pic>
        <p:nvPicPr>
          <p:cNvPr id="147" name="Google Shape;147;p21"/>
          <p:cNvPicPr preferRelativeResize="0"/>
          <p:nvPr/>
        </p:nvPicPr>
        <p:blipFill>
          <a:blip r:embed="rId3">
            <a:alphaModFix/>
          </a:blip>
          <a:stretch>
            <a:fillRect/>
          </a:stretch>
        </p:blipFill>
        <p:spPr>
          <a:xfrm>
            <a:off x="227388" y="627025"/>
            <a:ext cx="8689217" cy="43267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