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438912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2D96FC-36AF-4CFE-7A89-BA50B03EFBB1}" name="Getman-Pickering, Zoe L" initials="GPZL" userId="S::zgp@gwu.edu::91bf67ab-865a-4b46-bc3d-d7c60cae572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AECCE"/>
    <a:srgbClr val="77A6B6"/>
    <a:srgbClr val="8D89A6"/>
    <a:srgbClr val="BFABC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2" autoAdjust="0"/>
    <p:restoredTop sz="94513"/>
  </p:normalViewPr>
  <p:slideViewPr>
    <p:cSldViewPr snapToGrid="0">
      <p:cViewPr varScale="1">
        <p:scale>
          <a:sx n="25" d="100"/>
          <a:sy n="25" d="100"/>
        </p:scale>
        <p:origin x="107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F0A363-3954-48F6-91E7-78455781C60A}"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AB23F-CAE4-4CFB-BE01-81BE29499629}" type="slidenum">
              <a:rPr lang="en-US" smtClean="0"/>
              <a:t>‹#›</a:t>
            </a:fld>
            <a:endParaRPr lang="en-US"/>
          </a:p>
        </p:txBody>
      </p:sp>
    </p:spTree>
    <p:extLst>
      <p:ext uri="{BB962C8B-B14F-4D97-AF65-F5344CB8AC3E}">
        <p14:creationId xmlns:p14="http://schemas.microsoft.com/office/powerpoint/2010/main" val="527086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0A363-3954-48F6-91E7-78455781C60A}"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AB23F-CAE4-4CFB-BE01-81BE29499629}" type="slidenum">
              <a:rPr lang="en-US" smtClean="0"/>
              <a:t>‹#›</a:t>
            </a:fld>
            <a:endParaRPr lang="en-US"/>
          </a:p>
        </p:txBody>
      </p:sp>
    </p:spTree>
    <p:extLst>
      <p:ext uri="{BB962C8B-B14F-4D97-AF65-F5344CB8AC3E}">
        <p14:creationId xmlns:p14="http://schemas.microsoft.com/office/powerpoint/2010/main" val="1018418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0A363-3954-48F6-91E7-78455781C60A}"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AB23F-CAE4-4CFB-BE01-81BE29499629}" type="slidenum">
              <a:rPr lang="en-US" smtClean="0"/>
              <a:t>‹#›</a:t>
            </a:fld>
            <a:endParaRPr lang="en-US"/>
          </a:p>
        </p:txBody>
      </p:sp>
    </p:spTree>
    <p:extLst>
      <p:ext uri="{BB962C8B-B14F-4D97-AF65-F5344CB8AC3E}">
        <p14:creationId xmlns:p14="http://schemas.microsoft.com/office/powerpoint/2010/main" val="359518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0A363-3954-48F6-91E7-78455781C60A}"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AB23F-CAE4-4CFB-BE01-81BE29499629}" type="slidenum">
              <a:rPr lang="en-US" smtClean="0"/>
              <a:t>‹#›</a:t>
            </a:fld>
            <a:endParaRPr lang="en-US"/>
          </a:p>
        </p:txBody>
      </p:sp>
    </p:spTree>
    <p:extLst>
      <p:ext uri="{BB962C8B-B14F-4D97-AF65-F5344CB8AC3E}">
        <p14:creationId xmlns:p14="http://schemas.microsoft.com/office/powerpoint/2010/main" val="365539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F0A363-3954-48F6-91E7-78455781C60A}"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AB23F-CAE4-4CFB-BE01-81BE29499629}" type="slidenum">
              <a:rPr lang="en-US" smtClean="0"/>
              <a:t>‹#›</a:t>
            </a:fld>
            <a:endParaRPr lang="en-US"/>
          </a:p>
        </p:txBody>
      </p:sp>
    </p:spTree>
    <p:extLst>
      <p:ext uri="{BB962C8B-B14F-4D97-AF65-F5344CB8AC3E}">
        <p14:creationId xmlns:p14="http://schemas.microsoft.com/office/powerpoint/2010/main" val="149411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F0A363-3954-48F6-91E7-78455781C60A}" type="datetimeFigureOut">
              <a:rPr lang="en-US" smtClean="0"/>
              <a:t>8/10/23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AB23F-CAE4-4CFB-BE01-81BE29499629}" type="slidenum">
              <a:rPr lang="en-US" smtClean="0"/>
              <a:t>‹#›</a:t>
            </a:fld>
            <a:endParaRPr lang="en-US"/>
          </a:p>
        </p:txBody>
      </p:sp>
    </p:spTree>
    <p:extLst>
      <p:ext uri="{BB962C8B-B14F-4D97-AF65-F5344CB8AC3E}">
        <p14:creationId xmlns:p14="http://schemas.microsoft.com/office/powerpoint/2010/main" val="210877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F0A363-3954-48F6-91E7-78455781C60A}" type="datetimeFigureOut">
              <a:rPr lang="en-US" smtClean="0"/>
              <a:t>8/10/23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1AB23F-CAE4-4CFB-BE01-81BE29499629}" type="slidenum">
              <a:rPr lang="en-US" smtClean="0"/>
              <a:t>‹#›</a:t>
            </a:fld>
            <a:endParaRPr lang="en-US"/>
          </a:p>
        </p:txBody>
      </p:sp>
    </p:spTree>
    <p:extLst>
      <p:ext uri="{BB962C8B-B14F-4D97-AF65-F5344CB8AC3E}">
        <p14:creationId xmlns:p14="http://schemas.microsoft.com/office/powerpoint/2010/main" val="77909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F0A363-3954-48F6-91E7-78455781C60A}" type="datetimeFigureOut">
              <a:rPr lang="en-US" smtClean="0"/>
              <a:t>8/10/23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1AB23F-CAE4-4CFB-BE01-81BE29499629}" type="slidenum">
              <a:rPr lang="en-US" smtClean="0"/>
              <a:t>‹#›</a:t>
            </a:fld>
            <a:endParaRPr lang="en-US"/>
          </a:p>
        </p:txBody>
      </p:sp>
    </p:spTree>
    <p:extLst>
      <p:ext uri="{BB962C8B-B14F-4D97-AF65-F5344CB8AC3E}">
        <p14:creationId xmlns:p14="http://schemas.microsoft.com/office/powerpoint/2010/main" val="39358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0A363-3954-48F6-91E7-78455781C60A}" type="datetimeFigureOut">
              <a:rPr lang="en-US" smtClean="0"/>
              <a:t>8/10/23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1AB23F-CAE4-4CFB-BE01-81BE29499629}" type="slidenum">
              <a:rPr lang="en-US" smtClean="0"/>
              <a:t>‹#›</a:t>
            </a:fld>
            <a:endParaRPr lang="en-US"/>
          </a:p>
        </p:txBody>
      </p:sp>
    </p:spTree>
    <p:extLst>
      <p:ext uri="{BB962C8B-B14F-4D97-AF65-F5344CB8AC3E}">
        <p14:creationId xmlns:p14="http://schemas.microsoft.com/office/powerpoint/2010/main" val="2202418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CF0A363-3954-48F6-91E7-78455781C60A}" type="datetimeFigureOut">
              <a:rPr lang="en-US" smtClean="0"/>
              <a:t>8/10/23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AB23F-CAE4-4CFB-BE01-81BE29499629}" type="slidenum">
              <a:rPr lang="en-US" smtClean="0"/>
              <a:t>‹#›</a:t>
            </a:fld>
            <a:endParaRPr lang="en-US"/>
          </a:p>
        </p:txBody>
      </p:sp>
    </p:spTree>
    <p:extLst>
      <p:ext uri="{BB962C8B-B14F-4D97-AF65-F5344CB8AC3E}">
        <p14:creationId xmlns:p14="http://schemas.microsoft.com/office/powerpoint/2010/main" val="556803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8CF0A363-3954-48F6-91E7-78455781C60A}" type="datetimeFigureOut">
              <a:rPr lang="en-US" smtClean="0"/>
              <a:t>8/10/23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AB23F-CAE4-4CFB-BE01-81BE29499629}" type="slidenum">
              <a:rPr lang="en-US" smtClean="0"/>
              <a:t>‹#›</a:t>
            </a:fld>
            <a:endParaRPr lang="en-US"/>
          </a:p>
        </p:txBody>
      </p:sp>
    </p:spTree>
    <p:extLst>
      <p:ext uri="{BB962C8B-B14F-4D97-AF65-F5344CB8AC3E}">
        <p14:creationId xmlns:p14="http://schemas.microsoft.com/office/powerpoint/2010/main" val="268278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8CF0A363-3954-48F6-91E7-78455781C60A}" type="datetimeFigureOut">
              <a:rPr lang="en-US" smtClean="0"/>
              <a:t>8/10/23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C1AB23F-CAE4-4CFB-BE01-81BE29499629}" type="slidenum">
              <a:rPr lang="en-US" smtClean="0"/>
              <a:t>‹#›</a:t>
            </a:fld>
            <a:endParaRPr lang="en-US"/>
          </a:p>
        </p:txBody>
      </p:sp>
    </p:spTree>
    <p:extLst>
      <p:ext uri="{BB962C8B-B14F-4D97-AF65-F5344CB8AC3E}">
        <p14:creationId xmlns:p14="http://schemas.microsoft.com/office/powerpoint/2010/main" val="12004945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90536FF-92AD-4539-9CE4-89A0E1E6E83A}"/>
              </a:ext>
            </a:extLst>
          </p:cNvPr>
          <p:cNvSpPr/>
          <p:nvPr/>
        </p:nvSpPr>
        <p:spPr>
          <a:xfrm>
            <a:off x="15910548" y="27688054"/>
            <a:ext cx="27785875" cy="4814066"/>
          </a:xfrm>
          <a:prstGeom prst="roundRect">
            <a:avLst/>
          </a:prstGeom>
          <a:solidFill>
            <a:srgbClr val="77A6B6"/>
          </a:solidFill>
          <a:ln>
            <a:solidFill>
              <a:srgbClr val="77A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7"/>
          </a:p>
        </p:txBody>
      </p:sp>
      <p:sp>
        <p:nvSpPr>
          <p:cNvPr id="58" name="Rectangle: Rounded Corners 57">
            <a:extLst>
              <a:ext uri="{FF2B5EF4-FFF2-40B4-BE49-F238E27FC236}">
                <a16:creationId xmlns:a16="http://schemas.microsoft.com/office/drawing/2014/main" id="{1DC954D5-6184-456B-BE60-0977104EC64F}"/>
              </a:ext>
            </a:extLst>
          </p:cNvPr>
          <p:cNvSpPr/>
          <p:nvPr/>
        </p:nvSpPr>
        <p:spPr>
          <a:xfrm>
            <a:off x="285222" y="16871274"/>
            <a:ext cx="14688048" cy="1623247"/>
          </a:xfrm>
          <a:prstGeom prst="roundRect">
            <a:avLst/>
          </a:prstGeom>
          <a:solidFill>
            <a:srgbClr val="77A6B6"/>
          </a:solidFill>
          <a:ln>
            <a:solidFill>
              <a:srgbClr val="77A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7" dirty="0"/>
          </a:p>
        </p:txBody>
      </p:sp>
      <p:sp>
        <p:nvSpPr>
          <p:cNvPr id="46" name="Rectangle 45">
            <a:extLst>
              <a:ext uri="{FF2B5EF4-FFF2-40B4-BE49-F238E27FC236}">
                <a16:creationId xmlns:a16="http://schemas.microsoft.com/office/drawing/2014/main" id="{7A40D879-2868-421E-8F11-BCD14F49C75A}"/>
              </a:ext>
            </a:extLst>
          </p:cNvPr>
          <p:cNvSpPr/>
          <p:nvPr/>
        </p:nvSpPr>
        <p:spPr>
          <a:xfrm flipV="1">
            <a:off x="15910548" y="5410978"/>
            <a:ext cx="27785875" cy="1294910"/>
          </a:xfrm>
          <a:prstGeom prst="rect">
            <a:avLst/>
          </a:prstGeom>
          <a:solidFill>
            <a:srgbClr val="77A6B6"/>
          </a:solidFill>
          <a:ln>
            <a:solidFill>
              <a:srgbClr val="77A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7"/>
          </a:p>
        </p:txBody>
      </p:sp>
      <p:sp>
        <p:nvSpPr>
          <p:cNvPr id="44" name="Rectangle 43">
            <a:extLst>
              <a:ext uri="{FF2B5EF4-FFF2-40B4-BE49-F238E27FC236}">
                <a16:creationId xmlns:a16="http://schemas.microsoft.com/office/drawing/2014/main" id="{FEA8B6BF-595E-4783-B693-67B1ECB5761A}"/>
              </a:ext>
            </a:extLst>
          </p:cNvPr>
          <p:cNvSpPr/>
          <p:nvPr/>
        </p:nvSpPr>
        <p:spPr>
          <a:xfrm>
            <a:off x="186685" y="5435124"/>
            <a:ext cx="15167454" cy="1270765"/>
          </a:xfrm>
          <a:prstGeom prst="rect">
            <a:avLst/>
          </a:prstGeom>
          <a:solidFill>
            <a:srgbClr val="77A6B6"/>
          </a:solidFill>
          <a:ln>
            <a:solidFill>
              <a:srgbClr val="77A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7"/>
          </a:p>
        </p:txBody>
      </p:sp>
      <p:sp>
        <p:nvSpPr>
          <p:cNvPr id="43" name="Rectangle 42">
            <a:extLst>
              <a:ext uri="{FF2B5EF4-FFF2-40B4-BE49-F238E27FC236}">
                <a16:creationId xmlns:a16="http://schemas.microsoft.com/office/drawing/2014/main" id="{2912E5B5-08B6-4F23-9353-E9086B27D1CA}"/>
              </a:ext>
            </a:extLst>
          </p:cNvPr>
          <p:cNvSpPr/>
          <p:nvPr/>
        </p:nvSpPr>
        <p:spPr>
          <a:xfrm>
            <a:off x="151642" y="5435123"/>
            <a:ext cx="15202496" cy="13360737"/>
          </a:xfrm>
          <a:prstGeom prst="rect">
            <a:avLst/>
          </a:prstGeom>
          <a:noFill/>
          <a:ln w="76200">
            <a:solidFill>
              <a:srgbClr val="77A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7"/>
          </a:p>
        </p:txBody>
      </p:sp>
      <p:sp>
        <p:nvSpPr>
          <p:cNvPr id="6" name="Rectangle 5">
            <a:extLst>
              <a:ext uri="{FF2B5EF4-FFF2-40B4-BE49-F238E27FC236}">
                <a16:creationId xmlns:a16="http://schemas.microsoft.com/office/drawing/2014/main" id="{2D926567-1ADF-4CCF-9E0F-490F63867EA9}"/>
              </a:ext>
            </a:extLst>
          </p:cNvPr>
          <p:cNvSpPr/>
          <p:nvPr/>
        </p:nvSpPr>
        <p:spPr>
          <a:xfrm>
            <a:off x="186685" y="286596"/>
            <a:ext cx="43517829" cy="4701269"/>
          </a:xfrm>
          <a:prstGeom prst="rect">
            <a:avLst/>
          </a:prstGeom>
          <a:solidFill>
            <a:srgbClr val="77A6B6"/>
          </a:solidFill>
          <a:ln>
            <a:solidFill>
              <a:srgbClr val="77A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3" dirty="0">
              <a:solidFill>
                <a:srgbClr val="7030A0"/>
              </a:solidFill>
            </a:endParaRPr>
          </a:p>
        </p:txBody>
      </p:sp>
      <p:sp>
        <p:nvSpPr>
          <p:cNvPr id="5" name="TextBox 4">
            <a:extLst>
              <a:ext uri="{FF2B5EF4-FFF2-40B4-BE49-F238E27FC236}">
                <a16:creationId xmlns:a16="http://schemas.microsoft.com/office/drawing/2014/main" id="{5C773C17-6F03-4030-8930-4CB1E446D122}"/>
              </a:ext>
            </a:extLst>
          </p:cNvPr>
          <p:cNvSpPr txBox="1"/>
          <p:nvPr/>
        </p:nvSpPr>
        <p:spPr>
          <a:xfrm>
            <a:off x="5710615" y="409476"/>
            <a:ext cx="27910564" cy="4632037"/>
          </a:xfrm>
          <a:prstGeom prst="rect">
            <a:avLst/>
          </a:prstGeom>
          <a:noFill/>
        </p:spPr>
        <p:txBody>
          <a:bodyPr wrap="square" rtlCol="0">
            <a:spAutoFit/>
          </a:bodyPr>
          <a:lstStyle/>
          <a:p>
            <a:pPr algn="ctr">
              <a:spcAft>
                <a:spcPts val="2743"/>
              </a:spcAft>
            </a:pPr>
            <a:r>
              <a:rPr lang="en-US" sz="7000" b="1" dirty="0">
                <a:latin typeface="Arial" panose="020B0604020202020204" pitchFamily="34" charset="0"/>
                <a:cs typeface="Arial" panose="020B0604020202020204" pitchFamily="34" charset="0"/>
              </a:rPr>
              <a:t>Locating Charcoal Production Sites with Remotely Sensed Data in East Africa</a:t>
            </a:r>
            <a:endParaRPr lang="en-US" sz="7000" b="1" i="1" dirty="0">
              <a:latin typeface="Arial" panose="020B0604020202020204" pitchFamily="34" charset="0"/>
              <a:cs typeface="Arial" panose="020B0604020202020204" pitchFamily="34" charset="0"/>
            </a:endParaRPr>
          </a:p>
          <a:p>
            <a:pPr algn="ctr">
              <a:spcAft>
                <a:spcPts val="2743"/>
              </a:spcAft>
            </a:pPr>
            <a:r>
              <a:rPr lang="en-US" sz="5500" dirty="0">
                <a:latin typeface="Arial" panose="020B0604020202020204" pitchFamily="34" charset="0"/>
                <a:cs typeface="Arial" panose="020B0604020202020204" pitchFamily="34" charset="0"/>
              </a:rPr>
              <a:t>Skyler Gipson, Jay Taneja, Aggrey </a:t>
            </a:r>
            <a:r>
              <a:rPr lang="en-US" sz="5500" dirty="0" err="1">
                <a:latin typeface="Arial" panose="020B0604020202020204" pitchFamily="34" charset="0"/>
                <a:cs typeface="Arial" panose="020B0604020202020204" pitchFamily="34" charset="0"/>
              </a:rPr>
              <a:t>Muhebwa</a:t>
            </a:r>
            <a:r>
              <a:rPr lang="en-US" sz="5500" dirty="0">
                <a:latin typeface="Arial" panose="020B0604020202020204" pitchFamily="34" charset="0"/>
                <a:cs typeface="Arial" panose="020B0604020202020204" pitchFamily="34" charset="0"/>
              </a:rPr>
              <a:t>, Bob </a:t>
            </a:r>
            <a:r>
              <a:rPr lang="en-US" sz="5500" dirty="0" err="1">
                <a:latin typeface="Arial" panose="020B0604020202020204" pitchFamily="34" charset="0"/>
                <a:cs typeface="Arial" panose="020B0604020202020204" pitchFamily="34" charset="0"/>
              </a:rPr>
              <a:t>Muhwezi</a:t>
            </a:r>
            <a:endParaRPr lang="en-US" sz="5500" dirty="0">
              <a:latin typeface="Arial" panose="020B0604020202020204" pitchFamily="34" charset="0"/>
              <a:cs typeface="Arial" panose="020B0604020202020204" pitchFamily="34" charset="0"/>
            </a:endParaRPr>
          </a:p>
          <a:p>
            <a:pPr algn="ctr"/>
            <a:r>
              <a:rPr lang="en-US" sz="5500" dirty="0">
                <a:latin typeface="Arial" panose="020B0604020202020204" pitchFamily="34" charset="0"/>
                <a:cs typeface="Arial" panose="020B0604020202020204" pitchFamily="34" charset="0"/>
              </a:rPr>
              <a:t>Department of Electrical and Computer Engineering, UMass Amherst</a:t>
            </a:r>
          </a:p>
        </p:txBody>
      </p:sp>
      <p:sp>
        <p:nvSpPr>
          <p:cNvPr id="7" name="TextBox 6">
            <a:extLst>
              <a:ext uri="{FF2B5EF4-FFF2-40B4-BE49-F238E27FC236}">
                <a16:creationId xmlns:a16="http://schemas.microsoft.com/office/drawing/2014/main" id="{5F05B6D5-7EC2-43BA-868C-E2E38F620B3A}"/>
              </a:ext>
            </a:extLst>
          </p:cNvPr>
          <p:cNvSpPr txBox="1"/>
          <p:nvPr/>
        </p:nvSpPr>
        <p:spPr>
          <a:xfrm>
            <a:off x="448683" y="5595952"/>
            <a:ext cx="4945733" cy="1038438"/>
          </a:xfrm>
          <a:prstGeom prst="rect">
            <a:avLst/>
          </a:prstGeom>
          <a:noFill/>
        </p:spPr>
        <p:txBody>
          <a:bodyPr wrap="square" rtlCol="0">
            <a:spAutoFit/>
          </a:bodyPr>
          <a:lstStyle/>
          <a:p>
            <a:r>
              <a:rPr lang="en-US" sz="6000" b="1" dirty="0">
                <a:latin typeface="Arial" panose="020B0604020202020204" pitchFamily="34" charset="0"/>
                <a:cs typeface="Arial" panose="020B0604020202020204" pitchFamily="34" charset="0"/>
              </a:rPr>
              <a:t>Introduction</a:t>
            </a:r>
          </a:p>
        </p:txBody>
      </p:sp>
      <p:sp>
        <p:nvSpPr>
          <p:cNvPr id="11" name="TextBox 10">
            <a:extLst>
              <a:ext uri="{FF2B5EF4-FFF2-40B4-BE49-F238E27FC236}">
                <a16:creationId xmlns:a16="http://schemas.microsoft.com/office/drawing/2014/main" id="{D6CA2051-D181-4F24-9CAF-5C2BE404F1D6}"/>
              </a:ext>
            </a:extLst>
          </p:cNvPr>
          <p:cNvSpPr txBox="1"/>
          <p:nvPr/>
        </p:nvSpPr>
        <p:spPr>
          <a:xfrm>
            <a:off x="448682" y="6866717"/>
            <a:ext cx="14524588" cy="4242187"/>
          </a:xfrm>
          <a:prstGeom prst="rect">
            <a:avLst/>
          </a:prstGeom>
          <a:noFill/>
        </p:spPr>
        <p:txBody>
          <a:bodyPr wrap="square" rtlCol="0">
            <a:spAutoFit/>
          </a:bodyPr>
          <a:lstStyle/>
          <a:p>
            <a:pPr marL="653188" indent="-653188">
              <a:spcAft>
                <a:spcPts val="686"/>
              </a:spcAft>
              <a:buFont typeface="Arial" panose="020B0604020202020204" pitchFamily="34" charset="0"/>
              <a:buChar char="•"/>
            </a:pPr>
            <a:r>
              <a:rPr lang="en-US" sz="4300" dirty="0">
                <a:latin typeface="Times New Roman" panose="02020603050405020304" pitchFamily="18" charset="0"/>
                <a:cs typeface="Times New Roman" panose="02020603050405020304" pitchFamily="18" charset="0"/>
              </a:rPr>
              <a:t>Charcoal is a major fuel source in urban Africa, and must be  made more sustainable during the energy transition.</a:t>
            </a:r>
          </a:p>
          <a:p>
            <a:pPr marL="653188" indent="-653188">
              <a:spcAft>
                <a:spcPts val="686"/>
              </a:spcAft>
              <a:buFont typeface="Arial" panose="020B0604020202020204" pitchFamily="34" charset="0"/>
              <a:buChar char="•"/>
            </a:pPr>
            <a:r>
              <a:rPr lang="en-US" sz="4300" dirty="0">
                <a:latin typeface="Times New Roman" panose="02020603050405020304" pitchFamily="18" charset="0"/>
                <a:cs typeface="Times New Roman" panose="02020603050405020304" pitchFamily="18" charset="0"/>
              </a:rPr>
              <a:t>Production bans are largely ineffective as sites are difficult to locate and little is known about the supply chain.</a:t>
            </a:r>
          </a:p>
          <a:p>
            <a:pPr marL="653188" indent="-653188">
              <a:spcAft>
                <a:spcPts val="686"/>
              </a:spcAft>
              <a:buFont typeface="Arial" panose="020B0604020202020204" pitchFamily="34" charset="0"/>
              <a:buChar char="•"/>
            </a:pPr>
            <a:r>
              <a:rPr lang="en-US" sz="4300" dirty="0">
                <a:latin typeface="Times New Roman" panose="02020603050405020304" pitchFamily="18" charset="0"/>
                <a:cs typeface="Times New Roman" panose="02020603050405020304" pitchFamily="18" charset="0"/>
              </a:rPr>
              <a:t>A more effective approach is needed to document sites and establish beneficial regulations on production.</a:t>
            </a:r>
          </a:p>
        </p:txBody>
      </p:sp>
      <p:sp>
        <p:nvSpPr>
          <p:cNvPr id="15" name="TextBox 14">
            <a:extLst>
              <a:ext uri="{FF2B5EF4-FFF2-40B4-BE49-F238E27FC236}">
                <a16:creationId xmlns:a16="http://schemas.microsoft.com/office/drawing/2014/main" id="{F3258E5A-602D-4869-A633-B4BD651482E1}"/>
              </a:ext>
            </a:extLst>
          </p:cNvPr>
          <p:cNvSpPr txBox="1"/>
          <p:nvPr/>
        </p:nvSpPr>
        <p:spPr>
          <a:xfrm>
            <a:off x="16173676" y="5551287"/>
            <a:ext cx="3492221" cy="1038438"/>
          </a:xfrm>
          <a:prstGeom prst="rect">
            <a:avLst/>
          </a:prstGeom>
          <a:noFill/>
        </p:spPr>
        <p:txBody>
          <a:bodyPr wrap="square" rtlCol="0">
            <a:spAutoFit/>
          </a:bodyPr>
          <a:lstStyle/>
          <a:p>
            <a:r>
              <a:rPr lang="en-US" sz="6000" b="1" dirty="0">
                <a:latin typeface="Arial" panose="020B0604020202020204" pitchFamily="34" charset="0"/>
                <a:cs typeface="Arial" panose="020B0604020202020204" pitchFamily="34" charset="0"/>
              </a:rPr>
              <a:t>Results</a:t>
            </a:r>
          </a:p>
        </p:txBody>
      </p:sp>
      <p:sp>
        <p:nvSpPr>
          <p:cNvPr id="29" name="TextBox 28">
            <a:extLst>
              <a:ext uri="{FF2B5EF4-FFF2-40B4-BE49-F238E27FC236}">
                <a16:creationId xmlns:a16="http://schemas.microsoft.com/office/drawing/2014/main" id="{1C475E7C-D707-4B40-BD4D-4AD53F05C69C}"/>
              </a:ext>
            </a:extLst>
          </p:cNvPr>
          <p:cNvSpPr txBox="1"/>
          <p:nvPr/>
        </p:nvSpPr>
        <p:spPr>
          <a:xfrm>
            <a:off x="448681" y="20619270"/>
            <a:ext cx="14442858" cy="2215991"/>
          </a:xfrm>
          <a:prstGeom prst="rect">
            <a:avLst/>
          </a:prstGeom>
          <a:noFill/>
        </p:spPr>
        <p:txBody>
          <a:bodyPr wrap="square" rtlCol="0">
            <a:spAutoFit/>
          </a:bodyPr>
          <a:lstStyle/>
          <a:p>
            <a:r>
              <a:rPr lang="en-US" sz="4600" b="1" dirty="0">
                <a:latin typeface="Times New Roman" panose="02020603050405020304" pitchFamily="18" charset="0"/>
                <a:cs typeface="Times New Roman" panose="02020603050405020304" pitchFamily="18" charset="0"/>
              </a:rPr>
              <a:t>To what extent can new metrics in advancing satellite technology be used to identify high-resolution patterns on Earth’s surface?</a:t>
            </a:r>
            <a:endParaRPr lang="en-US" sz="4600" dirty="0">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3F808973-D614-491E-B23E-ECD8CA161966}"/>
              </a:ext>
            </a:extLst>
          </p:cNvPr>
          <p:cNvSpPr/>
          <p:nvPr/>
        </p:nvSpPr>
        <p:spPr>
          <a:xfrm>
            <a:off x="15910549" y="5435123"/>
            <a:ext cx="27785875" cy="21851614"/>
          </a:xfrm>
          <a:prstGeom prst="rect">
            <a:avLst/>
          </a:prstGeom>
          <a:noFill/>
          <a:ln w="76200">
            <a:solidFill>
              <a:srgbClr val="77A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7"/>
          </a:p>
        </p:txBody>
      </p:sp>
      <p:sp>
        <p:nvSpPr>
          <p:cNvPr id="56" name="Rectangle 55">
            <a:extLst>
              <a:ext uri="{FF2B5EF4-FFF2-40B4-BE49-F238E27FC236}">
                <a16:creationId xmlns:a16="http://schemas.microsoft.com/office/drawing/2014/main" id="{D70E6A78-F34F-460E-97FF-FC8FE08CFEA0}"/>
              </a:ext>
            </a:extLst>
          </p:cNvPr>
          <p:cNvSpPr/>
          <p:nvPr/>
        </p:nvSpPr>
        <p:spPr>
          <a:xfrm>
            <a:off x="927360" y="16975011"/>
            <a:ext cx="14095481" cy="1415772"/>
          </a:xfrm>
          <a:prstGeom prst="rect">
            <a:avLst/>
          </a:prstGeom>
        </p:spPr>
        <p:txBody>
          <a:bodyPr wrap="square">
            <a:spAutoFit/>
          </a:bodyPr>
          <a:lstStyle/>
          <a:p>
            <a:pPr>
              <a:spcAft>
                <a:spcPts val="686"/>
              </a:spcAft>
            </a:pPr>
            <a:r>
              <a:rPr lang="en-US" sz="4300" dirty="0">
                <a:latin typeface="Times New Roman" panose="02020603050405020304" pitchFamily="18" charset="0"/>
                <a:cs typeface="Times New Roman" panose="02020603050405020304" pitchFamily="18" charset="0"/>
              </a:rPr>
              <a:t>We predict that outliers in spatiotemporal patterns at ground truth sites can be used to locate unconfirmed production sites.</a:t>
            </a:r>
          </a:p>
        </p:txBody>
      </p:sp>
      <p:sp>
        <p:nvSpPr>
          <p:cNvPr id="3" name="TextBox 2">
            <a:extLst>
              <a:ext uri="{FF2B5EF4-FFF2-40B4-BE49-F238E27FC236}">
                <a16:creationId xmlns:a16="http://schemas.microsoft.com/office/drawing/2014/main" id="{CC9ADC97-C8EB-4C15-8E55-C7A17942FB05}"/>
              </a:ext>
            </a:extLst>
          </p:cNvPr>
          <p:cNvSpPr txBox="1"/>
          <p:nvPr/>
        </p:nvSpPr>
        <p:spPr>
          <a:xfrm>
            <a:off x="16173676" y="28569153"/>
            <a:ext cx="27050551" cy="4062651"/>
          </a:xfrm>
          <a:prstGeom prst="rect">
            <a:avLst/>
          </a:prstGeom>
          <a:noFill/>
        </p:spPr>
        <p:txBody>
          <a:bodyPr wrap="square" rtlCol="0">
            <a:spAutoFit/>
          </a:bodyPr>
          <a:lstStyle/>
          <a:p>
            <a:pPr marL="571500" indent="-571500">
              <a:buFont typeface="Arial" panose="020B0604020202020204" pitchFamily="34" charset="0"/>
              <a:buChar char="•"/>
            </a:pPr>
            <a:r>
              <a:rPr lang="en-US" sz="4300" dirty="0">
                <a:latin typeface="Times New Roman" panose="02020603050405020304" pitchFamily="18" charset="0"/>
                <a:ea typeface="Calibri" panose="020F0502020204030204" pitchFamily="34" charset="0"/>
              </a:rPr>
              <a:t>In order to approach finding miniscule production sites using remotely sensed data, large datasets are needed to account for spatial and temporal gaps and find outliers within regular temporal trends, such as diurnal and seasonal variation. Aggregating mid-resolution data over larger areas accounts for gaps in data while still revealing outliers. </a:t>
            </a:r>
          </a:p>
          <a:p>
            <a:pPr marL="571500" indent="-571500">
              <a:buFont typeface="Arial" panose="020B0604020202020204" pitchFamily="34" charset="0"/>
              <a:buChar char="•"/>
            </a:pPr>
            <a:r>
              <a:rPr lang="en-US" sz="4300" dirty="0">
                <a:latin typeface="Times New Roman" panose="02020603050405020304" pitchFamily="18" charset="0"/>
                <a:ea typeface="Calibri" panose="020F0502020204030204" pitchFamily="34" charset="0"/>
              </a:rPr>
              <a:t>Developing a method to analyze these conditions and find production sites </a:t>
            </a:r>
            <a:r>
              <a:rPr lang="en-US" sz="4300" kern="100" dirty="0">
                <a:latin typeface="Times New Roman" panose="02020603050405020304" pitchFamily="18" charset="0"/>
                <a:ea typeface="Calibri" panose="020F0502020204030204" pitchFamily="34" charset="0"/>
                <a:cs typeface="Times New Roman" panose="02020603050405020304" pitchFamily="18" charset="0"/>
              </a:rPr>
              <a:t>could aid in furthering knowledge on the charcoal production chain and lend a path for adapting current government regulations and methods as needed. </a:t>
            </a:r>
            <a:endParaRPr lang="en-US" sz="4300" b="1" dirty="0">
              <a:latin typeface="Times New Roman" panose="02020603050405020304" pitchFamily="18" charset="0"/>
              <a:cs typeface="Times New Roman" panose="02020603050405020304" pitchFamily="18" charset="0"/>
            </a:endParaRPr>
          </a:p>
          <a:p>
            <a:pPr marL="326595" indent="-326595">
              <a:buFont typeface="Arial" panose="020B0604020202020204" pitchFamily="34" charset="0"/>
              <a:buChar char="•"/>
            </a:pPr>
            <a:r>
              <a:rPr lang="en-US" sz="4300" dirty="0">
                <a:latin typeface="Times New Roman" panose="02020603050405020304" pitchFamily="18" charset="0"/>
                <a:cs typeface="Times New Roman" panose="02020603050405020304" pitchFamily="18" charset="0"/>
              </a:rPr>
              <a:t>I would like to thank the NSF for the Grant 2243853 allowing me to pursue this research.</a:t>
            </a:r>
          </a:p>
        </p:txBody>
      </p:sp>
      <p:sp>
        <p:nvSpPr>
          <p:cNvPr id="9" name="TextBox 8">
            <a:extLst>
              <a:ext uri="{FF2B5EF4-FFF2-40B4-BE49-F238E27FC236}">
                <a16:creationId xmlns:a16="http://schemas.microsoft.com/office/drawing/2014/main" id="{592FEE71-7F46-4556-88DB-EA5EEB51B73D}"/>
              </a:ext>
            </a:extLst>
          </p:cNvPr>
          <p:cNvSpPr txBox="1"/>
          <p:nvPr/>
        </p:nvSpPr>
        <p:spPr>
          <a:xfrm>
            <a:off x="16173676" y="27683807"/>
            <a:ext cx="5129819" cy="1038438"/>
          </a:xfrm>
          <a:prstGeom prst="rect">
            <a:avLst/>
          </a:prstGeom>
          <a:noFill/>
        </p:spPr>
        <p:txBody>
          <a:bodyPr wrap="square" rtlCol="0">
            <a:spAutoFit/>
          </a:bodyPr>
          <a:lstStyle/>
          <a:p>
            <a:r>
              <a:rPr lang="en-US" sz="6000" b="1" dirty="0">
                <a:latin typeface="Arial" panose="020B0604020202020204" pitchFamily="34" charset="0"/>
                <a:cs typeface="Arial" panose="020B0604020202020204" pitchFamily="34" charset="0"/>
              </a:rPr>
              <a:t>Conclusions</a:t>
            </a:r>
          </a:p>
        </p:txBody>
      </p:sp>
      <p:sp>
        <p:nvSpPr>
          <p:cNvPr id="13" name="Rectangle 12">
            <a:extLst>
              <a:ext uri="{FF2B5EF4-FFF2-40B4-BE49-F238E27FC236}">
                <a16:creationId xmlns:a16="http://schemas.microsoft.com/office/drawing/2014/main" id="{BD8A017A-994B-4B22-A3AD-DCDBE3C54345}"/>
              </a:ext>
            </a:extLst>
          </p:cNvPr>
          <p:cNvSpPr/>
          <p:nvPr/>
        </p:nvSpPr>
        <p:spPr>
          <a:xfrm>
            <a:off x="151642" y="19198835"/>
            <a:ext cx="15202496" cy="13303284"/>
          </a:xfrm>
          <a:prstGeom prst="rect">
            <a:avLst/>
          </a:prstGeom>
          <a:noFill/>
          <a:ln w="76200">
            <a:solidFill>
              <a:srgbClr val="77A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7"/>
          </a:p>
        </p:txBody>
      </p:sp>
      <p:pic>
        <p:nvPicPr>
          <p:cNvPr id="17" name="Picture 2" descr="College of Engineering Stacked Wordmark">
            <a:extLst>
              <a:ext uri="{FF2B5EF4-FFF2-40B4-BE49-F238E27FC236}">
                <a16:creationId xmlns:a16="http://schemas.microsoft.com/office/drawing/2014/main" id="{5C562E3F-3510-2F0D-DD47-12428A0AB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0113" y="1167315"/>
            <a:ext cx="8184114" cy="30749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graph with different colored lines&#10;&#10;Description automatically generated">
            <a:extLst>
              <a:ext uri="{FF2B5EF4-FFF2-40B4-BE49-F238E27FC236}">
                <a16:creationId xmlns:a16="http://schemas.microsoft.com/office/drawing/2014/main" id="{07999D07-4A49-EC02-9D81-EE8502D808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9062" y="18991174"/>
            <a:ext cx="12907693" cy="6978857"/>
          </a:xfrm>
          <a:prstGeom prst="rect">
            <a:avLst/>
          </a:prstGeom>
        </p:spPr>
      </p:pic>
      <p:pic>
        <p:nvPicPr>
          <p:cNvPr id="18" name="Picture 17" descr="A graph showing different colored bars&#10;&#10;Description automatically generated">
            <a:extLst>
              <a:ext uri="{FF2B5EF4-FFF2-40B4-BE49-F238E27FC236}">
                <a16:creationId xmlns:a16="http://schemas.microsoft.com/office/drawing/2014/main" id="{7192A6CB-0076-D533-1ACB-B8EEA77B39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222" y="11012348"/>
            <a:ext cx="8399596" cy="4778925"/>
          </a:xfrm>
          <a:prstGeom prst="rect">
            <a:avLst/>
          </a:prstGeom>
        </p:spPr>
      </p:pic>
      <p:sp>
        <p:nvSpPr>
          <p:cNvPr id="2" name="Rectangle 1">
            <a:extLst>
              <a:ext uri="{FF2B5EF4-FFF2-40B4-BE49-F238E27FC236}">
                <a16:creationId xmlns:a16="http://schemas.microsoft.com/office/drawing/2014/main" id="{92477A08-18C3-3590-BDDD-3A1AFA85A907}"/>
              </a:ext>
            </a:extLst>
          </p:cNvPr>
          <p:cNvSpPr/>
          <p:nvPr/>
        </p:nvSpPr>
        <p:spPr>
          <a:xfrm>
            <a:off x="151642" y="19194004"/>
            <a:ext cx="15202496" cy="1270765"/>
          </a:xfrm>
          <a:prstGeom prst="rect">
            <a:avLst/>
          </a:prstGeom>
          <a:solidFill>
            <a:srgbClr val="77A6B6"/>
          </a:solidFill>
          <a:ln>
            <a:solidFill>
              <a:srgbClr val="77A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7" dirty="0"/>
          </a:p>
        </p:txBody>
      </p:sp>
      <p:sp>
        <p:nvSpPr>
          <p:cNvPr id="12" name="TextBox 11">
            <a:extLst>
              <a:ext uri="{FF2B5EF4-FFF2-40B4-BE49-F238E27FC236}">
                <a16:creationId xmlns:a16="http://schemas.microsoft.com/office/drawing/2014/main" id="{F2839B68-AF35-61C2-035C-D7E8AFA05A7B}"/>
              </a:ext>
            </a:extLst>
          </p:cNvPr>
          <p:cNvSpPr txBox="1"/>
          <p:nvPr/>
        </p:nvSpPr>
        <p:spPr>
          <a:xfrm>
            <a:off x="285222" y="19310167"/>
            <a:ext cx="14688047" cy="1015663"/>
          </a:xfrm>
          <a:prstGeom prst="rect">
            <a:avLst/>
          </a:prstGeom>
          <a:noFill/>
        </p:spPr>
        <p:txBody>
          <a:bodyPr wrap="square" rtlCol="0">
            <a:spAutoFit/>
          </a:bodyPr>
          <a:lstStyle/>
          <a:p>
            <a:r>
              <a:rPr lang="en-US" sz="6000" b="1" dirty="0">
                <a:latin typeface="Arial" panose="020B0604020202020204" pitchFamily="34" charset="0"/>
                <a:cs typeface="Arial" panose="020B0604020202020204" pitchFamily="34" charset="0"/>
              </a:rPr>
              <a:t>Research Questions and Methods</a:t>
            </a:r>
          </a:p>
        </p:txBody>
      </p:sp>
      <p:sp>
        <p:nvSpPr>
          <p:cNvPr id="21" name="Rectangle: Rounded Corners 13">
            <a:extLst>
              <a:ext uri="{FF2B5EF4-FFF2-40B4-BE49-F238E27FC236}">
                <a16:creationId xmlns:a16="http://schemas.microsoft.com/office/drawing/2014/main" id="{E4E9655E-178E-2CA0-B360-0CB61251D14E}"/>
              </a:ext>
            </a:extLst>
          </p:cNvPr>
          <p:cNvSpPr/>
          <p:nvPr/>
        </p:nvSpPr>
        <p:spPr>
          <a:xfrm>
            <a:off x="16543744" y="7240156"/>
            <a:ext cx="12318089" cy="1602112"/>
          </a:xfrm>
          <a:prstGeom prst="roundRect">
            <a:avLst/>
          </a:prstGeom>
          <a:solidFill>
            <a:srgbClr val="77A6B6"/>
          </a:solidFill>
          <a:ln>
            <a:solidFill>
              <a:srgbClr val="77A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7" dirty="0"/>
          </a:p>
        </p:txBody>
      </p:sp>
      <p:sp>
        <p:nvSpPr>
          <p:cNvPr id="22" name="TextBox 21">
            <a:extLst>
              <a:ext uri="{FF2B5EF4-FFF2-40B4-BE49-F238E27FC236}">
                <a16:creationId xmlns:a16="http://schemas.microsoft.com/office/drawing/2014/main" id="{7B2DFF75-BC8A-7C24-9A73-9705AD42A9F0}"/>
              </a:ext>
            </a:extLst>
          </p:cNvPr>
          <p:cNvSpPr txBox="1"/>
          <p:nvPr/>
        </p:nvSpPr>
        <p:spPr>
          <a:xfrm>
            <a:off x="16720378" y="7343501"/>
            <a:ext cx="11736146" cy="1415772"/>
          </a:xfrm>
          <a:prstGeom prst="rect">
            <a:avLst/>
          </a:prstGeom>
          <a:noFill/>
        </p:spPr>
        <p:txBody>
          <a:bodyPr wrap="square" rtlCol="0">
            <a:spAutoFit/>
          </a:bodyPr>
          <a:lstStyle/>
          <a:p>
            <a:pPr>
              <a:spcAft>
                <a:spcPts val="686"/>
              </a:spcAft>
            </a:pPr>
            <a:r>
              <a:rPr lang="en-US" sz="4300" dirty="0">
                <a:latin typeface="Times New Roman" panose="02020603050405020304" pitchFamily="18" charset="0"/>
                <a:cs typeface="Times New Roman" panose="02020603050405020304" pitchFamily="18" charset="0"/>
              </a:rPr>
              <a:t>LST data contains many temporal inconsistencies, making it difficult to discern periods of elevation.</a:t>
            </a:r>
          </a:p>
        </p:txBody>
      </p:sp>
      <p:sp>
        <p:nvSpPr>
          <p:cNvPr id="26" name="TextBox 25">
            <a:extLst>
              <a:ext uri="{FF2B5EF4-FFF2-40B4-BE49-F238E27FC236}">
                <a16:creationId xmlns:a16="http://schemas.microsoft.com/office/drawing/2014/main" id="{5B236DE3-2DAD-43EC-CC16-1949BD020750}"/>
              </a:ext>
            </a:extLst>
          </p:cNvPr>
          <p:cNvSpPr txBox="1"/>
          <p:nvPr/>
        </p:nvSpPr>
        <p:spPr>
          <a:xfrm>
            <a:off x="448681" y="29540946"/>
            <a:ext cx="14524587" cy="2831544"/>
          </a:xfrm>
          <a:prstGeom prst="rect">
            <a:avLst/>
          </a:prstGeom>
          <a:noFill/>
        </p:spPr>
        <p:txBody>
          <a:bodyPr wrap="square" rtlCol="0">
            <a:spAutoFit/>
          </a:bodyPr>
          <a:lstStyle/>
          <a:p>
            <a:r>
              <a:rPr lang="en-US" sz="4600" b="1" dirty="0">
                <a:latin typeface="Times New Roman" panose="02020603050405020304" pitchFamily="18" charset="0"/>
                <a:cs typeface="Times New Roman" panose="02020603050405020304" pitchFamily="18" charset="0"/>
              </a:rPr>
              <a:t>Can land surface temperature (LST)  and pollution concentrations be used to indicate production sites?</a:t>
            </a:r>
          </a:p>
          <a:p>
            <a:pPr marL="653188" indent="-653188">
              <a:buFont typeface="Arial" panose="020B0604020202020204" pitchFamily="34" charset="0"/>
              <a:buChar char="•"/>
            </a:pPr>
            <a:r>
              <a:rPr lang="en-US" sz="4300" dirty="0">
                <a:latin typeface="Times New Roman" panose="02020603050405020304" pitchFamily="18" charset="0"/>
                <a:cs typeface="Times New Roman" panose="02020603050405020304" pitchFamily="18" charset="0"/>
              </a:rPr>
              <a:t>How can these be combined to identify outliers in standard conditions at confirmed production locations?</a:t>
            </a:r>
          </a:p>
        </p:txBody>
      </p:sp>
      <p:pic>
        <p:nvPicPr>
          <p:cNvPr id="27" name="Picture 26">
            <a:extLst>
              <a:ext uri="{FF2B5EF4-FFF2-40B4-BE49-F238E27FC236}">
                <a16:creationId xmlns:a16="http://schemas.microsoft.com/office/drawing/2014/main" id="{03424664-BB74-6FB1-C559-80952940213A}"/>
              </a:ext>
            </a:extLst>
          </p:cNvPr>
          <p:cNvPicPr>
            <a:picLocks noChangeAspect="1"/>
          </p:cNvPicPr>
          <p:nvPr/>
        </p:nvPicPr>
        <p:blipFill>
          <a:blip r:embed="rId5"/>
          <a:stretch>
            <a:fillRect/>
          </a:stretch>
        </p:blipFill>
        <p:spPr>
          <a:xfrm>
            <a:off x="8475114" y="11461524"/>
            <a:ext cx="5246495" cy="3977128"/>
          </a:xfrm>
          <a:prstGeom prst="rect">
            <a:avLst/>
          </a:prstGeom>
        </p:spPr>
      </p:pic>
      <p:pic>
        <p:nvPicPr>
          <p:cNvPr id="31" name="Picture 30">
            <a:extLst>
              <a:ext uri="{FF2B5EF4-FFF2-40B4-BE49-F238E27FC236}">
                <a16:creationId xmlns:a16="http://schemas.microsoft.com/office/drawing/2014/main" id="{6DC72D75-0A1B-4DBA-3079-72AAC2C7CDFD}"/>
              </a:ext>
            </a:extLst>
          </p:cNvPr>
          <p:cNvPicPr>
            <a:picLocks noChangeAspect="1"/>
          </p:cNvPicPr>
          <p:nvPr/>
        </p:nvPicPr>
        <p:blipFill>
          <a:blip r:embed="rId6"/>
          <a:stretch>
            <a:fillRect/>
          </a:stretch>
        </p:blipFill>
        <p:spPr>
          <a:xfrm>
            <a:off x="9118035" y="22833339"/>
            <a:ext cx="5773504" cy="6382456"/>
          </a:xfrm>
          <a:prstGeom prst="rect">
            <a:avLst/>
          </a:prstGeom>
        </p:spPr>
      </p:pic>
      <p:sp>
        <p:nvSpPr>
          <p:cNvPr id="32" name="TextBox 31">
            <a:extLst>
              <a:ext uri="{FF2B5EF4-FFF2-40B4-BE49-F238E27FC236}">
                <a16:creationId xmlns:a16="http://schemas.microsoft.com/office/drawing/2014/main" id="{EFEAA92C-643F-F9E9-904B-B9AA04570229}"/>
              </a:ext>
            </a:extLst>
          </p:cNvPr>
          <p:cNvSpPr txBox="1"/>
          <p:nvPr/>
        </p:nvSpPr>
        <p:spPr>
          <a:xfrm>
            <a:off x="448681" y="22833339"/>
            <a:ext cx="8669354" cy="6709529"/>
          </a:xfrm>
          <a:prstGeom prst="rect">
            <a:avLst/>
          </a:prstGeom>
          <a:noFill/>
        </p:spPr>
        <p:txBody>
          <a:bodyPr wrap="square" rtlCol="0">
            <a:spAutoFit/>
          </a:bodyPr>
          <a:lstStyle/>
          <a:p>
            <a:pPr marL="653188" indent="-653188">
              <a:buFont typeface="Arial" panose="020B0604020202020204" pitchFamily="34" charset="0"/>
              <a:buChar char="•"/>
            </a:pPr>
            <a:r>
              <a:rPr lang="en-US" sz="4300" dirty="0">
                <a:latin typeface="Times New Roman" panose="02020603050405020304" pitchFamily="18" charset="0"/>
                <a:cs typeface="Times New Roman" panose="02020603050405020304" pitchFamily="18" charset="0"/>
              </a:rPr>
              <a:t>Land surface temperature dataset:  750m spatial, &lt;daily temporal resolution, from the Suomi NPP VIIRS Instrument</a:t>
            </a:r>
          </a:p>
          <a:p>
            <a:pPr marL="653188" indent="-653188">
              <a:buFont typeface="Arial" panose="020B0604020202020204" pitchFamily="34" charset="0"/>
              <a:buChar char="•"/>
            </a:pPr>
            <a:r>
              <a:rPr lang="en-US" sz="4300" dirty="0">
                <a:latin typeface="Times New Roman" panose="02020603050405020304" pitchFamily="18" charset="0"/>
                <a:cs typeface="Times New Roman" panose="02020603050405020304" pitchFamily="18" charset="0"/>
              </a:rPr>
              <a:t>CO and NO</a:t>
            </a:r>
            <a:r>
              <a:rPr lang="en-US" sz="4300" baseline="-25000" dirty="0">
                <a:latin typeface="Times New Roman" panose="02020603050405020304" pitchFamily="18" charset="0"/>
                <a:cs typeface="Times New Roman" panose="02020603050405020304" pitchFamily="18" charset="0"/>
              </a:rPr>
              <a:t>2</a:t>
            </a:r>
            <a:r>
              <a:rPr lang="en-US" sz="4300" dirty="0">
                <a:latin typeface="Times New Roman" panose="02020603050405020304" pitchFamily="18" charset="0"/>
                <a:cs typeface="Times New Roman" panose="02020603050405020304" pitchFamily="18" charset="0"/>
              </a:rPr>
              <a:t> pollutant data: 25km (interpolated to 1km) spatial, daily temporal resolution from TROPOMI instrument onboard the Copernicus Sentinel-5 Precursor Satellite.</a:t>
            </a:r>
          </a:p>
        </p:txBody>
      </p:sp>
      <p:sp>
        <p:nvSpPr>
          <p:cNvPr id="34" name="TextBox 33">
            <a:extLst>
              <a:ext uri="{FF2B5EF4-FFF2-40B4-BE49-F238E27FC236}">
                <a16:creationId xmlns:a16="http://schemas.microsoft.com/office/drawing/2014/main" id="{145825D7-168D-C258-2D7E-A409E3206257}"/>
              </a:ext>
            </a:extLst>
          </p:cNvPr>
          <p:cNvSpPr txBox="1"/>
          <p:nvPr/>
        </p:nvSpPr>
        <p:spPr>
          <a:xfrm>
            <a:off x="18738585" y="16349981"/>
            <a:ext cx="10718870" cy="646331"/>
          </a:xfrm>
          <a:prstGeom prst="rect">
            <a:avLst/>
          </a:prstGeom>
          <a:noFill/>
        </p:spPr>
        <p:txBody>
          <a:bodyPr wrap="square" rtlCol="0">
            <a:spAutoFit/>
          </a:bodyPr>
          <a:lstStyle/>
          <a:p>
            <a:pPr>
              <a:spcAft>
                <a:spcPts val="686"/>
              </a:spcAft>
            </a:pPr>
            <a:r>
              <a:rPr lang="en-US" sz="3600" dirty="0">
                <a:latin typeface="Times New Roman" panose="02020603050405020304" pitchFamily="18" charset="0"/>
                <a:cs typeface="Times New Roman" panose="02020603050405020304" pitchFamily="18" charset="0"/>
              </a:rPr>
              <a:t>Kenya LST Time Series, January 2019 </a:t>
            </a:r>
          </a:p>
        </p:txBody>
      </p:sp>
      <p:sp>
        <p:nvSpPr>
          <p:cNvPr id="35" name="Rectangle: Rounded Corners 13">
            <a:extLst>
              <a:ext uri="{FF2B5EF4-FFF2-40B4-BE49-F238E27FC236}">
                <a16:creationId xmlns:a16="http://schemas.microsoft.com/office/drawing/2014/main" id="{63FDB108-F93A-E4A9-E9A4-E5C103C547F2}"/>
              </a:ext>
            </a:extLst>
          </p:cNvPr>
          <p:cNvSpPr/>
          <p:nvPr/>
        </p:nvSpPr>
        <p:spPr>
          <a:xfrm>
            <a:off x="30316533" y="7234016"/>
            <a:ext cx="12907693" cy="1608129"/>
          </a:xfrm>
          <a:prstGeom prst="roundRect">
            <a:avLst/>
          </a:prstGeom>
          <a:solidFill>
            <a:srgbClr val="77A6B6"/>
          </a:solidFill>
          <a:ln>
            <a:solidFill>
              <a:srgbClr val="77A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7" dirty="0"/>
          </a:p>
        </p:txBody>
      </p:sp>
      <p:sp>
        <p:nvSpPr>
          <p:cNvPr id="38" name="TextBox 37">
            <a:extLst>
              <a:ext uri="{FF2B5EF4-FFF2-40B4-BE49-F238E27FC236}">
                <a16:creationId xmlns:a16="http://schemas.microsoft.com/office/drawing/2014/main" id="{BD98E637-0CAB-62B3-F4D8-0F8C3F621205}"/>
              </a:ext>
            </a:extLst>
          </p:cNvPr>
          <p:cNvSpPr txBox="1"/>
          <p:nvPr/>
        </p:nvSpPr>
        <p:spPr>
          <a:xfrm>
            <a:off x="30916727" y="7330194"/>
            <a:ext cx="12846310" cy="1415772"/>
          </a:xfrm>
          <a:prstGeom prst="rect">
            <a:avLst/>
          </a:prstGeom>
          <a:noFill/>
        </p:spPr>
        <p:txBody>
          <a:bodyPr wrap="square" rtlCol="0">
            <a:spAutoFit/>
          </a:bodyPr>
          <a:lstStyle/>
          <a:p>
            <a:pPr>
              <a:spcAft>
                <a:spcPts val="686"/>
              </a:spcAft>
            </a:pPr>
            <a:r>
              <a:rPr lang="en-US" sz="4300" dirty="0">
                <a:latin typeface="Times New Roman" panose="02020603050405020304" pitchFamily="18" charset="0"/>
                <a:cs typeface="Times New Roman" panose="02020603050405020304" pitchFamily="18" charset="0"/>
              </a:rPr>
              <a:t>Diurnal variations in LST mask trends in daytime and nighttime LST variations.</a:t>
            </a:r>
          </a:p>
        </p:txBody>
      </p:sp>
      <p:sp>
        <p:nvSpPr>
          <p:cNvPr id="39" name="TextBox 38">
            <a:extLst>
              <a:ext uri="{FF2B5EF4-FFF2-40B4-BE49-F238E27FC236}">
                <a16:creationId xmlns:a16="http://schemas.microsoft.com/office/drawing/2014/main" id="{6F1487DA-8261-840B-FD69-77D4C2869A3D}"/>
              </a:ext>
            </a:extLst>
          </p:cNvPr>
          <p:cNvSpPr txBox="1"/>
          <p:nvPr/>
        </p:nvSpPr>
        <p:spPr>
          <a:xfrm>
            <a:off x="30974998" y="15791274"/>
            <a:ext cx="11961436" cy="1200329"/>
          </a:xfrm>
          <a:prstGeom prst="rect">
            <a:avLst/>
          </a:prstGeom>
          <a:noFill/>
        </p:spPr>
        <p:txBody>
          <a:bodyPr wrap="square" rtlCol="0">
            <a:spAutoFit/>
          </a:bodyPr>
          <a:lstStyle/>
          <a:p>
            <a:pPr algn="ctr">
              <a:spcAft>
                <a:spcPts val="686"/>
              </a:spcAft>
            </a:pPr>
            <a:r>
              <a:rPr lang="en-US" sz="3600" dirty="0">
                <a:latin typeface="Times New Roman" panose="02020603050405020304" pitchFamily="18" charset="0"/>
                <a:cs typeface="Times New Roman" panose="02020603050405020304" pitchFamily="18" charset="0"/>
              </a:rPr>
              <a:t>Cumulative Distribution Function of LST Z-Scores, 2018 January-June Mean, July-December Z-Scores</a:t>
            </a:r>
          </a:p>
        </p:txBody>
      </p:sp>
      <p:sp>
        <p:nvSpPr>
          <p:cNvPr id="40" name="Rectangle: Rounded Corners 13">
            <a:extLst>
              <a:ext uri="{FF2B5EF4-FFF2-40B4-BE49-F238E27FC236}">
                <a16:creationId xmlns:a16="http://schemas.microsoft.com/office/drawing/2014/main" id="{074487F3-C5F2-423C-7A0D-48C32C0566BD}"/>
              </a:ext>
            </a:extLst>
          </p:cNvPr>
          <p:cNvSpPr/>
          <p:nvPr/>
        </p:nvSpPr>
        <p:spPr>
          <a:xfrm>
            <a:off x="16586970" y="17632303"/>
            <a:ext cx="12318088" cy="1445538"/>
          </a:xfrm>
          <a:prstGeom prst="roundRect">
            <a:avLst/>
          </a:prstGeom>
          <a:solidFill>
            <a:srgbClr val="77A6B6"/>
          </a:solidFill>
          <a:ln>
            <a:solidFill>
              <a:srgbClr val="77A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7" dirty="0"/>
          </a:p>
        </p:txBody>
      </p:sp>
      <p:sp>
        <p:nvSpPr>
          <p:cNvPr id="41" name="TextBox 40">
            <a:extLst>
              <a:ext uri="{FF2B5EF4-FFF2-40B4-BE49-F238E27FC236}">
                <a16:creationId xmlns:a16="http://schemas.microsoft.com/office/drawing/2014/main" id="{01AC583B-76C2-876C-FD1D-8BE1DAAB8C7F}"/>
              </a:ext>
            </a:extLst>
          </p:cNvPr>
          <p:cNvSpPr txBox="1"/>
          <p:nvPr/>
        </p:nvSpPr>
        <p:spPr>
          <a:xfrm>
            <a:off x="16838301" y="17609426"/>
            <a:ext cx="11822595" cy="2167260"/>
          </a:xfrm>
          <a:prstGeom prst="rect">
            <a:avLst/>
          </a:prstGeom>
          <a:noFill/>
        </p:spPr>
        <p:txBody>
          <a:bodyPr wrap="square" rtlCol="0">
            <a:spAutoFit/>
          </a:bodyPr>
          <a:lstStyle/>
          <a:p>
            <a:pPr>
              <a:spcAft>
                <a:spcPts val="686"/>
              </a:spcAft>
            </a:pPr>
            <a:r>
              <a:rPr lang="en-US" sz="4300" dirty="0">
                <a:latin typeface="Times New Roman" panose="02020603050405020304" pitchFamily="18" charset="0"/>
                <a:cs typeface="Times New Roman" panose="02020603050405020304" pitchFamily="18" charset="0"/>
              </a:rPr>
              <a:t>Minimal variation occurs between nearby pixels and most pixels have positive readings for this period.  </a:t>
            </a:r>
          </a:p>
          <a:p>
            <a:pPr>
              <a:spcAft>
                <a:spcPts val="686"/>
              </a:spcAft>
            </a:pPr>
            <a:endParaRPr lang="en-US" sz="4300" b="1" dirty="0">
              <a:latin typeface="Times New Roman" panose="02020603050405020304" pitchFamily="18" charset="0"/>
              <a:cs typeface="Times New Roman" panose="02020603050405020304" pitchFamily="18" charset="0"/>
            </a:endParaRPr>
          </a:p>
        </p:txBody>
      </p:sp>
      <p:sp>
        <p:nvSpPr>
          <p:cNvPr id="42" name="Rectangle: Rounded Corners 13">
            <a:extLst>
              <a:ext uri="{FF2B5EF4-FFF2-40B4-BE49-F238E27FC236}">
                <a16:creationId xmlns:a16="http://schemas.microsoft.com/office/drawing/2014/main" id="{CC85ED0C-D569-4499-3856-2B1CA2F1F442}"/>
              </a:ext>
            </a:extLst>
          </p:cNvPr>
          <p:cNvSpPr/>
          <p:nvPr/>
        </p:nvSpPr>
        <p:spPr>
          <a:xfrm>
            <a:off x="30316533" y="17632303"/>
            <a:ext cx="12962026" cy="1561701"/>
          </a:xfrm>
          <a:prstGeom prst="roundRect">
            <a:avLst/>
          </a:prstGeom>
          <a:solidFill>
            <a:srgbClr val="77A6B6"/>
          </a:solidFill>
          <a:ln>
            <a:solidFill>
              <a:srgbClr val="77A6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57" dirty="0"/>
          </a:p>
        </p:txBody>
      </p:sp>
      <p:sp>
        <p:nvSpPr>
          <p:cNvPr id="48" name="TextBox 47">
            <a:extLst>
              <a:ext uri="{FF2B5EF4-FFF2-40B4-BE49-F238E27FC236}">
                <a16:creationId xmlns:a16="http://schemas.microsoft.com/office/drawing/2014/main" id="{ACAB770D-2942-7EF2-908F-D4A76D0185DC}"/>
              </a:ext>
            </a:extLst>
          </p:cNvPr>
          <p:cNvSpPr txBox="1"/>
          <p:nvPr/>
        </p:nvSpPr>
        <p:spPr>
          <a:xfrm>
            <a:off x="31044418" y="17530926"/>
            <a:ext cx="11822595" cy="1415772"/>
          </a:xfrm>
          <a:prstGeom prst="rect">
            <a:avLst/>
          </a:prstGeom>
          <a:noFill/>
        </p:spPr>
        <p:txBody>
          <a:bodyPr wrap="square" rtlCol="0">
            <a:spAutoFit/>
          </a:bodyPr>
          <a:lstStyle/>
          <a:p>
            <a:pPr>
              <a:spcAft>
                <a:spcPts val="686"/>
              </a:spcAft>
            </a:pPr>
            <a:r>
              <a:rPr lang="en-US" sz="4300" dirty="0">
                <a:latin typeface="Times New Roman" panose="02020603050405020304" pitchFamily="18" charset="0"/>
                <a:cs typeface="Times New Roman" panose="02020603050405020304" pitchFamily="18" charset="0"/>
              </a:rPr>
              <a:t>Aggregated LST data could indicate that nearby pixels have the same LST trend at the same times.</a:t>
            </a:r>
          </a:p>
        </p:txBody>
      </p:sp>
      <p:sp>
        <p:nvSpPr>
          <p:cNvPr id="51" name="TextBox 50">
            <a:extLst>
              <a:ext uri="{FF2B5EF4-FFF2-40B4-BE49-F238E27FC236}">
                <a16:creationId xmlns:a16="http://schemas.microsoft.com/office/drawing/2014/main" id="{58BA1A71-C1EE-3BDB-AFAD-0A627A2CF395}"/>
              </a:ext>
            </a:extLst>
          </p:cNvPr>
          <p:cNvSpPr txBox="1"/>
          <p:nvPr/>
        </p:nvSpPr>
        <p:spPr>
          <a:xfrm>
            <a:off x="16463865" y="25788805"/>
            <a:ext cx="12318088" cy="1200329"/>
          </a:xfrm>
          <a:prstGeom prst="rect">
            <a:avLst/>
          </a:prstGeom>
          <a:noFill/>
        </p:spPr>
        <p:txBody>
          <a:bodyPr wrap="square" rtlCol="0">
            <a:spAutoFit/>
          </a:bodyPr>
          <a:lstStyle/>
          <a:p>
            <a:pPr algn="ctr">
              <a:spcAft>
                <a:spcPts val="686"/>
              </a:spcAft>
            </a:pPr>
            <a:r>
              <a:rPr lang="en-US" sz="3600" dirty="0">
                <a:latin typeface="Times New Roman" panose="02020603050405020304" pitchFamily="18" charset="0"/>
                <a:cs typeface="Times New Roman" panose="02020603050405020304" pitchFamily="18" charset="0"/>
              </a:rPr>
              <a:t>CDF of Pollutant Concentration Z-Scores for Aggregated Ground Truth Region, 2019 January-June Mean, July-December Z-Scores</a:t>
            </a:r>
          </a:p>
        </p:txBody>
      </p:sp>
      <p:sp>
        <p:nvSpPr>
          <p:cNvPr id="52" name="TextBox 51">
            <a:extLst>
              <a:ext uri="{FF2B5EF4-FFF2-40B4-BE49-F238E27FC236}">
                <a16:creationId xmlns:a16="http://schemas.microsoft.com/office/drawing/2014/main" id="{8AECC582-ED62-7C8C-57B1-DDC6D86DDF21}"/>
              </a:ext>
            </a:extLst>
          </p:cNvPr>
          <p:cNvSpPr txBox="1"/>
          <p:nvPr/>
        </p:nvSpPr>
        <p:spPr>
          <a:xfrm>
            <a:off x="32045645" y="25699848"/>
            <a:ext cx="9449468" cy="1261884"/>
          </a:xfrm>
          <a:prstGeom prst="rect">
            <a:avLst/>
          </a:prstGeom>
          <a:noFill/>
        </p:spPr>
        <p:txBody>
          <a:bodyPr wrap="square" rtlCol="0">
            <a:spAutoFit/>
          </a:bodyPr>
          <a:lstStyle/>
          <a:p>
            <a:pPr algn="ctr">
              <a:spcAft>
                <a:spcPts val="686"/>
              </a:spcAft>
            </a:pPr>
            <a:r>
              <a:rPr lang="en-US" sz="3800" dirty="0">
                <a:latin typeface="Times New Roman" panose="02020603050405020304" pitchFamily="18" charset="0"/>
                <a:cs typeface="Times New Roman" panose="02020603050405020304" pitchFamily="18" charset="0"/>
              </a:rPr>
              <a:t>Distribution of LST Z-Scores over Aggregated Pixels, 2018 Mean, 2019 Z-Score</a:t>
            </a:r>
          </a:p>
        </p:txBody>
      </p:sp>
      <p:pic>
        <p:nvPicPr>
          <p:cNvPr id="14" name="Picture 13" descr="A graph with green lines&#10;&#10;Description automatically generated">
            <a:extLst>
              <a:ext uri="{FF2B5EF4-FFF2-40B4-BE49-F238E27FC236}">
                <a16:creationId xmlns:a16="http://schemas.microsoft.com/office/drawing/2014/main" id="{97A985EA-EC37-EE75-D902-E59331771A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43744" y="9024248"/>
            <a:ext cx="12080014" cy="7209570"/>
          </a:xfrm>
          <a:prstGeom prst="rect">
            <a:avLst/>
          </a:prstGeom>
        </p:spPr>
      </p:pic>
      <p:sp>
        <p:nvSpPr>
          <p:cNvPr id="20" name="TextBox 19">
            <a:extLst>
              <a:ext uri="{FF2B5EF4-FFF2-40B4-BE49-F238E27FC236}">
                <a16:creationId xmlns:a16="http://schemas.microsoft.com/office/drawing/2014/main" id="{8F5FE3B0-A067-40EC-1FFF-DDE33B104257}"/>
              </a:ext>
            </a:extLst>
          </p:cNvPr>
          <p:cNvSpPr txBox="1"/>
          <p:nvPr/>
        </p:nvSpPr>
        <p:spPr>
          <a:xfrm>
            <a:off x="8415472" y="15570074"/>
            <a:ext cx="5246495" cy="1015663"/>
          </a:xfrm>
          <a:prstGeom prst="rect">
            <a:avLst/>
          </a:prstGeom>
          <a:noFill/>
        </p:spPr>
        <p:txBody>
          <a:bodyPr wrap="square" rtlCol="0">
            <a:spAutoFit/>
          </a:bodyPr>
          <a:lstStyle/>
          <a:p>
            <a:pPr algn="ctr">
              <a:spcAft>
                <a:spcPts val="686"/>
              </a:spcAft>
            </a:pPr>
            <a:r>
              <a:rPr lang="en-US" sz="3000" dirty="0">
                <a:latin typeface="Times New Roman" panose="02020603050405020304" pitchFamily="18" charset="0"/>
                <a:cs typeface="Times New Roman" panose="02020603050405020304" pitchFamily="18" charset="0"/>
              </a:rPr>
              <a:t>Charcoal Production Site—Earth Mound Kiln</a:t>
            </a:r>
          </a:p>
        </p:txBody>
      </p:sp>
      <p:sp>
        <p:nvSpPr>
          <p:cNvPr id="24" name="TextBox 23">
            <a:extLst>
              <a:ext uri="{FF2B5EF4-FFF2-40B4-BE49-F238E27FC236}">
                <a16:creationId xmlns:a16="http://schemas.microsoft.com/office/drawing/2014/main" id="{043CF3FA-4CC5-53A1-CD68-F6F646383149}"/>
              </a:ext>
            </a:extLst>
          </p:cNvPr>
          <p:cNvSpPr txBox="1"/>
          <p:nvPr/>
        </p:nvSpPr>
        <p:spPr>
          <a:xfrm>
            <a:off x="1308601" y="15791274"/>
            <a:ext cx="5908494" cy="1015663"/>
          </a:xfrm>
          <a:prstGeom prst="rect">
            <a:avLst/>
          </a:prstGeom>
          <a:noFill/>
        </p:spPr>
        <p:txBody>
          <a:bodyPr wrap="square" rtlCol="0">
            <a:spAutoFit/>
          </a:bodyPr>
          <a:lstStyle/>
          <a:p>
            <a:pPr algn="ctr">
              <a:spcAft>
                <a:spcPts val="686"/>
              </a:spcAft>
            </a:pPr>
            <a:r>
              <a:rPr lang="en-US" sz="3000" dirty="0">
                <a:latin typeface="Times New Roman" panose="02020603050405020304" pitchFamily="18" charset="0"/>
                <a:cs typeface="Times New Roman" panose="02020603050405020304" pitchFamily="18" charset="0"/>
              </a:rPr>
              <a:t>Kenya Cooking Fuel Source Mix by Locality</a:t>
            </a:r>
          </a:p>
        </p:txBody>
      </p:sp>
      <p:pic>
        <p:nvPicPr>
          <p:cNvPr id="10" name="Picture 9" descr="A chart of different colored shapes&#10;&#10;Description automatically generated with medium confidence">
            <a:extLst>
              <a:ext uri="{FF2B5EF4-FFF2-40B4-BE49-F238E27FC236}">
                <a16:creationId xmlns:a16="http://schemas.microsoft.com/office/drawing/2014/main" id="{27196063-1002-6C56-7345-9978703D37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044418" y="19194004"/>
            <a:ext cx="11017981" cy="6313867"/>
          </a:xfrm>
          <a:prstGeom prst="rect">
            <a:avLst/>
          </a:prstGeom>
        </p:spPr>
      </p:pic>
      <p:pic>
        <p:nvPicPr>
          <p:cNvPr id="19" name="Picture 18" descr="A graph with a red line and blue line&#10;&#10;Description automatically generated">
            <a:extLst>
              <a:ext uri="{FF2B5EF4-FFF2-40B4-BE49-F238E27FC236}">
                <a16:creationId xmlns:a16="http://schemas.microsoft.com/office/drawing/2014/main" id="{738D5A69-FD28-EAC4-739B-C29AD6DB7B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044418" y="9285289"/>
            <a:ext cx="11017981" cy="6206167"/>
          </a:xfrm>
          <a:prstGeom prst="rect">
            <a:avLst/>
          </a:prstGeom>
        </p:spPr>
      </p:pic>
    </p:spTree>
    <p:extLst>
      <p:ext uri="{BB962C8B-B14F-4D97-AF65-F5344CB8AC3E}">
        <p14:creationId xmlns:p14="http://schemas.microsoft.com/office/powerpoint/2010/main" val="23941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8166</TotalTime>
  <Words>449</Words>
  <Application>Microsoft Macintosh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Danielle Rutkowski</dc:creator>
  <cp:lastModifiedBy>Skyler M Gipson</cp:lastModifiedBy>
  <cp:revision>302</cp:revision>
  <dcterms:created xsi:type="dcterms:W3CDTF">2017-10-23T20:29:33Z</dcterms:created>
  <dcterms:modified xsi:type="dcterms:W3CDTF">2023-08-10T16:23:30Z</dcterms:modified>
</cp:coreProperties>
</file>