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1"/>
  </p:notesMasterIdLst>
  <p:sldIdLst>
    <p:sldId id="258" r:id="rId2"/>
    <p:sldId id="273" r:id="rId3"/>
    <p:sldId id="263" r:id="rId4"/>
    <p:sldId id="280" r:id="rId5"/>
    <p:sldId id="279" r:id="rId6"/>
    <p:sldId id="281" r:id="rId7"/>
    <p:sldId id="264" r:id="rId8"/>
    <p:sldId id="292" r:id="rId9"/>
    <p:sldId id="282" r:id="rId10"/>
    <p:sldId id="286" r:id="rId11"/>
    <p:sldId id="285" r:id="rId12"/>
    <p:sldId id="269" r:id="rId13"/>
    <p:sldId id="277" r:id="rId14"/>
    <p:sldId id="268" r:id="rId15"/>
    <p:sldId id="306" r:id="rId16"/>
    <p:sldId id="271" r:id="rId17"/>
    <p:sldId id="294" r:id="rId18"/>
    <p:sldId id="300" r:id="rId19"/>
    <p:sldId id="301" r:id="rId20"/>
    <p:sldId id="295" r:id="rId21"/>
    <p:sldId id="304" r:id="rId22"/>
    <p:sldId id="313" r:id="rId23"/>
    <p:sldId id="307" r:id="rId24"/>
    <p:sldId id="308" r:id="rId25"/>
    <p:sldId id="309" r:id="rId26"/>
    <p:sldId id="305" r:id="rId27"/>
    <p:sldId id="311" r:id="rId28"/>
    <p:sldId id="291" r:id="rId29"/>
    <p:sldId id="3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27FDB-020E-466E-B157-29DFB4D0983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09CC8-6117-42F1-B9A7-51F173C16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9CC8-6117-42F1-B9A7-51F173C165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10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2D770E-4E76-43F9-A376-83258AD653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10468661" y="211887"/>
            <a:ext cx="1543733" cy="14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4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9200" y="5883275"/>
            <a:ext cx="1598612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</p:spPr>
        <p:txBody>
          <a:bodyPr/>
          <a:lstStyle/>
          <a:p>
            <a:fld id="{8DBEDC6C-0ABC-475C-98AE-A0E2AB0D89C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</p:spPr>
        <p:txBody>
          <a:bodyPr/>
          <a:lstStyle/>
          <a:p>
            <a:fld id="{FD264645-A1EE-4B39-AD86-833E2D9B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github.com/alex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giri/Alexa" TargetMode="External"/><Relationship Id="rId4" Type="http://schemas.openxmlformats.org/officeDocument/2006/relationships/hyperlink" Target="https://developer.amazon.com/blogs/alexa/post/b0609d07-1e60-44a1-bcd8-cd3eff29f014/new-alexa-skills-training-course-designing-for-convers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www.news5cleveland.com/news/technology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515155"/>
          </a:xfrm>
        </p:spPr>
        <p:txBody>
          <a:bodyPr/>
          <a:lstStyle/>
          <a:p>
            <a:pPr algn="ctr"/>
            <a:r>
              <a:rPr lang="en-US" dirty="0" smtClean="0"/>
              <a:t>DESIGN FOR INCLUSIVITY</a:t>
            </a:r>
            <a:br>
              <a:rPr lang="en-US" dirty="0" smtClean="0"/>
            </a:b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Conversational Interface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Suganthi giridharan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200" dirty="0" smtClean="0"/>
              <a:t>@greenpal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82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8744459" cy="1167443"/>
          </a:xfrm>
        </p:spPr>
        <p:txBody>
          <a:bodyPr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Graphical user interface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6823"/>
            <a:ext cx="9905998" cy="3824377"/>
          </a:xfrm>
        </p:spPr>
        <p:txBody>
          <a:bodyPr>
            <a:normAutofit/>
          </a:bodyPr>
          <a:lstStyle/>
          <a:p>
            <a:r>
              <a:rPr lang="en-US" dirty="0" smtClean="0"/>
              <a:t>Constrained – layout controls</a:t>
            </a:r>
            <a:endParaRPr lang="en-US" dirty="0"/>
          </a:p>
          <a:p>
            <a:r>
              <a:rPr lang="en-US" dirty="0" smtClean="0"/>
              <a:t>Consistent</a:t>
            </a:r>
            <a:endParaRPr lang="en-US" dirty="0"/>
          </a:p>
          <a:p>
            <a:r>
              <a:rPr lang="en-US" dirty="0" smtClean="0"/>
              <a:t>nested menus</a:t>
            </a:r>
            <a:endParaRPr lang="en-US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037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8744459" cy="1167443"/>
          </a:xfrm>
        </p:spPr>
        <p:txBody>
          <a:bodyPr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VOICE user interface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6823"/>
            <a:ext cx="9905998" cy="3824377"/>
          </a:xfrm>
        </p:spPr>
        <p:txBody>
          <a:bodyPr>
            <a:normAutofit/>
          </a:bodyPr>
          <a:lstStyle/>
          <a:p>
            <a:r>
              <a:rPr lang="en-US" dirty="0" smtClean="0"/>
              <a:t>Not Constrained </a:t>
            </a:r>
          </a:p>
          <a:p>
            <a:r>
              <a:rPr lang="en-US" dirty="0" smtClean="0"/>
              <a:t>Not Consistent</a:t>
            </a:r>
            <a:endParaRPr lang="en-US" dirty="0"/>
          </a:p>
          <a:p>
            <a:r>
              <a:rPr lang="en-US" dirty="0" smtClean="0"/>
              <a:t>All options at top level</a:t>
            </a:r>
            <a:endParaRPr lang="en-US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398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Does the voice experience cooperate with the </a:t>
            </a:r>
            <a:r>
              <a:rPr lang="en-US" dirty="0" smtClean="0">
                <a:effectLst/>
              </a:rPr>
              <a:t>user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</a:rPr>
              <a:t>Does the voice experience solve a problem and/or make life easier for the </a:t>
            </a:r>
            <a:r>
              <a:rPr lang="en-US" dirty="0" smtClean="0">
                <a:effectLst/>
              </a:rPr>
              <a:t>user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effectLst/>
              </a:rPr>
              <a:t>Does </a:t>
            </a:r>
            <a:r>
              <a:rPr lang="en-US" dirty="0">
                <a:effectLst/>
              </a:rPr>
              <a:t>the voice experience provide reason and motivation for the customer to come </a:t>
            </a:r>
            <a:r>
              <a:rPr lang="en-US" dirty="0" smtClean="0">
                <a:effectLst/>
              </a:rPr>
              <a:t>back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fontAlgn="base">
              <a:buFont typeface="Wingdings" panose="05000000000000000000" pitchFamily="2" charset="2"/>
              <a:buChar char="§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515155"/>
          </a:xfrm>
        </p:spPr>
        <p:txBody>
          <a:bodyPr/>
          <a:lstStyle/>
          <a:p>
            <a:pPr algn="ctr"/>
            <a:r>
              <a:rPr lang="en-US" dirty="0" smtClean="0"/>
              <a:t>DESIGN CONVERSATIONAL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8597810" cy="1848929"/>
          </a:xfrm>
        </p:spPr>
        <p:txBody>
          <a:bodyPr/>
          <a:lstStyle/>
          <a:p>
            <a:pPr algn="ctr"/>
            <a:r>
              <a:rPr lang="en-US" dirty="0" smtClean="0"/>
              <a:t>Qualities of a good conversational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drive conversation</a:t>
            </a:r>
          </a:p>
          <a:p>
            <a:r>
              <a:rPr lang="en-US" dirty="0" smtClean="0"/>
              <a:t>user speak in their own words</a:t>
            </a:r>
          </a:p>
          <a:p>
            <a:r>
              <a:rPr lang="en-US" dirty="0" smtClean="0"/>
              <a:t>Make it easy to use</a:t>
            </a:r>
          </a:p>
          <a:p>
            <a:r>
              <a:rPr lang="en-US" dirty="0" smtClean="0"/>
              <a:t>Personalize interaction</a:t>
            </a:r>
          </a:p>
          <a:p>
            <a:r>
              <a:rPr lang="en-US" dirty="0" smtClean="0"/>
              <a:t>All options at top level</a:t>
            </a:r>
          </a:p>
        </p:txBody>
      </p:sp>
    </p:spTree>
    <p:extLst>
      <p:ext uri="{BB962C8B-B14F-4D97-AF65-F5344CB8AC3E}">
        <p14:creationId xmlns:p14="http://schemas.microsoft.com/office/powerpoint/2010/main" val="17051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174435"/>
          </a:xfrm>
        </p:spPr>
        <p:txBody>
          <a:bodyPr/>
          <a:lstStyle/>
          <a:p>
            <a:pPr algn="ctr"/>
            <a:r>
              <a:rPr lang="en-US" dirty="0" smtClean="0"/>
              <a:t> design technique for conversation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out happy path</a:t>
            </a:r>
          </a:p>
          <a:p>
            <a:r>
              <a:rPr lang="en-US" dirty="0" smtClean="0"/>
              <a:t>Revise it by adding synonyms</a:t>
            </a:r>
          </a:p>
          <a:p>
            <a:r>
              <a:rPr lang="en-US" dirty="0" smtClean="0"/>
              <a:t>Revise it by allowing for context switching</a:t>
            </a:r>
          </a:p>
          <a:p>
            <a:r>
              <a:rPr lang="en-US" dirty="0" smtClean="0"/>
              <a:t>Refine it to Reduce 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40" y="745840"/>
            <a:ext cx="10948508" cy="5993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/>
              </a:rPr>
              <a:t>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Alexa, open pet </a:t>
            </a:r>
            <a:r>
              <a:rPr lang="en-US" dirty="0" smtClean="0">
                <a:effectLst/>
              </a:rPr>
              <a:t>shop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Welcome </a:t>
            </a:r>
            <a:r>
              <a:rPr lang="en-US" dirty="0">
                <a:effectLst/>
              </a:rPr>
              <a:t>to Pet Shop. What’s your name?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Kelly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Hi </a:t>
            </a:r>
            <a:r>
              <a:rPr lang="en-US" dirty="0">
                <a:effectLst/>
              </a:rPr>
              <a:t>Kelly! Do you want to hear about our special offers or hear about our products and services?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I </a:t>
            </a:r>
            <a:r>
              <a:rPr lang="en-US" dirty="0">
                <a:effectLst/>
              </a:rPr>
              <a:t>want to buy dog food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Ah</a:t>
            </a:r>
            <a:r>
              <a:rPr lang="en-US" dirty="0">
                <a:effectLst/>
              </a:rPr>
              <a:t>! What kind of dog food would you like? We have dry, wet, puppy or Grain Free food available.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Dry dog food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Oh </a:t>
            </a:r>
            <a:r>
              <a:rPr lang="en-US" dirty="0">
                <a:effectLst/>
              </a:rPr>
              <a:t>there are more than 100 results. Should I narrow it down to a certain brand? We carry Merrick, Wholehearted and True value.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Merrick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7288" y="211916"/>
            <a:ext cx="45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and Place Order –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92" y="370936"/>
            <a:ext cx="10771666" cy="62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	</a:t>
            </a:r>
            <a:r>
              <a:rPr lang="en-US" sz="1500" dirty="0">
                <a:solidFill>
                  <a:srgbClr val="00B0F0"/>
                </a:solidFill>
                <a:effectLst/>
              </a:rPr>
              <a:t>Alexa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We </a:t>
            </a:r>
            <a:r>
              <a:rPr lang="en-US" sz="1500" dirty="0">
                <a:effectLst/>
              </a:rPr>
              <a:t>have 10 Merrick products. Would you like me to read the results sorted by price or customer rating?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sz="1500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  </a:t>
            </a:r>
            <a:r>
              <a:rPr lang="en-US" sz="1500" dirty="0">
                <a:effectLst/>
              </a:rPr>
              <a:t>By price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B0F0"/>
                </a:solidFill>
                <a:effectLst/>
              </a:rPr>
              <a:t>	Alexa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Here </a:t>
            </a:r>
            <a:r>
              <a:rPr lang="en-US" sz="1500" dirty="0">
                <a:effectLst/>
              </a:rPr>
              <a:t>are the top 2 results</a:t>
            </a:r>
          </a:p>
          <a:p>
            <a:pPr marL="0" lvl="0" indent="0">
              <a:buNone/>
            </a:pPr>
            <a:r>
              <a:rPr lang="en-US" sz="1500" dirty="0">
                <a:effectLst/>
              </a:rPr>
              <a:t>Merrick Real Chicken Dry food comes in 35 pounds bag and costs 25 dollars</a:t>
            </a:r>
          </a:p>
          <a:p>
            <a:pPr marL="0" lvl="0" indent="0">
              <a:buNone/>
            </a:pPr>
            <a:r>
              <a:rPr lang="en-US" sz="1500" dirty="0">
                <a:effectLst/>
              </a:rPr>
              <a:t>Merrick Diet Turkey Dry food comes in 50 pounds bag and costs 50 dollars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 Would you like to hear more information on these 2 products? Or make a selection or hear about the other eight results? 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sz="1500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 </a:t>
            </a:r>
            <a:r>
              <a:rPr lang="en-US" sz="1500" dirty="0">
                <a:effectLst/>
              </a:rPr>
              <a:t>Select one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B0F0"/>
                </a:solidFill>
                <a:effectLst/>
              </a:rPr>
              <a:t>	Alexa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Ok </a:t>
            </a:r>
            <a:r>
              <a:rPr lang="en-US" sz="1500" dirty="0">
                <a:effectLst/>
              </a:rPr>
              <a:t>I added Merrick Real Chicken item to cart. Do you want to check out or continue to shop?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sz="1500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 </a:t>
            </a:r>
            <a:r>
              <a:rPr lang="en-US" sz="1500" dirty="0">
                <a:effectLst/>
              </a:rPr>
              <a:t>Check out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B0F0"/>
                </a:solidFill>
                <a:effectLst/>
              </a:rPr>
              <a:t>	Alexa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 smtClean="0">
                <a:effectLst/>
              </a:rPr>
              <a:t>How </a:t>
            </a:r>
            <a:r>
              <a:rPr lang="en-US" sz="1500" dirty="0">
                <a:effectLst/>
              </a:rPr>
              <a:t>do you want to pay? Credit card or pay pal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92" y="370936"/>
            <a:ext cx="10771666" cy="62282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/>
              </a:rPr>
              <a:t>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Credit card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Can </a:t>
            </a:r>
            <a:r>
              <a:rPr lang="en-US" dirty="0">
                <a:effectLst/>
              </a:rPr>
              <a:t>I have the card number?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1234 5678 1234 5678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Expiration </a:t>
            </a:r>
            <a:r>
              <a:rPr lang="en-US" dirty="0">
                <a:effectLst/>
              </a:rPr>
              <a:t>Date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Jan 16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2020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Security </a:t>
            </a:r>
            <a:r>
              <a:rPr lang="en-US" dirty="0">
                <a:effectLst/>
              </a:rPr>
              <a:t>code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369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Your </a:t>
            </a:r>
            <a:r>
              <a:rPr lang="en-US" dirty="0">
                <a:effectLst/>
              </a:rPr>
              <a:t>current order includes one 35 pound bag of Merrick Real Chicken Dry food with a total cost of 27 dollars. May I place this order?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Yes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effectLst/>
              </a:rPr>
              <a:t>	Alexa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Your </a:t>
            </a:r>
            <a:r>
              <a:rPr lang="en-US" dirty="0">
                <a:effectLst/>
              </a:rPr>
              <a:t>order has been placed and the confirmation receipt is sent via email. May I help you with something else?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/>
              </a:rPr>
              <a:t>	Person</a:t>
            </a:r>
            <a:endParaRPr lang="en-US" b="1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No, Bye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61713"/>
            <a:ext cx="9905998" cy="3841631"/>
          </a:xfrm>
        </p:spPr>
        <p:txBody>
          <a:bodyPr/>
          <a:lstStyle/>
          <a:p>
            <a:r>
              <a:rPr lang="en-US" dirty="0" smtClean="0"/>
              <a:t>Accessibility &amp; Technology </a:t>
            </a:r>
          </a:p>
          <a:p>
            <a:r>
              <a:rPr lang="en-US" dirty="0" smtClean="0"/>
              <a:t>UX - screen readers</a:t>
            </a:r>
          </a:p>
          <a:p>
            <a:r>
              <a:rPr lang="en-US" dirty="0" smtClean="0"/>
              <a:t>Design conversational interface</a:t>
            </a:r>
          </a:p>
          <a:p>
            <a:r>
              <a:rPr lang="en-US" dirty="0" smtClean="0"/>
              <a:t>Build conversational interface</a:t>
            </a:r>
          </a:p>
          <a:p>
            <a:r>
              <a:rPr lang="en-US" dirty="0" smtClean="0"/>
              <a:t>voice interface options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45" y="2593676"/>
            <a:ext cx="10814498" cy="1905000"/>
          </a:xfrm>
        </p:spPr>
        <p:txBody>
          <a:bodyPr/>
          <a:lstStyle/>
          <a:p>
            <a:pPr algn="ctr"/>
            <a:r>
              <a:rPr lang="en-US" dirty="0" smtClean="0"/>
              <a:t>DEMO - conversational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609600"/>
            <a:ext cx="10814498" cy="1905000"/>
          </a:xfrm>
        </p:spPr>
        <p:txBody>
          <a:bodyPr/>
          <a:lstStyle/>
          <a:p>
            <a:pPr algn="ctr"/>
            <a:r>
              <a:rPr lang="en-US" dirty="0" smtClean="0"/>
              <a:t>    build  conversational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2226366"/>
            <a:ext cx="11561522" cy="2219740"/>
          </a:xfrm>
        </p:spPr>
        <p:txBody>
          <a:bodyPr/>
          <a:lstStyle/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Technology used – amazon ALEXA SKILL KIT &amp;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3001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609600"/>
            <a:ext cx="10814498" cy="1905000"/>
          </a:xfrm>
        </p:spPr>
        <p:txBody>
          <a:bodyPr/>
          <a:lstStyle/>
          <a:p>
            <a:pPr algn="ctr"/>
            <a:r>
              <a:rPr lang="en-US" dirty="0" smtClean="0"/>
              <a:t>   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61" y="2272086"/>
            <a:ext cx="11561522" cy="2219740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Intent -</a:t>
            </a:r>
            <a:r>
              <a:rPr lang="en-US" sz="2400" b="1" dirty="0" smtClean="0">
                <a:effectLst/>
              </a:rPr>
              <a:t> </a:t>
            </a:r>
            <a:r>
              <a:rPr lang="en-US" sz="2400" b="1" dirty="0">
                <a:effectLst/>
              </a:rPr>
              <a:t>Objective of the Voice </a:t>
            </a:r>
            <a:r>
              <a:rPr lang="en-US" sz="2400" b="1" dirty="0" smtClean="0">
                <a:effectLst/>
              </a:rPr>
              <a:t>Interaction</a:t>
            </a:r>
          </a:p>
          <a:p>
            <a:r>
              <a:rPr lang="en-US" sz="2400" b="1" dirty="0" smtClean="0">
                <a:effectLst/>
              </a:rPr>
              <a:t>Utterance - </a:t>
            </a:r>
            <a:r>
              <a:rPr lang="en-US" sz="2400" b="1" dirty="0">
                <a:effectLst/>
              </a:rPr>
              <a:t>How the User Phrases a Command</a:t>
            </a:r>
          </a:p>
          <a:p>
            <a:r>
              <a:rPr lang="en-US" sz="2400" b="1" dirty="0" smtClean="0">
                <a:effectLst/>
              </a:rPr>
              <a:t>Slots – Required or optional user input</a:t>
            </a:r>
            <a:endParaRPr lang="en-US" sz="2400" b="1" dirty="0">
              <a:effectLst/>
            </a:endParaRPr>
          </a:p>
          <a:p>
            <a:endParaRPr lang="en-US" sz="2400" b="1" dirty="0">
              <a:effectLst/>
            </a:endParaRP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869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17" y="0"/>
            <a:ext cx="9274796" cy="1020417"/>
          </a:xfrm>
        </p:spPr>
        <p:txBody>
          <a:bodyPr/>
          <a:lstStyle/>
          <a:p>
            <a:pPr algn="ctr"/>
            <a:r>
              <a:rPr lang="en-US" dirty="0" smtClean="0"/>
              <a:t>Steps to build dialog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148" y="943846"/>
            <a:ext cx="10402956" cy="56023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STEP 1 – IDENTIFY </a:t>
            </a:r>
            <a:r>
              <a:rPr lang="en-US" sz="2600" b="1" u="sng" dirty="0" smtClean="0">
                <a:solidFill>
                  <a:srgbClr val="FFFF00"/>
                </a:solidFill>
              </a:rPr>
              <a:t>INTENT  &amp; UTTERANCES </a:t>
            </a:r>
          </a:p>
          <a:p>
            <a:pPr marL="0" indent="0">
              <a:buNone/>
            </a:pPr>
            <a:r>
              <a:rPr lang="en-US" sz="2600" b="1" u="sng" dirty="0" smtClean="0">
                <a:solidFill>
                  <a:schemeClr val="tx1"/>
                </a:solidFill>
              </a:rPr>
              <a:t>Intent – search intent</a:t>
            </a:r>
          </a:p>
          <a:p>
            <a:pPr marL="0" indent="0">
              <a:buNone/>
            </a:pPr>
            <a:endParaRPr lang="en-US" sz="2600" b="1" u="sng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b="1" u="sng" dirty="0" smtClean="0"/>
              <a:t>   STEP 2 - IDENTIFY </a:t>
            </a:r>
            <a:r>
              <a:rPr lang="en-US" b="1" u="sng" dirty="0" smtClean="0">
                <a:solidFill>
                  <a:srgbClr val="FFFF00"/>
                </a:solidFill>
              </a:rPr>
              <a:t>SLOTS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5" y="2024974"/>
            <a:ext cx="2106330" cy="406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35" y="4414303"/>
            <a:ext cx="21526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35" y="5632972"/>
            <a:ext cx="2357295" cy="443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709" y="2661966"/>
            <a:ext cx="2085406" cy="498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435" y="5059493"/>
            <a:ext cx="2205660" cy="4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9" y="771938"/>
            <a:ext cx="10402956" cy="56023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STEP 3 – define custom slot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5" y="1569967"/>
            <a:ext cx="8868395" cy="49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00584"/>
            <a:ext cx="10590475" cy="627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STEP 4 – mark slots required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STEP 5 – PROVIDE PROMPTS FOR EACH SLOT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STEP 6 – provide utterances for each </a:t>
            </a:r>
            <a:r>
              <a:rPr lang="en-US" b="1" u="sng" dirty="0" smtClean="0"/>
              <a:t>slot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30" y="1375596"/>
            <a:ext cx="4875738" cy="1043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30" y="3195282"/>
            <a:ext cx="5110698" cy="1093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086" y="4885162"/>
            <a:ext cx="5119842" cy="14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609600"/>
            <a:ext cx="10814498" cy="1905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7643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context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** Use session attributes to maintain state 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Dialog management</a:t>
            </a:r>
          </a:p>
          <a:p>
            <a:r>
              <a:rPr lang="en-US" dirty="0" smtClean="0"/>
              <a:t>Context switching</a:t>
            </a:r>
          </a:p>
          <a:p>
            <a:r>
              <a:rPr lang="en-US" dirty="0" smtClean="0"/>
              <a:t>Memory – short and long term</a:t>
            </a:r>
          </a:p>
          <a:p>
            <a:r>
              <a:rPr lang="en-US" dirty="0" smtClean="0"/>
              <a:t>Conditional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207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VOICE interface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  chatbot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2537"/>
            <a:ext cx="10069131" cy="4443984"/>
          </a:xfrm>
        </p:spPr>
        <p:txBody>
          <a:bodyPr/>
          <a:lstStyle/>
          <a:p>
            <a:r>
              <a:rPr lang="en-US" dirty="0" smtClean="0"/>
              <a:t>Alexa/design/cd</a:t>
            </a:r>
            <a:endParaRPr lang="en-US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hlinkClick r:id="rId2"/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/>
              </a:rPr>
              <a:t>github.com/alexa</a:t>
            </a:r>
            <a:endParaRPr lang="en-US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://aws.amazon.com</a:t>
            </a:r>
            <a:r>
              <a:rPr lang="en-US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developer.amazon.com/blogs/alexa/post/b0609d07-1e60-44a1-bcd8-cd3eff29f014/new-alexa-skills-training-course-designing-for-conversation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hlinkClick r:id="rId5"/>
              </a:rPr>
              <a:t>Demo code  - https</a:t>
            </a:r>
            <a:r>
              <a:rPr lang="en-US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github.com/sgiri</a:t>
            </a:r>
            <a:r>
              <a:rPr lang="en-US" dirty="0" smtClean="0">
                <a:hlinkClick r:id="rId5"/>
              </a:rPr>
              <a:t>/Alexa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8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Assistive technologies/devices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6720"/>
            <a:ext cx="9905998" cy="3124201"/>
          </a:xfrm>
        </p:spPr>
        <p:txBody>
          <a:bodyPr/>
          <a:lstStyle/>
          <a:p>
            <a:r>
              <a:rPr lang="en-US" dirty="0" smtClean="0"/>
              <a:t>screen readers</a:t>
            </a:r>
          </a:p>
          <a:p>
            <a:pPr marL="0" indent="0">
              <a:buNone/>
            </a:pPr>
            <a:r>
              <a:rPr lang="en-US" dirty="0" smtClean="0"/>
              <a:t>              Mac                         windows                                                  linux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Braille keyboard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33" y="2637915"/>
            <a:ext cx="1362112" cy="148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42" y="2684978"/>
            <a:ext cx="1385963" cy="138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92" y="2637915"/>
            <a:ext cx="1525797" cy="1336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053" y="2684979"/>
            <a:ext cx="1905697" cy="138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174" y="4508203"/>
            <a:ext cx="3675931" cy="228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4680" y="3590027"/>
            <a:ext cx="4572358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9292" y="4666890"/>
            <a:ext cx="21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Control for Windows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4" y="554836"/>
            <a:ext cx="4491290" cy="1794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44" y="2376235"/>
            <a:ext cx="2156424" cy="2030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656" y="2376235"/>
            <a:ext cx="2334866" cy="2030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02" y="4407003"/>
            <a:ext cx="2245645" cy="2307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847" y="4410439"/>
            <a:ext cx="2250675" cy="2303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206" y="152901"/>
            <a:ext cx="4733925" cy="3155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6320" y="1999115"/>
            <a:ext cx="2518886" cy="7729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0752" y="521787"/>
            <a:ext cx="2224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0"/>
              </a:rPr>
              <a:t>NEWS</a:t>
            </a:r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www.news5cleveland.com/news/technology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Dec 5,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 for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EMPOWERMENT</a:t>
            </a:r>
          </a:p>
          <a:p>
            <a:r>
              <a:rPr lang="en-US" dirty="0" smtClean="0"/>
              <a:t>USER INDEPENDENCE</a:t>
            </a:r>
          </a:p>
          <a:p>
            <a:r>
              <a:rPr lang="en-US" dirty="0" smtClean="0"/>
              <a:t>BUSINESS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515155"/>
          </a:xfrm>
        </p:spPr>
        <p:txBody>
          <a:bodyPr/>
          <a:lstStyle/>
          <a:p>
            <a:pPr algn="ctr"/>
            <a:r>
              <a:rPr lang="en-US" dirty="0" smtClean="0"/>
              <a:t>Screen reader 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Kelly willis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access technology specialist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200" dirty="0" smtClean="0"/>
              <a:t>(Cincinnati Association for the Blind and Visually Impaired)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8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46143"/>
          </a:xfrm>
        </p:spPr>
        <p:txBody>
          <a:bodyPr/>
          <a:lstStyle/>
          <a:p>
            <a:pPr algn="ctr"/>
            <a:r>
              <a:rPr lang="en-US" dirty="0" smtClean="0"/>
              <a:t>How do we improve user experience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18" y="732433"/>
            <a:ext cx="9905998" cy="544614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Give your product a voice EXPERIENCE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38" y="2516655"/>
            <a:ext cx="1877698" cy="18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446143"/>
          </a:xfrm>
        </p:spPr>
        <p:txBody>
          <a:bodyPr/>
          <a:lstStyle/>
          <a:p>
            <a:pPr algn="ctr"/>
            <a:r>
              <a:rPr lang="en-US" dirty="0" smtClean="0"/>
              <a:t>Sample web site 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13104</TotalTime>
  <Words>344</Words>
  <Application>Microsoft Office PowerPoint</Application>
  <PresentationFormat>Widescreen</PresentationFormat>
  <Paragraphs>185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Mesh</vt:lpstr>
      <vt:lpstr>DESIGN FOR INCLUSIVITY USING Conversational Interface  Suganthi giridharan @greenpal</vt:lpstr>
      <vt:lpstr>agenda</vt:lpstr>
      <vt:lpstr>Assistive technologies/devices</vt:lpstr>
      <vt:lpstr>PowerPoint Presentation</vt:lpstr>
      <vt:lpstr>AI for accessibility</vt:lpstr>
      <vt:lpstr>Screen reader demo  Kelly willis access technology specialist (Cincinnati Association for the Blind and Visually Impaired)</vt:lpstr>
      <vt:lpstr>How do we improve user experience ? </vt:lpstr>
      <vt:lpstr>Give your product a voice EXPERIENCE </vt:lpstr>
      <vt:lpstr>Sample web site demo </vt:lpstr>
      <vt:lpstr>Graphical user interface</vt:lpstr>
      <vt:lpstr>VOICE user interface</vt:lpstr>
      <vt:lpstr>Use case check list</vt:lpstr>
      <vt:lpstr>DESIGN CONVERSATIONAL interface</vt:lpstr>
      <vt:lpstr>Qualities of a good conversational design</vt:lpstr>
      <vt:lpstr> design technique for conversation   scripting</vt:lpstr>
      <vt:lpstr>Steps in scripting</vt:lpstr>
      <vt:lpstr>PowerPoint Presentation</vt:lpstr>
      <vt:lpstr>PowerPoint Presentation</vt:lpstr>
      <vt:lpstr>PowerPoint Presentation</vt:lpstr>
      <vt:lpstr>DEMO - conversational interface</vt:lpstr>
      <vt:lpstr>    build  conversational interface </vt:lpstr>
      <vt:lpstr>    terminology</vt:lpstr>
      <vt:lpstr>Steps to build dialog </vt:lpstr>
      <vt:lpstr>PowerPoint Presentation</vt:lpstr>
      <vt:lpstr>PowerPoint Presentation</vt:lpstr>
      <vt:lpstr>Backend logic</vt:lpstr>
      <vt:lpstr>Walk through</vt:lpstr>
      <vt:lpstr>OTHER VOICE interface OPTIONS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Suganthi</dc:creator>
  <cp:lastModifiedBy>Suganthi</cp:lastModifiedBy>
  <cp:revision>292</cp:revision>
  <dcterms:created xsi:type="dcterms:W3CDTF">2018-11-26T18:54:44Z</dcterms:created>
  <dcterms:modified xsi:type="dcterms:W3CDTF">2019-01-15T01:26:27Z</dcterms:modified>
</cp:coreProperties>
</file>