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10"/>
  </p:normalViewPr>
  <p:slideViewPr>
    <p:cSldViewPr snapToGrid="0" snapToObjects="1">
      <p:cViewPr varScale="1">
        <p:scale>
          <a:sx n="101" d="100"/>
          <a:sy n="101" d="100"/>
        </p:scale>
        <p:origin x="47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8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jpeg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23" Type="http://schemas.openxmlformats.org/officeDocument/2006/relationships/image" Target="../media/image23.png"/><Relationship Id="rId28" Type="http://schemas.openxmlformats.org/officeDocument/2006/relationships/image" Target="../media/image28.sv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sv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eten Announces the Launch of Baseten on Google Cloud Marketplace with  Early Access for Hybrid Mode, Delivering Exceptional Flexibility and Scale  for AI Workloads">
            <a:extLst>
              <a:ext uri="{FF2B5EF4-FFF2-40B4-BE49-F238E27FC236}">
                <a16:creationId xmlns:a16="http://schemas.microsoft.com/office/drawing/2014/main" id="{2A212D43-8174-9B84-BF36-A644458FF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8409" y="2275103"/>
            <a:ext cx="1932776" cy="101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FDAF6999-6AD7-F6B7-F46A-2D281A39D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813" y="2333158"/>
            <a:ext cx="2071630" cy="896203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F6AD4B4C-17BD-2534-9EFD-7E5A5960C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7" y="2330875"/>
            <a:ext cx="1125862" cy="900769"/>
          </a:xfrm>
          <a:prstGeom prst="rect">
            <a:avLst/>
          </a:prstGeom>
        </p:spPr>
      </p:pic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025DF6F2-5F55-EAD4-274B-EC8223892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4856" y="2371982"/>
            <a:ext cx="2865120" cy="818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A0B02F-B3EA-65A0-DAB0-F78CF65E9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280" y="2506031"/>
            <a:ext cx="2804493" cy="575856"/>
          </a:xfrm>
          <a:prstGeom prst="rect">
            <a:avLst/>
          </a:prstGeom>
        </p:spPr>
      </p:pic>
      <p:pic>
        <p:nvPicPr>
          <p:cNvPr id="1028" name="Picture 4" descr="Cursor owner buys AI coding assistant Supermaven - Indie Hackers">
            <a:extLst>
              <a:ext uri="{FF2B5EF4-FFF2-40B4-BE49-F238E27FC236}">
                <a16:creationId xmlns:a16="http://schemas.microsoft.com/office/drawing/2014/main" id="{92C8A097-B131-87C3-D1F3-60805FB6DE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61" b="34801"/>
          <a:stretch/>
        </p:blipFill>
        <p:spPr bwMode="auto">
          <a:xfrm>
            <a:off x="489557" y="3655478"/>
            <a:ext cx="2816596" cy="57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8C9DCC-58AF-0097-10DF-6BEAA86D54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96618" y="3464886"/>
            <a:ext cx="952500" cy="952500"/>
          </a:xfrm>
          <a:prstGeom prst="rect">
            <a:avLst/>
          </a:prstGeom>
        </p:spPr>
      </p:pic>
      <p:pic>
        <p:nvPicPr>
          <p:cNvPr id="1054" name="Picture 30" descr="J&amp;T Studios: Latest News — Jam &amp; Tea Studios">
            <a:extLst>
              <a:ext uri="{FF2B5EF4-FFF2-40B4-BE49-F238E27FC236}">
                <a16:creationId xmlns:a16="http://schemas.microsoft.com/office/drawing/2014/main" id="{CEB212E8-2F95-7298-6562-5AFC3EB1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702" y="3491014"/>
            <a:ext cx="827483" cy="90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Etched Raises $120M in Funding">
            <a:extLst>
              <a:ext uri="{FF2B5EF4-FFF2-40B4-BE49-F238E27FC236}">
                <a16:creationId xmlns:a16="http://schemas.microsoft.com/office/drawing/2014/main" id="{571BF1D0-DB1F-367B-8837-7B55D59D2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1" t="36429" r="16153" b="35972"/>
          <a:stretch/>
        </p:blipFill>
        <p:spPr bwMode="auto">
          <a:xfrm>
            <a:off x="5268183" y="3634640"/>
            <a:ext cx="2071630" cy="61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A198EB3-D956-8F8E-7020-57BB0023A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326" y="4876655"/>
            <a:ext cx="1899712" cy="48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Nebius Secures $700M to Accelerate AI Infrastructure Expansion - Great  Entrepreneurs">
            <a:extLst>
              <a:ext uri="{FF2B5EF4-FFF2-40B4-BE49-F238E27FC236}">
                <a16:creationId xmlns:a16="http://schemas.microsoft.com/office/drawing/2014/main" id="{8727A000-CB56-E5F1-3895-B4F5CF42D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0147" r="556" b="28730"/>
          <a:stretch/>
        </p:blipFill>
        <p:spPr bwMode="auto">
          <a:xfrm>
            <a:off x="6567762" y="4802957"/>
            <a:ext cx="2109692" cy="65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Novita AI Logo PNG Vector (SVG) Free Download">
            <a:extLst>
              <a:ext uri="{FF2B5EF4-FFF2-40B4-BE49-F238E27FC236}">
                <a16:creationId xmlns:a16="http://schemas.microsoft.com/office/drawing/2014/main" id="{EDAACE73-F38A-AD94-724C-E2BACC449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8" t="39581" b="39566"/>
          <a:stretch/>
        </p:blipFill>
        <p:spPr bwMode="auto">
          <a:xfrm>
            <a:off x="9568477" y="4891895"/>
            <a:ext cx="2130808" cy="45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2" descr="preencoded.png">
            <a:extLst>
              <a:ext uri="{FF2B5EF4-FFF2-40B4-BE49-F238E27FC236}">
                <a16:creationId xmlns:a16="http://schemas.microsoft.com/office/drawing/2014/main" id="{32571373-6899-19B3-63F9-77D86402AD7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7957" y="5779347"/>
            <a:ext cx="2144911" cy="818555"/>
          </a:xfrm>
          <a:prstGeom prst="rect">
            <a:avLst/>
          </a:prstGeom>
        </p:spPr>
      </p:pic>
      <p:pic>
        <p:nvPicPr>
          <p:cNvPr id="1044" name="Picture 20" descr="UC Berkeley seal &amp; logo (revised)">
            <a:extLst>
              <a:ext uri="{FF2B5EF4-FFF2-40B4-BE49-F238E27FC236}">
                <a16:creationId xmlns:a16="http://schemas.microsoft.com/office/drawing/2014/main" id="{FE54B84D-D640-39A8-68FA-D5F6A1FCD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761" y="5938232"/>
            <a:ext cx="1926225" cy="50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01.AI | LinkedIn">
            <a:extLst>
              <a:ext uri="{FF2B5EF4-FFF2-40B4-BE49-F238E27FC236}">
                <a16:creationId xmlns:a16="http://schemas.microsoft.com/office/drawing/2014/main" id="{56AB1329-68BC-F45E-9374-FBF87BFB8F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0" b="27549"/>
          <a:stretch/>
        </p:blipFill>
        <p:spPr bwMode="auto">
          <a:xfrm>
            <a:off x="10420335" y="5881033"/>
            <a:ext cx="1278950" cy="61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UCLA Bruins - Wikipedia">
            <a:extLst>
              <a:ext uri="{FF2B5EF4-FFF2-40B4-BE49-F238E27FC236}">
                <a16:creationId xmlns:a16="http://schemas.microsoft.com/office/drawing/2014/main" id="{D0E0DE42-9B8D-0A2A-D8C9-4B9B74E8E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420" y="5947246"/>
            <a:ext cx="1004081" cy="48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Combinations - Identity Guide">
            <a:extLst>
              <a:ext uri="{FF2B5EF4-FFF2-40B4-BE49-F238E27FC236}">
                <a16:creationId xmlns:a16="http://schemas.microsoft.com/office/drawing/2014/main" id="{262D772C-F861-A262-C0A6-3B46A0C84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502" y="5850779"/>
            <a:ext cx="1926225" cy="67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0">
            <a:extLst>
              <a:ext uri="{FF2B5EF4-FFF2-40B4-BE49-F238E27FC236}">
                <a16:creationId xmlns:a16="http://schemas.microsoft.com/office/drawing/2014/main" id="{56B7412F-086D-0D45-DD15-233A8C3DFFEA}"/>
              </a:ext>
            </a:extLst>
          </p:cNvPr>
          <p:cNvSpPr/>
          <p:nvPr/>
        </p:nvSpPr>
        <p:spPr>
          <a:xfrm>
            <a:off x="716280" y="1052989"/>
            <a:ext cx="10322123" cy="639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kern="0" spc="-12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SGLang adoption</a:t>
            </a:r>
            <a:endParaRPr lang="en-US" sz="4000" dirty="0"/>
          </a:p>
        </p:txBody>
      </p:sp>
      <p:pic>
        <p:nvPicPr>
          <p:cNvPr id="3" name="Picture 2" descr="Hyperbolic">
            <a:extLst>
              <a:ext uri="{FF2B5EF4-FFF2-40B4-BE49-F238E27FC236}">
                <a16:creationId xmlns:a16="http://schemas.microsoft.com/office/drawing/2014/main" id="{10034277-9C75-5580-C126-28F9AD820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59" y="3654568"/>
            <a:ext cx="2695295" cy="603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E66882-B9B6-5549-173C-906FFB6F823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0378" y="4852882"/>
            <a:ext cx="2036724" cy="52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28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E6D37-CF2A-51B7-BEBE-6491C68D9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0">
            <a:extLst>
              <a:ext uri="{FF2B5EF4-FFF2-40B4-BE49-F238E27FC236}">
                <a16:creationId xmlns:a16="http://schemas.microsoft.com/office/drawing/2014/main" id="{3C244911-6469-E7E6-9815-E10AC06E77FA}"/>
              </a:ext>
            </a:extLst>
          </p:cNvPr>
          <p:cNvSpPr/>
          <p:nvPr/>
        </p:nvSpPr>
        <p:spPr>
          <a:xfrm>
            <a:off x="716280" y="1052989"/>
            <a:ext cx="10322123" cy="639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kern="0" spc="-12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SGLang adoption</a:t>
            </a:r>
            <a:endParaRPr lang="en-U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9688D1-5927-0ABA-039B-70568136D217}"/>
              </a:ext>
            </a:extLst>
          </p:cNvPr>
          <p:cNvGrpSpPr/>
          <p:nvPr/>
        </p:nvGrpSpPr>
        <p:grpSpPr>
          <a:xfrm>
            <a:off x="629959" y="2101874"/>
            <a:ext cx="13370482" cy="4635449"/>
            <a:chOff x="99409" y="2207209"/>
            <a:chExt cx="14396558" cy="4991183"/>
          </a:xfrm>
        </p:grpSpPr>
        <p:pic>
          <p:nvPicPr>
            <p:cNvPr id="8" name="Picture 7" descr="Baseten Announces the Launch of Baseten on Google Cloud Marketplace with  Early Access for Hybrid Mode, Delivering Exceptional Flexibility and Scale  for AI Workloads">
              <a:extLst>
                <a:ext uri="{FF2B5EF4-FFF2-40B4-BE49-F238E27FC236}">
                  <a16:creationId xmlns:a16="http://schemas.microsoft.com/office/drawing/2014/main" id="{90306DC9-F4B4-FDB5-9E69-3A970781F0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618" y="4298788"/>
              <a:ext cx="2126054" cy="1113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 0">
              <a:extLst>
                <a:ext uri="{FF2B5EF4-FFF2-40B4-BE49-F238E27FC236}">
                  <a16:creationId xmlns:a16="http://schemas.microsoft.com/office/drawing/2014/main" id="{71A9F141-DBF1-F8F2-97E6-A6D934EAC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1323" y="2333158"/>
              <a:ext cx="2071630" cy="896203"/>
            </a:xfrm>
            <a:prstGeom prst="rect">
              <a:avLst/>
            </a:prstGeom>
          </p:spPr>
        </p:pic>
        <p:pic>
          <p:nvPicPr>
            <p:cNvPr id="11" name="Image 1">
              <a:extLst>
                <a:ext uri="{FF2B5EF4-FFF2-40B4-BE49-F238E27FC236}">
                  <a16:creationId xmlns:a16="http://schemas.microsoft.com/office/drawing/2014/main" id="{292408F5-CFEB-D413-AA6B-CADF82144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409" y="2244729"/>
              <a:ext cx="1238448" cy="990846"/>
            </a:xfrm>
            <a:prstGeom prst="rect">
              <a:avLst/>
            </a:prstGeom>
          </p:spPr>
        </p:pic>
        <p:pic>
          <p:nvPicPr>
            <p:cNvPr id="13" name="Image 3">
              <a:extLst>
                <a:ext uri="{FF2B5EF4-FFF2-40B4-BE49-F238E27FC236}">
                  <a16:creationId xmlns:a16="http://schemas.microsoft.com/office/drawing/2014/main" id="{883F4F9D-2031-2F81-AF84-17D1DEAEB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80236" y="2371982"/>
              <a:ext cx="2865120" cy="81855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33E1871-B607-3AF9-310A-40E5D6EAD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036812" y="3551765"/>
              <a:ext cx="2804493" cy="575856"/>
            </a:xfrm>
            <a:prstGeom prst="rect">
              <a:avLst/>
            </a:prstGeom>
          </p:spPr>
        </p:pic>
        <p:pic>
          <p:nvPicPr>
            <p:cNvPr id="16" name="Picture 15" descr="Cursor owner buys AI coding assistant Supermaven - Indie Hackers">
              <a:extLst>
                <a:ext uri="{FF2B5EF4-FFF2-40B4-BE49-F238E27FC236}">
                  <a16:creationId xmlns:a16="http://schemas.microsoft.com/office/drawing/2014/main" id="{580A6C43-D7BC-0C84-AB47-839BAFAE14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161" b="34801"/>
            <a:stretch/>
          </p:blipFill>
          <p:spPr bwMode="auto">
            <a:xfrm>
              <a:off x="2809342" y="3554035"/>
              <a:ext cx="2816596" cy="571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4DF33C3-107D-ED97-D2EB-98419ECA9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200567" y="3363443"/>
              <a:ext cx="952500" cy="952500"/>
            </a:xfrm>
            <a:prstGeom prst="rect">
              <a:avLst/>
            </a:prstGeom>
          </p:spPr>
        </p:pic>
        <p:pic>
          <p:nvPicPr>
            <p:cNvPr id="18" name="Picture 17" descr="J&amp;T Studios: Latest News — Jam &amp; Tea Studios">
              <a:extLst>
                <a:ext uri="{FF2B5EF4-FFF2-40B4-BE49-F238E27FC236}">
                  <a16:creationId xmlns:a16="http://schemas.microsoft.com/office/drawing/2014/main" id="{907B39C7-6E7A-1BFA-0DC7-8ADFA0A51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18000" y="5493807"/>
              <a:ext cx="683870" cy="744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Etched Raises $120M in Funding">
              <a:extLst>
                <a:ext uri="{FF2B5EF4-FFF2-40B4-BE49-F238E27FC236}">
                  <a16:creationId xmlns:a16="http://schemas.microsoft.com/office/drawing/2014/main" id="{1CFEAAF7-5C93-5B65-6F6A-04F2F48AF8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231" t="36429" r="16153" b="35972"/>
            <a:stretch/>
          </p:blipFill>
          <p:spPr bwMode="auto">
            <a:xfrm>
              <a:off x="7301570" y="5559313"/>
              <a:ext cx="2071630" cy="612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E7AA7A0-D21C-C6C5-F647-903F96775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5029" y="6611939"/>
              <a:ext cx="1899712" cy="481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Nebius Secures $700M to Accelerate AI Infrastructure Expansion - Great  Entrepreneurs">
              <a:extLst>
                <a:ext uri="{FF2B5EF4-FFF2-40B4-BE49-F238E27FC236}">
                  <a16:creationId xmlns:a16="http://schemas.microsoft.com/office/drawing/2014/main" id="{606D7C1D-10CA-4FFE-2A14-503BD3C936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t="30147" r="556" b="28730"/>
            <a:stretch/>
          </p:blipFill>
          <p:spPr bwMode="auto">
            <a:xfrm>
              <a:off x="3438239" y="4528400"/>
              <a:ext cx="2109692" cy="654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Novita AI Logo PNG Vector (SVG) Free Download">
              <a:extLst>
                <a:ext uri="{FF2B5EF4-FFF2-40B4-BE49-F238E27FC236}">
                  <a16:creationId xmlns:a16="http://schemas.microsoft.com/office/drawing/2014/main" id="{629B1EAE-B575-2CFF-8FE1-7FF8070AED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8" t="39581" b="39566"/>
            <a:stretch/>
          </p:blipFill>
          <p:spPr bwMode="auto">
            <a:xfrm>
              <a:off x="6407134" y="4607485"/>
              <a:ext cx="2343889" cy="49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Image 12">
              <a:extLst>
                <a:ext uri="{FF2B5EF4-FFF2-40B4-BE49-F238E27FC236}">
                  <a16:creationId xmlns:a16="http://schemas.microsoft.com/office/drawing/2014/main" id="{BA9ADD95-9D5B-EC45-FB7E-727E16EA6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2028553" y="4392655"/>
              <a:ext cx="2359402" cy="900411"/>
            </a:xfrm>
            <a:prstGeom prst="rect">
              <a:avLst/>
            </a:prstGeom>
          </p:spPr>
        </p:pic>
        <p:pic>
          <p:nvPicPr>
            <p:cNvPr id="25" name="Picture 24" descr="UC Berkeley seal &amp; logo (revised)">
              <a:extLst>
                <a:ext uri="{FF2B5EF4-FFF2-40B4-BE49-F238E27FC236}">
                  <a16:creationId xmlns:a16="http://schemas.microsoft.com/office/drawing/2014/main" id="{04A547E5-6103-AC9A-3C92-74E4BD955E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276" y="5615417"/>
              <a:ext cx="1926225" cy="5007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01.AI | LinkedIn">
              <a:extLst>
                <a:ext uri="{FF2B5EF4-FFF2-40B4-BE49-F238E27FC236}">
                  <a16:creationId xmlns:a16="http://schemas.microsoft.com/office/drawing/2014/main" id="{0EF46977-CA64-D5C9-00B8-9625FDA845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350" b="27549"/>
            <a:stretch/>
          </p:blipFill>
          <p:spPr bwMode="auto">
            <a:xfrm>
              <a:off x="9113541" y="6583210"/>
              <a:ext cx="1278950" cy="615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UCLA Bruins - Wikipedia">
              <a:extLst>
                <a:ext uri="{FF2B5EF4-FFF2-40B4-BE49-F238E27FC236}">
                  <a16:creationId xmlns:a16="http://schemas.microsoft.com/office/drawing/2014/main" id="{4C933A80-818D-4E43-D94A-237FEABF9B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4495" y="5624431"/>
              <a:ext cx="1004081" cy="4827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Combinations - Identity Guide">
              <a:extLst>
                <a:ext uri="{FF2B5EF4-FFF2-40B4-BE49-F238E27FC236}">
                  <a16:creationId xmlns:a16="http://schemas.microsoft.com/office/drawing/2014/main" id="{C8A4B143-F789-137B-1B8A-42DF1C6533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557" y="5527964"/>
              <a:ext cx="1926225" cy="6756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Hyperbolic">
              <a:extLst>
                <a:ext uri="{FF2B5EF4-FFF2-40B4-BE49-F238E27FC236}">
                  <a16:creationId xmlns:a16="http://schemas.microsoft.com/office/drawing/2014/main" id="{DFF77135-D485-18AF-BA6E-FD7897642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6672" y="5564285"/>
              <a:ext cx="2695295" cy="6030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B787B22-F549-C2A4-52C2-E469C1011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13357" y="3575158"/>
              <a:ext cx="2036724" cy="529071"/>
            </a:xfrm>
            <a:prstGeom prst="rect">
              <a:avLst/>
            </a:prstGeom>
          </p:spPr>
        </p:pic>
        <p:pic>
          <p:nvPicPr>
            <p:cNvPr id="31" name="Graphic 7">
              <a:extLst>
                <a:ext uri="{FF2B5EF4-FFF2-40B4-BE49-F238E27FC236}">
                  <a16:creationId xmlns:a16="http://schemas.microsoft.com/office/drawing/2014/main" id="{5DC7474D-0877-2283-D1CB-C1A78B2F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504207" y="2570095"/>
              <a:ext cx="2955728" cy="516535"/>
            </a:xfrm>
            <a:prstGeom prst="rect">
              <a:avLst/>
            </a:prstGeom>
          </p:spPr>
        </p:pic>
        <p:pic>
          <p:nvPicPr>
            <p:cNvPr id="32" name="Picture 31" descr="A red and white logo&#10;&#10;AI-generated content may be incorrect.">
              <a:extLst>
                <a:ext uri="{FF2B5EF4-FFF2-40B4-BE49-F238E27FC236}">
                  <a16:creationId xmlns:a16="http://schemas.microsoft.com/office/drawing/2014/main" id="{C0D64398-9EB0-A0ED-5868-6E274CC94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070552" y="2207209"/>
              <a:ext cx="3425415" cy="1172012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83CDC1A-BEF7-F185-D545-151BC82848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85199" y="3585083"/>
              <a:ext cx="3692352" cy="5092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InnoMatrix">
              <a:extLst>
                <a:ext uri="{FF2B5EF4-FFF2-40B4-BE49-F238E27FC236}">
                  <a16:creationId xmlns:a16="http://schemas.microsoft.com/office/drawing/2014/main" id="{A501938E-D029-F6F0-E018-F5240D9F2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30872" y="4405176"/>
              <a:ext cx="2702307" cy="900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AutoShape 8">
              <a:extLst>
                <a:ext uri="{FF2B5EF4-FFF2-40B4-BE49-F238E27FC236}">
                  <a16:creationId xmlns:a16="http://schemas.microsoft.com/office/drawing/2014/main" id="{EB5D9F6D-6093-98B3-E2CB-B447555683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7100" y="39624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pic>
          <p:nvPicPr>
            <p:cNvPr id="36" name="Picture 35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D88D2D79-F047-EEB3-63FC-57881C057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0666825" y="6633638"/>
              <a:ext cx="3464465" cy="514327"/>
            </a:xfrm>
            <a:prstGeom prst="rect">
              <a:avLst/>
            </a:prstGeom>
          </p:spPr>
        </p:pic>
        <p:pic>
          <p:nvPicPr>
            <p:cNvPr id="37" name="Graphic 23">
              <a:extLst>
                <a:ext uri="{FF2B5EF4-FFF2-40B4-BE49-F238E27FC236}">
                  <a16:creationId xmlns:a16="http://schemas.microsoft.com/office/drawing/2014/main" id="{26157DDC-BB01-528E-3282-AC0BBAF25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26057" y="6681251"/>
              <a:ext cx="2819400" cy="342900"/>
            </a:xfrm>
            <a:prstGeom prst="rect">
              <a:avLst/>
            </a:prstGeom>
          </p:spPr>
        </p:pic>
        <p:pic>
          <p:nvPicPr>
            <p:cNvPr id="38" name="Picture 37" descr="Spark (讯飞星火) Logo">
              <a:extLst>
                <a:ext uri="{FF2B5EF4-FFF2-40B4-BE49-F238E27FC236}">
                  <a16:creationId xmlns:a16="http://schemas.microsoft.com/office/drawing/2014/main" id="{C6447368-13DC-AE54-FB08-4A884CBB4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9310" y="6556565"/>
              <a:ext cx="617673" cy="617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D8FAFC1-C1EF-AB30-A772-9EBAEBC85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41695" y="6491545"/>
              <a:ext cx="2148842" cy="671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33773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Inter Bold</vt:lpstr>
      <vt:lpstr>Arial</vt:lpstr>
      <vt:lpstr>Office Theme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zhyncs zard</cp:lastModifiedBy>
  <cp:revision>13</cp:revision>
  <dcterms:created xsi:type="dcterms:W3CDTF">2025-02-02T13:45:19Z</dcterms:created>
  <dcterms:modified xsi:type="dcterms:W3CDTF">2025-05-16T23:23:18Z</dcterms:modified>
</cp:coreProperties>
</file>