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comments/comment1.xml" ContentType="application/vnd.openxmlformats-officedocument.presentationml.comment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256" r:id="rId2"/>
    <p:sldId id="684" r:id="rId3"/>
    <p:sldId id="685" r:id="rId4"/>
    <p:sldId id="763" r:id="rId5"/>
    <p:sldId id="764" r:id="rId6"/>
    <p:sldId id="769" r:id="rId7"/>
    <p:sldId id="771" r:id="rId8"/>
    <p:sldId id="772" r:id="rId9"/>
    <p:sldId id="796" r:id="rId10"/>
    <p:sldId id="687" r:id="rId11"/>
    <p:sldId id="773" r:id="rId12"/>
    <p:sldId id="774" r:id="rId13"/>
    <p:sldId id="745" r:id="rId14"/>
    <p:sldId id="748" r:id="rId15"/>
    <p:sldId id="794" r:id="rId16"/>
    <p:sldId id="778" r:id="rId17"/>
    <p:sldId id="779" r:id="rId18"/>
    <p:sldId id="795" r:id="rId19"/>
    <p:sldId id="775" r:id="rId20"/>
    <p:sldId id="776" r:id="rId21"/>
    <p:sldId id="780" r:id="rId22"/>
    <p:sldId id="781" r:id="rId23"/>
    <p:sldId id="783" r:id="rId24"/>
    <p:sldId id="782" r:id="rId25"/>
    <p:sldId id="777" r:id="rId26"/>
    <p:sldId id="784" r:id="rId27"/>
    <p:sldId id="785" r:id="rId28"/>
    <p:sldId id="786" r:id="rId29"/>
    <p:sldId id="787" r:id="rId30"/>
    <p:sldId id="789" r:id="rId31"/>
    <p:sldId id="790" r:id="rId32"/>
    <p:sldId id="792" r:id="rId33"/>
    <p:sldId id="791" r:id="rId34"/>
    <p:sldId id="793" r:id="rId35"/>
    <p:sldId id="761" r:id="rId36"/>
    <p:sldId id="766" r:id="rId37"/>
    <p:sldId id="767" r:id="rId38"/>
    <p:sldId id="768" r:id="rId39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5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상건" initials="이상" lastIdx="1" clrIdx="0">
    <p:extLst>
      <p:ext uri="{19B8F6BF-5375-455C-9EA6-DF929625EA0E}">
        <p15:presenceInfo xmlns:p15="http://schemas.microsoft.com/office/powerpoint/2012/main" xmlns="" userId="S::sglee4872@cnu.ac.kr::067db90a-96e6-4138-91f1-652542a8f4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FF00"/>
    <a:srgbClr val="FF00FF"/>
    <a:srgbClr val="00FFFF"/>
    <a:srgbClr val="5B9BD5"/>
    <a:srgbClr val="FF3399"/>
    <a:srgbClr val="8DE5E3"/>
    <a:srgbClr val="072A5F"/>
    <a:srgbClr val="009999"/>
    <a:srgbClr val="C6F2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8CE39B-C11C-4D48-D6EF-5A752D409024}" v="1" dt="2019-10-01T08:12:08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34" autoAdjust="0"/>
    <p:restoredTop sz="75260" autoAdjust="0"/>
  </p:normalViewPr>
  <p:slideViewPr>
    <p:cSldViewPr snapToGrid="0" showGuides="1">
      <p:cViewPr varScale="1">
        <p:scale>
          <a:sx n="116" d="100"/>
          <a:sy n="116" d="100"/>
        </p:scale>
        <p:origin x="-1500" y="-96"/>
      </p:cViewPr>
      <p:guideLst>
        <p:guide orient="horz" pos="3158"/>
        <p:guide pos="2880"/>
      </p:guideLst>
    </p:cSldViewPr>
  </p:slideViewPr>
  <p:outlineViewPr>
    <p:cViewPr>
      <p:scale>
        <a:sx n="33" d="100"/>
        <a:sy n="33" d="100"/>
      </p:scale>
      <p:origin x="0" y="-763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3678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상건" userId="S::sglee4872@cnu.ac.kr::067db90a-96e6-4138-91f1-652542a8f410" providerId="AD" clId="Web-{A48CE39B-C11C-4D48-D6EF-5A752D409024}"/>
    <pc:docChg chg="">
      <pc:chgData name="이 상건" userId="S::sglee4872@cnu.ac.kr::067db90a-96e6-4138-91f1-652542a8f410" providerId="AD" clId="Web-{A48CE39B-C11C-4D48-D6EF-5A752D409024}" dt="2019-10-01T08:12:08.326" v="0"/>
      <pc:docMkLst>
        <pc:docMk/>
      </pc:docMkLst>
      <pc:sldChg chg="addCm">
        <pc:chgData name="이 상건" userId="S::sglee4872@cnu.ac.kr::067db90a-96e6-4138-91f1-652542a8f410" providerId="AD" clId="Web-{A48CE39B-C11C-4D48-D6EF-5A752D409024}" dt="2019-10-01T08:12:08.326" v="0"/>
        <pc:sldMkLst>
          <pc:docMk/>
          <pc:sldMk cId="1783912645" sldId="783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1T01:12:08.326" idx="1">
    <p:pos x="5483" y="869"/>
    <p:text>amplitude는 root(x^2+y^2)
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png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1.wmf"/><Relationship Id="rId1" Type="http://schemas.openxmlformats.org/officeDocument/2006/relationships/image" Target="../media/image26.png"/><Relationship Id="rId4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1.wmf"/><Relationship Id="rId1" Type="http://schemas.openxmlformats.org/officeDocument/2006/relationships/image" Target="../media/image34.png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3508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3508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F4F26D02-577D-497E-9EB7-C3FB23AA50BD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3506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3506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5B314495-C01A-455A-B33A-ED8A142879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459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983" cy="513883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035" y="2"/>
            <a:ext cx="3077125" cy="513883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268FB672-E9F7-4F81-A44E-F3B61DC34BF8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8733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926096"/>
            <a:ext cx="5679440" cy="4029789"/>
          </a:xfrm>
          <a:prstGeom prst="rect">
            <a:avLst/>
          </a:prstGeom>
        </p:spPr>
        <p:txBody>
          <a:bodyPr vert="horz" lIns="95070" tIns="47535" rIns="95070" bIns="4753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0733"/>
            <a:ext cx="3075983" cy="51388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035" y="9720733"/>
            <a:ext cx="3077125" cy="51388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41B93B61-5AF7-405F-9080-7EBD9183E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675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117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Edge</a:t>
            </a:r>
            <a:r>
              <a:rPr lang="en-US" altLang="ko-KR" baseline="0" dirty="0"/>
              <a:t> detection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붉은 사각형 영역 안쪽의 </a:t>
            </a:r>
            <a:r>
              <a:rPr lang="ko-KR" altLang="en-US" dirty="0" err="1"/>
              <a:t>주황선이</a:t>
            </a:r>
            <a:r>
              <a:rPr lang="ko-KR" altLang="en-US" dirty="0"/>
              <a:t> </a:t>
            </a:r>
            <a:r>
              <a:rPr lang="en-US" altLang="ko-KR" dirty="0"/>
              <a:t>Edge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이를 경계로 값의 변화가 급격함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2371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값을 미분했을 때</a:t>
            </a:r>
            <a:r>
              <a:rPr lang="en-US" altLang="ko-KR" dirty="0"/>
              <a:t>, </a:t>
            </a:r>
            <a:r>
              <a:rPr lang="ko-KR" altLang="en-US" dirty="0"/>
              <a:t>극점을 </a:t>
            </a:r>
            <a:r>
              <a:rPr lang="en-US" altLang="ko-KR" dirty="0"/>
              <a:t>Edge</a:t>
            </a:r>
            <a:r>
              <a:rPr lang="ko-KR" altLang="en-US" dirty="0"/>
              <a:t>로 판단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9214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연속된 신호에서의 미분은 극한을 이용해 정의하지만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이산 신호에서의 미분은 간단함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앞의 값에서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뒤의 값을 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8085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그 미분을 이용해서 </a:t>
            </a:r>
            <a:r>
              <a:rPr lang="ko-KR" altLang="en-US" baseline="0" dirty="0" err="1"/>
              <a:t>나온게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sobel</a:t>
            </a:r>
            <a:r>
              <a:rPr lang="en-US" altLang="ko-KR" baseline="0" dirty="0"/>
              <a:t> filter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1202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저번에도 봤던 이미지</a:t>
            </a:r>
            <a:endParaRPr lang="en-US" altLang="ko-KR" baseline="0" dirty="0"/>
          </a:p>
          <a:p>
            <a:r>
              <a:rPr lang="ko-KR" altLang="en-US" baseline="0" dirty="0"/>
              <a:t>이런 결과가 나옴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412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저번에도 봤던 </a:t>
            </a:r>
            <a:r>
              <a:rPr lang="en-US" altLang="ko-KR" dirty="0"/>
              <a:t>Sobel.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9649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이차도함수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아래는 </a:t>
            </a:r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에 대한 것만</a:t>
            </a:r>
            <a:endParaRPr lang="en-US" altLang="ko-KR" dirty="0"/>
          </a:p>
          <a:p>
            <a:r>
              <a:rPr lang="ko-KR" altLang="en-US" dirty="0"/>
              <a:t>저걸 </a:t>
            </a:r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y</a:t>
            </a:r>
            <a:r>
              <a:rPr lang="ko-KR" altLang="en-US" dirty="0"/>
              <a:t>축에 대해 각각 </a:t>
            </a:r>
            <a:r>
              <a:rPr lang="en-US" altLang="ko-KR" dirty="0"/>
              <a:t>2</a:t>
            </a:r>
            <a:r>
              <a:rPr lang="ko-KR" altLang="en-US" dirty="0"/>
              <a:t>회 미분하면</a:t>
            </a:r>
            <a:endParaRPr lang="en-US" altLang="ko-KR" dirty="0"/>
          </a:p>
          <a:p>
            <a:r>
              <a:rPr lang="en-US" altLang="ko-KR" dirty="0"/>
              <a:t>Laplacian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8409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err="1"/>
              <a:t>X,y</a:t>
            </a:r>
            <a:r>
              <a:rPr lang="ko-KR" altLang="en-US" baseline="0" dirty="0"/>
              <a:t>축에 대해 각각 </a:t>
            </a:r>
            <a:r>
              <a:rPr lang="en-US" altLang="ko-KR" baseline="0" dirty="0"/>
              <a:t>2</a:t>
            </a:r>
            <a:r>
              <a:rPr lang="ko-KR" altLang="en-US" baseline="0" dirty="0"/>
              <a:t>차 </a:t>
            </a:r>
            <a:r>
              <a:rPr lang="ko-KR" altLang="en-US" baseline="0" dirty="0" err="1"/>
              <a:t>도함수를</a:t>
            </a:r>
            <a:r>
              <a:rPr lang="ko-KR" altLang="en-US" baseline="0" dirty="0"/>
              <a:t> 적용한 결과</a:t>
            </a:r>
            <a:r>
              <a:rPr lang="en-US" altLang="ko-KR" baseline="0" dirty="0"/>
              <a:t> Kernel.</a:t>
            </a:r>
            <a:br>
              <a:rPr lang="en-US" altLang="ko-KR" baseline="0" dirty="0"/>
            </a:br>
            <a:r>
              <a:rPr lang="ko-KR" altLang="en-US" baseline="0" dirty="0"/>
              <a:t>잘 안보이지만 </a:t>
            </a:r>
            <a:r>
              <a:rPr lang="ko-KR" altLang="en-US" baseline="0" dirty="0" err="1"/>
              <a:t>검출됐음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1394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</a:t>
            </a:r>
            <a:r>
              <a:rPr lang="en-US" altLang="ko-KR" dirty="0"/>
              <a:t>Sobel</a:t>
            </a:r>
            <a:r>
              <a:rPr lang="ko-KR" altLang="en-US" dirty="0"/>
              <a:t>을 간단하게 사용할 수 있는 함수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7755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en-US" altLang="ko-KR" dirty="0"/>
              <a:t>Sobel</a:t>
            </a:r>
            <a:r>
              <a:rPr lang="ko-KR" altLang="en-US" dirty="0"/>
              <a:t>로 잠깐 돌아와서 </a:t>
            </a:r>
            <a:r>
              <a:rPr lang="en-US" altLang="ko-KR" dirty="0"/>
              <a:t>,</a:t>
            </a:r>
            <a:r>
              <a:rPr lang="ko-KR" altLang="en-US" dirty="0"/>
              <a:t>왜 뜬금없이 </a:t>
            </a:r>
            <a:r>
              <a:rPr lang="en-US" altLang="ko-KR" dirty="0"/>
              <a:t>Kernel</a:t>
            </a:r>
            <a:r>
              <a:rPr lang="ko-KR" altLang="en-US" dirty="0"/>
              <a:t>에 </a:t>
            </a:r>
            <a:r>
              <a:rPr lang="en-US" altLang="ko-KR" dirty="0"/>
              <a:t>1,2,1</a:t>
            </a:r>
            <a:r>
              <a:rPr lang="ko-KR" altLang="en-US" dirty="0"/>
              <a:t>이 나왔을까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미분은 그냥 </a:t>
            </a:r>
            <a:r>
              <a:rPr lang="en-US" altLang="ko-KR" dirty="0"/>
              <a:t>-1 0 1</a:t>
            </a:r>
            <a:r>
              <a:rPr lang="ko-KR" altLang="en-US" dirty="0"/>
              <a:t>만 </a:t>
            </a:r>
            <a:r>
              <a:rPr lang="ko-KR" altLang="en-US" dirty="0" err="1"/>
              <a:t>하면되는데</a:t>
            </a:r>
            <a:endParaRPr lang="en-US" altLang="ko-KR" dirty="0"/>
          </a:p>
          <a:p>
            <a:r>
              <a:rPr lang="ko-KR" altLang="en-US" dirty="0"/>
              <a:t>변화도 </a:t>
            </a:r>
            <a:r>
              <a:rPr lang="ko-KR" altLang="en-US" dirty="0" err="1"/>
              <a:t>줄이기위해</a:t>
            </a:r>
            <a:r>
              <a:rPr lang="ko-KR" altLang="en-US" dirty="0"/>
              <a:t> </a:t>
            </a:r>
            <a:r>
              <a:rPr lang="en-US" altLang="ko-KR" dirty="0"/>
              <a:t>blur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49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4935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</a:t>
            </a:r>
            <a:r>
              <a:rPr lang="en-US" altLang="ko-KR" dirty="0"/>
              <a:t>, 1</a:t>
            </a:r>
            <a:r>
              <a:rPr lang="en-US" altLang="ko-KR" baseline="0" dirty="0"/>
              <a:t> 2 1</a:t>
            </a:r>
            <a:r>
              <a:rPr lang="ko-KR" altLang="en-US" baseline="0" dirty="0"/>
              <a:t>이 나왔다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1,2,1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blurring kernel</a:t>
            </a:r>
            <a:r>
              <a:rPr lang="ko-KR" altLang="en-US" baseline="0" dirty="0"/>
              <a:t>로 값의 변화를 줄여준다</a:t>
            </a:r>
            <a:r>
              <a:rPr lang="en-US" altLang="ko-KR" baseline="0" dirty="0"/>
              <a:t>. Smoothing filter</a:t>
            </a:r>
            <a:r>
              <a:rPr lang="ko-KR" altLang="en-US" baseline="0" dirty="0"/>
              <a:t>의 공통적 기능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Blurring</a:t>
            </a:r>
            <a:r>
              <a:rPr lang="ko-KR" altLang="en-US" baseline="0" dirty="0"/>
              <a:t>도 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미분도 하고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9937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같은 원리를 이용해서 </a:t>
            </a:r>
            <a:r>
              <a:rPr lang="en-US" altLang="ko-KR" dirty="0"/>
              <a:t>Edge</a:t>
            </a:r>
            <a:r>
              <a:rPr lang="ko-KR" altLang="en-US" dirty="0"/>
              <a:t>를 찾는 방법들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이건 </a:t>
            </a:r>
            <a:r>
              <a:rPr lang="ko-KR" altLang="en-US" dirty="0" err="1"/>
              <a:t>일차도함수</a:t>
            </a:r>
            <a:r>
              <a:rPr lang="ko-KR" altLang="en-US" dirty="0"/>
              <a:t> 이용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r>
              <a:rPr lang="ko-KR" altLang="en-US" dirty="0"/>
              <a:t>이미지를 </a:t>
            </a:r>
            <a:r>
              <a:rPr lang="en-US" altLang="ko-KR" dirty="0"/>
              <a:t>Gaussian filtering </a:t>
            </a:r>
            <a:r>
              <a:rPr lang="ko-KR" altLang="en-US" dirty="0"/>
              <a:t>한 다음</a:t>
            </a:r>
            <a:r>
              <a:rPr lang="en-US" altLang="ko-KR" dirty="0"/>
              <a:t>, </a:t>
            </a:r>
            <a:r>
              <a:rPr lang="ko-KR" altLang="en-US" dirty="0"/>
              <a:t>미분</a:t>
            </a:r>
            <a:r>
              <a:rPr lang="en-US" altLang="ko-KR" baseline="0" dirty="0"/>
              <a:t> filtering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5370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ko-KR" altLang="en-US" dirty="0" err="1"/>
              <a:t>가우시안을</a:t>
            </a:r>
            <a:r>
              <a:rPr lang="ko-KR" altLang="en-US" dirty="0"/>
              <a:t> 먼저 미분하고</a:t>
            </a:r>
            <a:r>
              <a:rPr lang="en-US" altLang="ko-KR" dirty="0"/>
              <a:t>, </a:t>
            </a:r>
            <a:r>
              <a:rPr lang="ko-KR" altLang="en-US" dirty="0"/>
              <a:t>이미지에 적용하는 방법이 있음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Filtering</a:t>
            </a:r>
            <a:r>
              <a:rPr lang="ko-KR" altLang="en-US" baseline="0" dirty="0"/>
              <a:t>과정을 한번만 수행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절차가 </a:t>
            </a:r>
            <a:r>
              <a:rPr lang="ko-KR" altLang="en-US" baseline="0" dirty="0" err="1"/>
              <a:t>간소화됨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How?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3632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가우시안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미분 </a:t>
            </a:r>
            <a:r>
              <a:rPr lang="en-US" altLang="ko-KR" dirty="0"/>
              <a:t>-&gt; Kernel </a:t>
            </a:r>
            <a:r>
              <a:rPr lang="ko-KR" altLang="en-US" dirty="0"/>
              <a:t>생성 </a:t>
            </a:r>
            <a:r>
              <a:rPr lang="en-US" altLang="ko-KR" dirty="0"/>
              <a:t>-&gt; convolution</a:t>
            </a:r>
            <a:endParaRPr lang="en-US" altLang="ko-KR" baseline="0" dirty="0"/>
          </a:p>
          <a:p>
            <a:r>
              <a:rPr lang="en-US" altLang="ko-KR" baseline="0" dirty="0"/>
              <a:t>Y</a:t>
            </a:r>
            <a:r>
              <a:rPr lang="ko-KR" altLang="en-US" baseline="0" dirty="0"/>
              <a:t>에 대해서도 똑같이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처음부터 쭉 </a:t>
            </a:r>
            <a:r>
              <a:rPr lang="en-US" altLang="ko-KR" baseline="0" dirty="0"/>
              <a:t>float</a:t>
            </a:r>
            <a:r>
              <a:rPr lang="ko-KR" altLang="en-US" baseline="0" dirty="0"/>
              <a:t>으로 연산하고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마지막에 </a:t>
            </a:r>
            <a:r>
              <a:rPr lang="en-US" altLang="ko-KR" baseline="0" dirty="0"/>
              <a:t>uint8</a:t>
            </a:r>
            <a:r>
              <a:rPr lang="ko-KR" altLang="en-US" baseline="0" dirty="0"/>
              <a:t>로 </a:t>
            </a:r>
            <a:r>
              <a:rPr lang="ko-KR" altLang="en-US" baseline="0" dirty="0" err="1"/>
              <a:t>형변환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0480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Sigma</a:t>
            </a:r>
            <a:r>
              <a:rPr lang="ko-KR" altLang="en-US" dirty="0"/>
              <a:t>가 각각</a:t>
            </a:r>
            <a:r>
              <a:rPr lang="en-US" altLang="ko-KR" dirty="0"/>
              <a:t>,</a:t>
            </a:r>
            <a:r>
              <a:rPr lang="en-US" altLang="ko-KR" baseline="0" dirty="0"/>
              <a:t> 3</a:t>
            </a:r>
            <a:r>
              <a:rPr lang="ko-KR" altLang="en-US" baseline="0" dirty="0" err="1"/>
              <a:t>일때와</a:t>
            </a:r>
            <a:r>
              <a:rPr lang="ko-KR" altLang="en-US" baseline="0" dirty="0"/>
              <a:t> </a:t>
            </a:r>
            <a:r>
              <a:rPr lang="en-US" altLang="ko-KR" baseline="0" dirty="0"/>
              <a:t>5</a:t>
            </a:r>
            <a:r>
              <a:rPr lang="ko-KR" altLang="en-US" baseline="0" dirty="0" err="1"/>
              <a:t>일때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값이 작을수록 더 굵은 </a:t>
            </a:r>
            <a:r>
              <a:rPr lang="en-US" altLang="ko-KR" baseline="0" dirty="0"/>
              <a:t>Edge</a:t>
            </a:r>
            <a:r>
              <a:rPr lang="ko-KR" altLang="en-US" baseline="0" dirty="0"/>
              <a:t>를 검출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01760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마찬가지로 미리 </a:t>
            </a:r>
            <a:r>
              <a:rPr lang="en-US" altLang="ko-KR" dirty="0"/>
              <a:t>Gaussian</a:t>
            </a:r>
            <a:r>
              <a:rPr lang="ko-KR" altLang="en-US" dirty="0"/>
              <a:t>을 미분해서 절차를 간소화 한 것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5553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1373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4861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Sobel</a:t>
            </a:r>
            <a:r>
              <a:rPr lang="ko-KR" altLang="en-US" dirty="0"/>
              <a:t>로 해서 구했음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7763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Edge</a:t>
            </a:r>
            <a:r>
              <a:rPr lang="ko-KR" altLang="en-US" dirty="0"/>
              <a:t>를 검출하는데 있어서 성능이 타 방법보다 좋다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17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리뷰 내용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40804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DoG</a:t>
            </a:r>
            <a:r>
              <a:rPr lang="en-US" altLang="ko-KR" dirty="0"/>
              <a:t> </a:t>
            </a:r>
            <a:r>
              <a:rPr lang="ko-KR" altLang="en-US" dirty="0"/>
              <a:t>사용해서 계산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72697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 </a:t>
            </a:r>
            <a:r>
              <a:rPr lang="en-US" altLang="ko-KR" dirty="0"/>
              <a:t>Direction,</a:t>
            </a:r>
            <a:r>
              <a:rPr lang="en-US" altLang="ko-KR" baseline="0" dirty="0"/>
              <a:t> </a:t>
            </a:r>
            <a:r>
              <a:rPr lang="ko-KR" altLang="en-US" baseline="0" dirty="0"/>
              <a:t>우 </a:t>
            </a:r>
            <a:r>
              <a:rPr lang="en-US" altLang="ko-KR" baseline="0" dirty="0"/>
              <a:t>amplitude</a:t>
            </a:r>
          </a:p>
          <a:p>
            <a:r>
              <a:rPr lang="ko-KR" altLang="en-US" baseline="0" dirty="0"/>
              <a:t>왜</a:t>
            </a:r>
            <a:r>
              <a:rPr lang="en-US" altLang="ko-KR" baseline="0" dirty="0"/>
              <a:t>? </a:t>
            </a:r>
            <a:r>
              <a:rPr lang="ko-KR" altLang="en-US" baseline="0" dirty="0"/>
              <a:t>좀 더 가는 </a:t>
            </a:r>
            <a:r>
              <a:rPr lang="en-US" altLang="ko-KR" baseline="0" dirty="0"/>
              <a:t>Edge</a:t>
            </a:r>
            <a:r>
              <a:rPr lang="ko-KR" altLang="en-US" baseline="0" dirty="0"/>
              <a:t>를 얻기 위해서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1497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확실한 </a:t>
            </a:r>
            <a:r>
              <a:rPr lang="en-US" altLang="ko-KR" dirty="0"/>
              <a:t>Edge</a:t>
            </a:r>
            <a:r>
              <a:rPr lang="ko-KR" altLang="en-US" dirty="0"/>
              <a:t>만 남아 더 가늘어졌음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14499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 그림을 보면 </a:t>
            </a:r>
            <a:r>
              <a:rPr lang="en-US" altLang="ko-KR" dirty="0"/>
              <a:t>double </a:t>
            </a:r>
            <a:r>
              <a:rPr lang="en-US" altLang="ko-KR" dirty="0" err="1"/>
              <a:t>thresholding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굵은 부분은 </a:t>
            </a:r>
            <a:r>
              <a:rPr lang="en-US" altLang="ko-KR" dirty="0" err="1"/>
              <a:t>maxVal</a:t>
            </a:r>
            <a:r>
              <a:rPr lang="ko-KR" altLang="en-US" dirty="0"/>
              <a:t>보다 큰 값을 가져 강한 </a:t>
            </a:r>
            <a:r>
              <a:rPr lang="en-US" altLang="ko-KR" dirty="0"/>
              <a:t>Edge</a:t>
            </a:r>
          </a:p>
          <a:p>
            <a:r>
              <a:rPr lang="ko-KR" altLang="en-US" dirty="0"/>
              <a:t>굵은 부분의 사이에 있는 가는 선은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Maxval</a:t>
            </a:r>
            <a:r>
              <a:rPr lang="ko-KR" altLang="en-US" baseline="0" dirty="0"/>
              <a:t>보다 크지는 않지만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minVal</a:t>
            </a:r>
            <a:r>
              <a:rPr lang="en-US" altLang="ko-KR" baseline="0" dirty="0"/>
              <a:t> </a:t>
            </a:r>
            <a:r>
              <a:rPr lang="ko-KR" altLang="en-US" baseline="0" dirty="0"/>
              <a:t>보다는 크고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강한 </a:t>
            </a:r>
            <a:r>
              <a:rPr lang="en-US" altLang="ko-KR" baseline="0" dirty="0"/>
              <a:t>Edge</a:t>
            </a:r>
            <a:r>
              <a:rPr lang="ko-KR" altLang="en-US" baseline="0" dirty="0"/>
              <a:t>와 인접해 약한 </a:t>
            </a:r>
            <a:r>
              <a:rPr lang="en-US" altLang="ko-KR" baseline="0" dirty="0"/>
              <a:t>Edge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88356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함수를 이용해 </a:t>
            </a:r>
            <a:r>
              <a:rPr lang="en-US" altLang="ko-KR" dirty="0"/>
              <a:t>Edge</a:t>
            </a:r>
            <a:r>
              <a:rPr lang="en-US" altLang="ko-KR" baseline="0" dirty="0"/>
              <a:t> detection </a:t>
            </a:r>
            <a:r>
              <a:rPr lang="ko-KR" altLang="en-US" baseline="0" dirty="0"/>
              <a:t>한 결과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29591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1</a:t>
            </a:r>
            <a:r>
              <a:rPr lang="ko-KR" altLang="en-US" baseline="0" dirty="0"/>
              <a:t>주차와 마찬가지로 못하겠으면 </a:t>
            </a:r>
            <a:r>
              <a:rPr lang="ko-KR" altLang="en-US" baseline="0" dirty="0" err="1"/>
              <a:t>내장함수로</a:t>
            </a:r>
            <a:r>
              <a:rPr lang="ko-KR" altLang="en-US" baseline="0" dirty="0"/>
              <a:t> 제출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그럼 </a:t>
            </a:r>
            <a:r>
              <a:rPr lang="en-US" altLang="ko-KR" baseline="0" dirty="0"/>
              <a:t>1</a:t>
            </a:r>
            <a:r>
              <a:rPr lang="ko-KR" altLang="en-US" baseline="0" dirty="0"/>
              <a:t>점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말한 방식대로 했으면 아래처럼 </a:t>
            </a:r>
            <a:r>
              <a:rPr lang="ko-KR" altLang="en-US" baseline="0" dirty="0" err="1"/>
              <a:t>나와야함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80447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/>
              <a:t>다른이름으로</a:t>
            </a:r>
            <a:r>
              <a:rPr lang="ko-KR" altLang="en-US" baseline="0" dirty="0"/>
              <a:t> 저장하면 </a:t>
            </a:r>
            <a:r>
              <a:rPr lang="en-US" altLang="ko-KR" baseline="0" dirty="0"/>
              <a:t>pdf</a:t>
            </a:r>
            <a:r>
              <a:rPr lang="ko-KR" altLang="en-US" baseline="0" dirty="0"/>
              <a:t>로 </a:t>
            </a:r>
            <a:r>
              <a:rPr lang="ko-KR" altLang="en-US" baseline="0" dirty="0" err="1"/>
              <a:t>저장할수있음</a:t>
            </a:r>
            <a:r>
              <a:rPr lang="en-US" altLang="ko-KR" baseline="0" dirty="0"/>
              <a:t> </a:t>
            </a:r>
            <a:r>
              <a:rPr lang="ko-KR" altLang="en-US" baseline="0" dirty="0"/>
              <a:t>참고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885030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/>
              <a:t>점수표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00375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880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만들어 준 부분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 복사했고</a:t>
            </a:r>
            <a:r>
              <a:rPr lang="en-US" altLang="ko-KR" dirty="0"/>
              <a:t>, </a:t>
            </a:r>
            <a:r>
              <a:rPr lang="ko-KR" altLang="en-US" dirty="0"/>
              <a:t>주변 </a:t>
            </a:r>
            <a:r>
              <a:rPr lang="en-US" altLang="ko-KR" dirty="0"/>
              <a:t>0 </a:t>
            </a:r>
            <a:r>
              <a:rPr lang="ko-KR" altLang="en-US" dirty="0"/>
              <a:t>이라 아무것도 안함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Float</a:t>
            </a:r>
            <a:r>
              <a:rPr lang="ko-KR" altLang="en-US" dirty="0"/>
              <a:t>으로 생성한 이유는 </a:t>
            </a:r>
            <a:r>
              <a:rPr lang="en-US" altLang="ko-KR" dirty="0"/>
              <a:t>filtering</a:t>
            </a:r>
            <a:r>
              <a:rPr lang="ko-KR" altLang="en-US" dirty="0"/>
              <a:t>부분에서 </a:t>
            </a:r>
            <a:r>
              <a:rPr lang="en-US" altLang="ko-KR" dirty="0"/>
              <a:t>float</a:t>
            </a:r>
            <a:r>
              <a:rPr lang="ko-KR" altLang="en-US" dirty="0"/>
              <a:t>처리를 할 경우가 많아서</a:t>
            </a:r>
            <a:r>
              <a:rPr lang="en-US" altLang="ko-KR" dirty="0"/>
              <a:t>.(uint8)</a:t>
            </a:r>
            <a:r>
              <a:rPr lang="ko-KR" altLang="en-US" dirty="0"/>
              <a:t>로 해도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38107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색의 값을 그대로 쓴 경우</a:t>
            </a:r>
            <a:r>
              <a:rPr lang="en-US" altLang="ko-KR" dirty="0"/>
              <a:t>(Blue)</a:t>
            </a:r>
          </a:p>
          <a:p>
            <a:r>
              <a:rPr lang="ko-KR" altLang="en-US" dirty="0"/>
              <a:t>세 가지 색상에 </a:t>
            </a:r>
            <a:r>
              <a:rPr lang="en-US" altLang="ko-KR" dirty="0"/>
              <a:t>1/3</a:t>
            </a:r>
            <a:r>
              <a:rPr lang="ko-KR" altLang="en-US" dirty="0"/>
              <a:t>을 곱해 </a:t>
            </a:r>
            <a:r>
              <a:rPr lang="ko-KR" altLang="en-US" dirty="0" err="1"/>
              <a:t>더한경우</a:t>
            </a:r>
            <a:endParaRPr lang="en-US" altLang="ko-KR" dirty="0"/>
          </a:p>
          <a:p>
            <a:r>
              <a:rPr lang="ko-KR" altLang="en-US" dirty="0"/>
              <a:t>세 가지 색상에 적절한 값을 곱해 </a:t>
            </a:r>
            <a:r>
              <a:rPr lang="ko-KR" altLang="en-US" dirty="0" err="1"/>
              <a:t>더한경우</a:t>
            </a:r>
            <a:r>
              <a:rPr lang="en-US" altLang="ko-KR" dirty="0"/>
              <a:t>. – </a:t>
            </a:r>
            <a:r>
              <a:rPr lang="ko-KR" altLang="en-US" dirty="0"/>
              <a:t>앞서 말한 것 처럼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ko-KR" altLang="en-US" baseline="0" dirty="0"/>
              <a:t> 마다 더 밝기에 민감한 색이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71457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똑같이 그냥 값 뒤집어서 복사임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52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Ogrid</a:t>
            </a:r>
            <a:r>
              <a:rPr lang="ko-KR" altLang="en-US" dirty="0"/>
              <a:t>를 이용하는 이유는</a:t>
            </a:r>
            <a:r>
              <a:rPr lang="en-US" altLang="ko-KR" dirty="0"/>
              <a:t>, 1D Gaussian kernel</a:t>
            </a:r>
            <a:r>
              <a:rPr lang="ko-KR" altLang="en-US" dirty="0"/>
              <a:t>은 </a:t>
            </a:r>
            <a:r>
              <a:rPr lang="en-US" altLang="ko-KR" dirty="0"/>
              <a:t>1xksize</a:t>
            </a:r>
            <a:r>
              <a:rPr lang="ko-KR" altLang="en-US" dirty="0"/>
              <a:t>형태로 반환을 받아야 하기 때문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2830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1136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9143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7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59554" y="3771721"/>
            <a:ext cx="8224894" cy="1002891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9554" y="1"/>
            <a:ext cx="8224894" cy="3560781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37820"/>
            <a:ext cx="6858000" cy="67069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176982" y="6436255"/>
            <a:ext cx="8790038" cy="421747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440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7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76982" y="975768"/>
            <a:ext cx="8790038" cy="5882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6981" y="5594"/>
            <a:ext cx="8790038" cy="975769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85" y="191585"/>
            <a:ext cx="8284832" cy="611851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406" y="1381225"/>
            <a:ext cx="8276010" cy="4807566"/>
          </a:xfrm>
        </p:spPr>
        <p:txBody>
          <a:bodyPr/>
          <a:lstStyle>
            <a:lvl1pPr latinLnBrk="0">
              <a:defRPr sz="2400" baseline="0">
                <a:latin typeface="+mn-ea"/>
                <a:ea typeface="+mn-ea"/>
              </a:defRPr>
            </a:lvl1pPr>
            <a:lvl2pPr latinLnBrk="0">
              <a:defRPr sz="2000" baseline="0">
                <a:latin typeface="+mn-ea"/>
                <a:ea typeface="+mn-ea"/>
              </a:defRPr>
            </a:lvl2pPr>
            <a:lvl3pPr latinLnBrk="0">
              <a:defRPr sz="1800" baseline="0">
                <a:latin typeface="+mn-ea"/>
                <a:ea typeface="+mn-ea"/>
              </a:defRPr>
            </a:lvl3pPr>
            <a:lvl4pPr latinLnBrk="0">
              <a:defRPr sz="1600" baseline="0">
                <a:latin typeface="+mn-ea"/>
                <a:ea typeface="+mn-ea"/>
              </a:defRPr>
            </a:lvl4pPr>
            <a:lvl5pPr latinLnBrk="0">
              <a:defRPr sz="1400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858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F7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6982" y="163288"/>
            <a:ext cx="8790038" cy="62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6982" y="3940629"/>
            <a:ext cx="8790038" cy="608884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984173"/>
            <a:ext cx="7886700" cy="511629"/>
          </a:xfrm>
        </p:spPr>
        <p:txBody>
          <a:bodyPr anchor="ctr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875165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176982" y="6436255"/>
            <a:ext cx="8790038" cy="421747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31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7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 userDrawn="1"/>
        </p:nvSpPr>
        <p:spPr>
          <a:xfrm>
            <a:off x="176982" y="6436255"/>
            <a:ext cx="8790038" cy="421747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982" y="975769"/>
            <a:ext cx="8790038" cy="5460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6982" y="1"/>
            <a:ext cx="8790038" cy="975769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406" y="1381225"/>
            <a:ext cx="4002965" cy="4807566"/>
          </a:xfrm>
        </p:spPr>
        <p:txBody>
          <a:bodyPr/>
          <a:lstStyle>
            <a:lvl1pPr latinLnBrk="0">
              <a:defRPr sz="2400" baseline="0">
                <a:latin typeface="+mn-ea"/>
                <a:ea typeface="+mn-ea"/>
              </a:defRPr>
            </a:lvl1pPr>
            <a:lvl2pPr latinLnBrk="0">
              <a:defRPr sz="2000" baseline="0">
                <a:latin typeface="+mn-ea"/>
                <a:ea typeface="+mn-ea"/>
              </a:defRPr>
            </a:lvl2pPr>
            <a:lvl3pPr latinLnBrk="0">
              <a:defRPr sz="1800" baseline="0">
                <a:latin typeface="+mn-ea"/>
                <a:ea typeface="+mn-ea"/>
              </a:defRPr>
            </a:lvl3pPr>
            <a:lvl4pPr latinLnBrk="0">
              <a:defRPr sz="1600" baseline="0">
                <a:latin typeface="+mn-ea"/>
                <a:ea typeface="+mn-ea"/>
              </a:defRPr>
            </a:lvl4pPr>
            <a:lvl5pPr latinLnBrk="0">
              <a:defRPr sz="1400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725966" y="1381225"/>
            <a:ext cx="4002965" cy="4807566"/>
          </a:xfrm>
        </p:spPr>
        <p:txBody>
          <a:bodyPr/>
          <a:lstStyle>
            <a:lvl1pPr latinLnBrk="0">
              <a:defRPr sz="2400" baseline="0">
                <a:latin typeface="+mn-ea"/>
                <a:ea typeface="+mn-ea"/>
              </a:defRPr>
            </a:lvl1pPr>
            <a:lvl2pPr latinLnBrk="0">
              <a:defRPr sz="2000" baseline="0">
                <a:latin typeface="+mn-ea"/>
                <a:ea typeface="+mn-ea"/>
              </a:defRPr>
            </a:lvl2pPr>
            <a:lvl3pPr latinLnBrk="0">
              <a:defRPr sz="1800" baseline="0">
                <a:latin typeface="+mn-ea"/>
                <a:ea typeface="+mn-ea"/>
              </a:defRPr>
            </a:lvl3pPr>
            <a:lvl4pPr latinLnBrk="0">
              <a:defRPr sz="1600" baseline="0">
                <a:latin typeface="+mn-ea"/>
                <a:ea typeface="+mn-ea"/>
              </a:defRPr>
            </a:lvl4pPr>
            <a:lvl5pPr latinLnBrk="0">
              <a:defRPr sz="1400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D5A1846-9D06-4FEA-A7ED-82305ECF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85" y="191585"/>
            <a:ext cx="8284832" cy="611851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476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E04A4155-500E-4B43-990C-00B2CDBB4821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1F445469-5EED-4876-A4A2-B7B9759161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4818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920179"/>
            <a:ext cx="7772400" cy="589783"/>
          </a:xfrm>
        </p:spPr>
        <p:txBody>
          <a:bodyPr>
            <a:noAutofit/>
          </a:bodyPr>
          <a:lstStyle/>
          <a:p>
            <a:pPr latinLnBrk="0"/>
            <a:r>
              <a:rPr lang="en-US" altLang="ko-KR" sz="4800" dirty="0">
                <a:latin typeface="Cambria" panose="02040503050406030204" pitchFamily="18" charset="0"/>
              </a:rPr>
              <a:t>Computer Graphics</a:t>
            </a:r>
            <a:endParaRPr lang="ko-KR" altLang="en-US" sz="4800" dirty="0">
              <a:latin typeface="Cambria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Cambria" panose="02040503050406030204" pitchFamily="18" charset="0"/>
              </a:rPr>
              <a:t>Edge detection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143000" y="5308876"/>
            <a:ext cx="6858000" cy="7770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Cambria" panose="02040503050406030204" pitchFamily="18" charset="0"/>
              </a:rPr>
              <a:t>Yeong Jun Koh</a:t>
            </a:r>
          </a:p>
          <a:p>
            <a:r>
              <a:rPr lang="en-US" altLang="ko-KR" sz="1600" dirty="0">
                <a:latin typeface="Cambria" panose="02040503050406030204" pitchFamily="18" charset="0"/>
              </a:rPr>
              <a:t>Department of Computer Science &amp; Engineering</a:t>
            </a:r>
          </a:p>
          <a:p>
            <a:r>
              <a:rPr lang="en-US" altLang="ko-KR" sz="1600" dirty="0" err="1">
                <a:latin typeface="Cambria" panose="02040503050406030204" pitchFamily="18" charset="0"/>
              </a:rPr>
              <a:t>Chungnam</a:t>
            </a:r>
            <a:r>
              <a:rPr lang="en-US" altLang="ko-KR" sz="1600" dirty="0">
                <a:latin typeface="Cambria" panose="02040503050406030204" pitchFamily="18" charset="0"/>
              </a:rPr>
              <a:t> National University</a:t>
            </a:r>
            <a:endParaRPr lang="ko-KR" alt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947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Edge</a:t>
            </a:r>
            <a:r>
              <a:rPr lang="ko-KR" altLang="en-US" b="1" dirty="0"/>
              <a:t> </a:t>
            </a:r>
            <a:r>
              <a:rPr lang="en-US" altLang="ko-KR" b="1" dirty="0"/>
              <a:t>detection</a:t>
            </a:r>
          </a:p>
          <a:p>
            <a:pPr lvl="1">
              <a:buFontTx/>
              <a:buChar char="-"/>
            </a:pPr>
            <a:r>
              <a:rPr lang="ko-KR" altLang="en-US" dirty="0"/>
              <a:t>영상에서의 급격한 변화를 찾는다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그림을 보면</a:t>
            </a:r>
            <a:r>
              <a:rPr lang="en-US" altLang="ko-KR" dirty="0"/>
              <a:t>, </a:t>
            </a:r>
            <a:r>
              <a:rPr lang="ko-KR" altLang="en-US" dirty="0"/>
              <a:t>경계선 주변의 값은 급격한 변화가 이루어진다</a:t>
            </a:r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>
              <a:buFontTx/>
              <a:buChar char="-"/>
            </a:pP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533152" y="2770087"/>
            <a:ext cx="6077697" cy="3418704"/>
            <a:chOff x="1533152" y="2770087"/>
            <a:chExt cx="6077697" cy="34187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33152" y="2770087"/>
              <a:ext cx="6077697" cy="3418704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042458" y="3624350"/>
              <a:ext cx="1529543" cy="831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3807230" y="3142211"/>
            <a:ext cx="0" cy="1895302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244436" y="4039986"/>
            <a:ext cx="3142211" cy="0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994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Edge</a:t>
            </a:r>
            <a:r>
              <a:rPr lang="ko-KR" altLang="en-US" b="1" dirty="0"/>
              <a:t> </a:t>
            </a:r>
            <a:r>
              <a:rPr lang="en-US" altLang="ko-KR" b="1" dirty="0"/>
              <a:t>detection</a:t>
            </a:r>
          </a:p>
          <a:p>
            <a:pPr lvl="1">
              <a:buFontTx/>
              <a:buChar char="-"/>
            </a:pPr>
            <a:r>
              <a:rPr lang="en-US" altLang="ko-KR" dirty="0"/>
              <a:t>Pixel</a:t>
            </a:r>
            <a:r>
              <a:rPr lang="ko-KR" altLang="en-US" dirty="0"/>
              <a:t> 값의 변화도</a:t>
            </a:r>
            <a:r>
              <a:rPr lang="en-US" altLang="ko-KR" dirty="0"/>
              <a:t>(Gradient)</a:t>
            </a:r>
            <a:r>
              <a:rPr lang="ko-KR" altLang="en-US" dirty="0"/>
              <a:t>를 미분을 수행해 계산할 수 있다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pPr lvl="1">
              <a:buFontTx/>
              <a:buChar char="-"/>
            </a:pPr>
            <a:endParaRPr lang="ko-KR" altLang="en-US" dirty="0"/>
          </a:p>
        </p:txBody>
      </p:sp>
      <p:pic>
        <p:nvPicPr>
          <p:cNvPr id="9" name="Picture 10" descr="step_ed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349" y="2978727"/>
            <a:ext cx="2743200" cy="208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195349" y="4045527"/>
            <a:ext cx="2743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1141499" y="2597727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image</a:t>
            </a:r>
          </a:p>
        </p:txBody>
      </p:sp>
      <p:grpSp>
        <p:nvGrpSpPr>
          <p:cNvPr id="14" name="Group 31"/>
          <p:cNvGrpSpPr>
            <a:grpSpLocks/>
          </p:cNvGrpSpPr>
          <p:nvPr/>
        </p:nvGrpSpPr>
        <p:grpSpPr bwMode="auto">
          <a:xfrm>
            <a:off x="3090949" y="2337377"/>
            <a:ext cx="2851150" cy="2725738"/>
            <a:chOff x="1968" y="1420"/>
            <a:chExt cx="1796" cy="1717"/>
          </a:xfrm>
        </p:grpSpPr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016" y="1824"/>
              <a:ext cx="1727" cy="1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2016" y="2016"/>
              <a:ext cx="912" cy="1015"/>
            </a:xfrm>
            <a:custGeom>
              <a:avLst/>
              <a:gdLst>
                <a:gd name="T0" fmla="*/ 0 w 912"/>
                <a:gd name="T1" fmla="*/ 0 h 1015"/>
                <a:gd name="T2" fmla="*/ 316 w 912"/>
                <a:gd name="T3" fmla="*/ 0 h 1015"/>
                <a:gd name="T4" fmla="*/ 435 w 912"/>
                <a:gd name="T5" fmla="*/ 129 h 1015"/>
                <a:gd name="T6" fmla="*/ 492 w 912"/>
                <a:gd name="T7" fmla="*/ 579 h 1015"/>
                <a:gd name="T8" fmla="*/ 549 w 912"/>
                <a:gd name="T9" fmla="*/ 927 h 1015"/>
                <a:gd name="T10" fmla="*/ 660 w 912"/>
                <a:gd name="T11" fmla="*/ 1008 h 1015"/>
                <a:gd name="T12" fmla="*/ 912 w 912"/>
                <a:gd name="T13" fmla="*/ 1014 h 10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2"/>
                <a:gd name="T22" fmla="*/ 0 h 1015"/>
                <a:gd name="T23" fmla="*/ 912 w 912"/>
                <a:gd name="T24" fmla="*/ 1015 h 10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2" h="1015">
                  <a:moveTo>
                    <a:pt x="0" y="0"/>
                  </a:moveTo>
                  <a:cubicBezTo>
                    <a:pt x="0" y="0"/>
                    <a:pt x="252" y="0"/>
                    <a:pt x="316" y="0"/>
                  </a:cubicBezTo>
                  <a:cubicBezTo>
                    <a:pt x="380" y="0"/>
                    <a:pt x="405" y="28"/>
                    <a:pt x="435" y="129"/>
                  </a:cubicBezTo>
                  <a:cubicBezTo>
                    <a:pt x="465" y="230"/>
                    <a:pt x="480" y="444"/>
                    <a:pt x="492" y="579"/>
                  </a:cubicBezTo>
                  <a:cubicBezTo>
                    <a:pt x="504" y="714"/>
                    <a:pt x="521" y="856"/>
                    <a:pt x="549" y="927"/>
                  </a:cubicBezTo>
                  <a:cubicBezTo>
                    <a:pt x="577" y="998"/>
                    <a:pt x="602" y="1001"/>
                    <a:pt x="660" y="1008"/>
                  </a:cubicBezTo>
                  <a:cubicBezTo>
                    <a:pt x="718" y="1015"/>
                    <a:pt x="860" y="1013"/>
                    <a:pt x="912" y="10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 flipH="1">
              <a:off x="2832" y="2016"/>
              <a:ext cx="912" cy="1015"/>
            </a:xfrm>
            <a:custGeom>
              <a:avLst/>
              <a:gdLst>
                <a:gd name="T0" fmla="*/ 0 w 912"/>
                <a:gd name="T1" fmla="*/ 0 h 1015"/>
                <a:gd name="T2" fmla="*/ 316 w 912"/>
                <a:gd name="T3" fmla="*/ 0 h 1015"/>
                <a:gd name="T4" fmla="*/ 435 w 912"/>
                <a:gd name="T5" fmla="*/ 129 h 1015"/>
                <a:gd name="T6" fmla="*/ 492 w 912"/>
                <a:gd name="T7" fmla="*/ 579 h 1015"/>
                <a:gd name="T8" fmla="*/ 549 w 912"/>
                <a:gd name="T9" fmla="*/ 927 h 1015"/>
                <a:gd name="T10" fmla="*/ 660 w 912"/>
                <a:gd name="T11" fmla="*/ 1008 h 1015"/>
                <a:gd name="T12" fmla="*/ 912 w 912"/>
                <a:gd name="T13" fmla="*/ 1014 h 10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2"/>
                <a:gd name="T22" fmla="*/ 0 h 1015"/>
                <a:gd name="T23" fmla="*/ 912 w 912"/>
                <a:gd name="T24" fmla="*/ 1015 h 10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2" h="1015">
                  <a:moveTo>
                    <a:pt x="0" y="0"/>
                  </a:moveTo>
                  <a:cubicBezTo>
                    <a:pt x="0" y="0"/>
                    <a:pt x="252" y="0"/>
                    <a:pt x="316" y="0"/>
                  </a:cubicBezTo>
                  <a:cubicBezTo>
                    <a:pt x="380" y="0"/>
                    <a:pt x="405" y="28"/>
                    <a:pt x="435" y="129"/>
                  </a:cubicBezTo>
                  <a:cubicBezTo>
                    <a:pt x="465" y="230"/>
                    <a:pt x="480" y="444"/>
                    <a:pt x="492" y="579"/>
                  </a:cubicBezTo>
                  <a:cubicBezTo>
                    <a:pt x="504" y="714"/>
                    <a:pt x="521" y="856"/>
                    <a:pt x="549" y="927"/>
                  </a:cubicBezTo>
                  <a:cubicBezTo>
                    <a:pt x="577" y="998"/>
                    <a:pt x="602" y="1001"/>
                    <a:pt x="660" y="1008"/>
                  </a:cubicBezTo>
                  <a:cubicBezTo>
                    <a:pt x="718" y="1015"/>
                    <a:pt x="860" y="1013"/>
                    <a:pt x="912" y="10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1968" y="1420"/>
              <a:ext cx="17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intensity function</a:t>
              </a:r>
              <a:br>
                <a:rPr lang="en-US" altLang="en-US" sz="1800" dirty="0">
                  <a:latin typeface="Arial" charset="0"/>
                </a:rPr>
              </a:br>
              <a:r>
                <a:rPr lang="en-US" altLang="en-US" sz="1800" dirty="0">
                  <a:latin typeface="Arial" charset="0"/>
                </a:rPr>
                <a:t>(along horizontal scanline)</a:t>
              </a:r>
            </a:p>
          </p:txBody>
        </p:sp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138949" y="2612015"/>
            <a:ext cx="2743200" cy="2451100"/>
            <a:chOff x="3888" y="1593"/>
            <a:chExt cx="1728" cy="1544"/>
          </a:xfrm>
        </p:grpSpPr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3888" y="1824"/>
              <a:ext cx="1727" cy="1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grpSp>
          <p:nvGrpSpPr>
            <p:cNvPr id="23" name="Group 19"/>
            <p:cNvGrpSpPr>
              <a:grpSpLocks/>
            </p:cNvGrpSpPr>
            <p:nvPr/>
          </p:nvGrpSpPr>
          <p:grpSpPr bwMode="auto">
            <a:xfrm>
              <a:off x="3888" y="1854"/>
              <a:ext cx="1728" cy="1248"/>
              <a:chOff x="3888" y="2640"/>
              <a:chExt cx="1728" cy="1248"/>
            </a:xfrm>
          </p:grpSpPr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3888" y="3264"/>
                <a:ext cx="909" cy="624"/>
              </a:xfrm>
              <a:custGeom>
                <a:avLst/>
                <a:gdLst>
                  <a:gd name="T0" fmla="*/ 0 w 909"/>
                  <a:gd name="T1" fmla="*/ 0 h 630"/>
                  <a:gd name="T2" fmla="*/ 288 w 909"/>
                  <a:gd name="T3" fmla="*/ 6 h 630"/>
                  <a:gd name="T4" fmla="*/ 354 w 909"/>
                  <a:gd name="T5" fmla="*/ 75 h 630"/>
                  <a:gd name="T6" fmla="*/ 399 w 909"/>
                  <a:gd name="T7" fmla="*/ 393 h 630"/>
                  <a:gd name="T8" fmla="*/ 459 w 909"/>
                  <a:gd name="T9" fmla="*/ 576 h 630"/>
                  <a:gd name="T10" fmla="*/ 528 w 909"/>
                  <a:gd name="T11" fmla="*/ 396 h 630"/>
                  <a:gd name="T12" fmla="*/ 564 w 909"/>
                  <a:gd name="T13" fmla="*/ 87 h 630"/>
                  <a:gd name="T14" fmla="*/ 642 w 909"/>
                  <a:gd name="T15" fmla="*/ 15 h 630"/>
                  <a:gd name="T16" fmla="*/ 909 w 909"/>
                  <a:gd name="T17" fmla="*/ 3 h 6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09"/>
                  <a:gd name="T28" fmla="*/ 0 h 630"/>
                  <a:gd name="T29" fmla="*/ 909 w 909"/>
                  <a:gd name="T30" fmla="*/ 630 h 6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09" h="630">
                    <a:moveTo>
                      <a:pt x="0" y="0"/>
                    </a:moveTo>
                    <a:cubicBezTo>
                      <a:pt x="48" y="1"/>
                      <a:pt x="231" y="0"/>
                      <a:pt x="288" y="6"/>
                    </a:cubicBezTo>
                    <a:cubicBezTo>
                      <a:pt x="345" y="12"/>
                      <a:pt x="351" y="57"/>
                      <a:pt x="354" y="84"/>
                    </a:cubicBezTo>
                    <a:cubicBezTo>
                      <a:pt x="357" y="111"/>
                      <a:pt x="382" y="338"/>
                      <a:pt x="399" y="429"/>
                    </a:cubicBezTo>
                    <a:cubicBezTo>
                      <a:pt x="416" y="520"/>
                      <a:pt x="438" y="630"/>
                      <a:pt x="459" y="630"/>
                    </a:cubicBezTo>
                    <a:cubicBezTo>
                      <a:pt x="483" y="630"/>
                      <a:pt x="504" y="536"/>
                      <a:pt x="528" y="432"/>
                    </a:cubicBezTo>
                    <a:cubicBezTo>
                      <a:pt x="546" y="343"/>
                      <a:pt x="545" y="165"/>
                      <a:pt x="564" y="96"/>
                    </a:cubicBezTo>
                    <a:cubicBezTo>
                      <a:pt x="581" y="24"/>
                      <a:pt x="585" y="28"/>
                      <a:pt x="642" y="15"/>
                    </a:cubicBezTo>
                    <a:cubicBezTo>
                      <a:pt x="699" y="2"/>
                      <a:pt x="854" y="5"/>
                      <a:pt x="909" y="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 flipV="1">
                <a:off x="4707" y="2640"/>
                <a:ext cx="909" cy="624"/>
              </a:xfrm>
              <a:custGeom>
                <a:avLst/>
                <a:gdLst>
                  <a:gd name="T0" fmla="*/ 0 w 909"/>
                  <a:gd name="T1" fmla="*/ 0 h 630"/>
                  <a:gd name="T2" fmla="*/ 288 w 909"/>
                  <a:gd name="T3" fmla="*/ 6 h 630"/>
                  <a:gd name="T4" fmla="*/ 354 w 909"/>
                  <a:gd name="T5" fmla="*/ 75 h 630"/>
                  <a:gd name="T6" fmla="*/ 399 w 909"/>
                  <a:gd name="T7" fmla="*/ 393 h 630"/>
                  <a:gd name="T8" fmla="*/ 459 w 909"/>
                  <a:gd name="T9" fmla="*/ 576 h 630"/>
                  <a:gd name="T10" fmla="*/ 528 w 909"/>
                  <a:gd name="T11" fmla="*/ 396 h 630"/>
                  <a:gd name="T12" fmla="*/ 564 w 909"/>
                  <a:gd name="T13" fmla="*/ 87 h 630"/>
                  <a:gd name="T14" fmla="*/ 642 w 909"/>
                  <a:gd name="T15" fmla="*/ 15 h 630"/>
                  <a:gd name="T16" fmla="*/ 909 w 909"/>
                  <a:gd name="T17" fmla="*/ 3 h 6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09"/>
                  <a:gd name="T28" fmla="*/ 0 h 630"/>
                  <a:gd name="T29" fmla="*/ 909 w 909"/>
                  <a:gd name="T30" fmla="*/ 630 h 6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09" h="630">
                    <a:moveTo>
                      <a:pt x="0" y="0"/>
                    </a:moveTo>
                    <a:cubicBezTo>
                      <a:pt x="48" y="1"/>
                      <a:pt x="231" y="0"/>
                      <a:pt x="288" y="6"/>
                    </a:cubicBezTo>
                    <a:cubicBezTo>
                      <a:pt x="345" y="12"/>
                      <a:pt x="351" y="57"/>
                      <a:pt x="354" y="84"/>
                    </a:cubicBezTo>
                    <a:cubicBezTo>
                      <a:pt x="357" y="111"/>
                      <a:pt x="382" y="338"/>
                      <a:pt x="399" y="429"/>
                    </a:cubicBezTo>
                    <a:cubicBezTo>
                      <a:pt x="416" y="520"/>
                      <a:pt x="438" y="630"/>
                      <a:pt x="459" y="630"/>
                    </a:cubicBezTo>
                    <a:cubicBezTo>
                      <a:pt x="483" y="630"/>
                      <a:pt x="504" y="536"/>
                      <a:pt x="528" y="432"/>
                    </a:cubicBezTo>
                    <a:cubicBezTo>
                      <a:pt x="546" y="343"/>
                      <a:pt x="545" y="165"/>
                      <a:pt x="564" y="96"/>
                    </a:cubicBezTo>
                    <a:cubicBezTo>
                      <a:pt x="581" y="24"/>
                      <a:pt x="585" y="28"/>
                      <a:pt x="642" y="15"/>
                    </a:cubicBezTo>
                    <a:cubicBezTo>
                      <a:pt x="699" y="2"/>
                      <a:pt x="854" y="5"/>
                      <a:pt x="909" y="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216" y="1593"/>
              <a:ext cx="10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first derivative</a:t>
              </a:r>
            </a:p>
          </p:txBody>
        </p:sp>
      </p:grpSp>
      <p:grpSp>
        <p:nvGrpSpPr>
          <p:cNvPr id="27" name="Group 33"/>
          <p:cNvGrpSpPr>
            <a:grpSpLocks/>
          </p:cNvGrpSpPr>
          <p:nvPr/>
        </p:nvGrpSpPr>
        <p:grpSpPr bwMode="auto">
          <a:xfrm>
            <a:off x="6445338" y="3359728"/>
            <a:ext cx="2325688" cy="3205163"/>
            <a:chOff x="4081" y="2064"/>
            <a:chExt cx="1465" cy="2019"/>
          </a:xfrm>
        </p:grpSpPr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 flipV="1">
              <a:off x="4368" y="3168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V="1">
              <a:off x="5040" y="2064"/>
              <a:ext cx="144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4081" y="3676"/>
              <a:ext cx="146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edges correspond to</a:t>
              </a:r>
              <a:br>
                <a:rPr lang="en-US" altLang="en-US" sz="1800" dirty="0">
                  <a:latin typeface="Arial" charset="0"/>
                </a:rPr>
              </a:br>
              <a:r>
                <a:rPr lang="en-US" altLang="en-US" sz="1800" dirty="0">
                  <a:latin typeface="Arial" charset="0"/>
                </a:rPr>
                <a:t>extrema of derivative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36292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first-order derivative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pPr lvl="1">
              <a:buFontTx/>
              <a:buChar char="-"/>
            </a:pPr>
            <a:endParaRPr lang="en-US" altLang="ko-KR" b="1" dirty="0"/>
          </a:p>
          <a:p>
            <a:pPr lvl="1">
              <a:buFontTx/>
              <a:buChar char="-"/>
            </a:pPr>
            <a:r>
              <a:rPr lang="ko-KR" altLang="en-US" dirty="0"/>
              <a:t>이산 신호에서의 미분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위와 같은 공식을 이용해</a:t>
            </a:r>
            <a:r>
              <a:rPr lang="en-US" altLang="ko-KR" dirty="0"/>
              <a:t>, Kernel</a:t>
            </a:r>
            <a:r>
              <a:rPr lang="ko-KR" altLang="en-US" dirty="0"/>
              <a:t>을 만들면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b="1" dirty="0"/>
          </a:p>
        </p:txBody>
      </p:sp>
      <p:pic>
        <p:nvPicPr>
          <p:cNvPr id="31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12" y="1894879"/>
            <a:ext cx="3184989" cy="5511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droppedImage.pdf" descr="droppedImage.pdf"/>
          <p:cNvPicPr>
            <a:picLocks noChangeAspect="1"/>
          </p:cNvPicPr>
          <p:nvPr/>
        </p:nvPicPr>
        <p:blipFill rotWithShape="1">
          <a:blip r:embed="rId4"/>
          <a:srcRect r="38987"/>
          <a:stretch/>
        </p:blipFill>
        <p:spPr>
          <a:xfrm>
            <a:off x="1390580" y="3510755"/>
            <a:ext cx="3181421" cy="54850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2311944"/>
              </p:ext>
            </p:extLst>
          </p:nvPr>
        </p:nvGraphicFramePr>
        <p:xfrm>
          <a:off x="1387012" y="5124025"/>
          <a:ext cx="26363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783">
                  <a:extLst>
                    <a:ext uri="{9D8B030D-6E8A-4147-A177-3AD203B41FA5}">
                      <a16:colId xmlns:a16="http://schemas.microsoft.com/office/drawing/2014/main" xmlns="" val="82090317"/>
                    </a:ext>
                  </a:extLst>
                </a:gridCol>
                <a:gridCol w="878783">
                  <a:extLst>
                    <a:ext uri="{9D8B030D-6E8A-4147-A177-3AD203B41FA5}">
                      <a16:colId xmlns:a16="http://schemas.microsoft.com/office/drawing/2014/main" xmlns="" val="125035511"/>
                    </a:ext>
                  </a:extLst>
                </a:gridCol>
                <a:gridCol w="878783">
                  <a:extLst>
                    <a:ext uri="{9D8B030D-6E8A-4147-A177-3AD203B41FA5}">
                      <a16:colId xmlns:a16="http://schemas.microsoft.com/office/drawing/2014/main" xmlns="" val="3884958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0902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6110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Sobel 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t="6178"/>
          <a:stretch/>
        </p:blipFill>
        <p:spPr>
          <a:xfrm>
            <a:off x="429585" y="3108959"/>
            <a:ext cx="2892097" cy="287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1174960" y="6072222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 이미지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750068" y="4547014"/>
            <a:ext cx="133732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85048" y="4817027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3x3 </a:t>
            </a:r>
            <a:r>
              <a:rPr lang="ko-KR" altLang="en-US" sz="1400" dirty="0"/>
              <a:t>수평 </a:t>
            </a:r>
            <a:r>
              <a:rPr lang="en-US" altLang="ko-KR" sz="1400" dirty="0" err="1"/>
              <a:t>sobel</a:t>
            </a:r>
            <a:endParaRPr lang="ko-KR" altLang="en-US" sz="14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2144599"/>
              </p:ext>
            </p:extLst>
          </p:nvPr>
        </p:nvGraphicFramePr>
        <p:xfrm>
          <a:off x="2099575" y="1312562"/>
          <a:ext cx="1442610" cy="100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70">
                  <a:extLst>
                    <a:ext uri="{9D8B030D-6E8A-4147-A177-3AD203B41FA5}">
                      <a16:colId xmlns:a16="http://schemas.microsoft.com/office/drawing/2014/main" xmlns="" val="1410801496"/>
                    </a:ext>
                  </a:extLst>
                </a:gridCol>
                <a:gridCol w="480870">
                  <a:extLst>
                    <a:ext uri="{9D8B030D-6E8A-4147-A177-3AD203B41FA5}">
                      <a16:colId xmlns:a16="http://schemas.microsoft.com/office/drawing/2014/main" xmlns="" val="4040308549"/>
                    </a:ext>
                  </a:extLst>
                </a:gridCol>
                <a:gridCol w="480870">
                  <a:extLst>
                    <a:ext uri="{9D8B030D-6E8A-4147-A177-3AD203B41FA5}">
                      <a16:colId xmlns:a16="http://schemas.microsoft.com/office/drawing/2014/main" xmlns="" val="1056920304"/>
                    </a:ext>
                  </a:extLst>
                </a:gridCol>
              </a:tblGrid>
              <a:tr h="254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3222250"/>
                  </a:ext>
                </a:extLst>
              </a:tr>
              <a:tr h="338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2226689"/>
                  </a:ext>
                </a:extLst>
              </a:tr>
              <a:tr h="338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819687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1888368"/>
              </p:ext>
            </p:extLst>
          </p:nvPr>
        </p:nvGraphicFramePr>
        <p:xfrm>
          <a:off x="390887" y="1295663"/>
          <a:ext cx="1442610" cy="101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70">
                  <a:extLst>
                    <a:ext uri="{9D8B030D-6E8A-4147-A177-3AD203B41FA5}">
                      <a16:colId xmlns:a16="http://schemas.microsoft.com/office/drawing/2014/main" xmlns="" val="1410801496"/>
                    </a:ext>
                  </a:extLst>
                </a:gridCol>
                <a:gridCol w="480870">
                  <a:extLst>
                    <a:ext uri="{9D8B030D-6E8A-4147-A177-3AD203B41FA5}">
                      <a16:colId xmlns:a16="http://schemas.microsoft.com/office/drawing/2014/main" xmlns="" val="4040308549"/>
                    </a:ext>
                  </a:extLst>
                </a:gridCol>
                <a:gridCol w="480870">
                  <a:extLst>
                    <a:ext uri="{9D8B030D-6E8A-4147-A177-3AD203B41FA5}">
                      <a16:colId xmlns:a16="http://schemas.microsoft.com/office/drawing/2014/main" xmlns="" val="1056920304"/>
                    </a:ext>
                  </a:extLst>
                </a:gridCol>
              </a:tblGrid>
              <a:tr h="338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3222250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2226689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8196871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6677"/>
          <a:stretch/>
        </p:blipFill>
        <p:spPr>
          <a:xfrm>
            <a:off x="5588531" y="828136"/>
            <a:ext cx="2926487" cy="2889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6845"/>
          <a:stretch/>
        </p:blipFill>
        <p:spPr>
          <a:xfrm>
            <a:off x="5588531" y="3854020"/>
            <a:ext cx="2938267" cy="2896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559930" y="240400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수직마스크</a:t>
            </a:r>
            <a:endParaRPr lang="en-US" altLang="ko-KR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279706" y="240964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수평마스크</a:t>
            </a:r>
            <a:endParaRPr lang="en-US" altLang="ko-KR" sz="140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3720687" y="2404007"/>
            <a:ext cx="1272962" cy="130338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40483" y="3144194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3x3 </a:t>
            </a:r>
            <a:r>
              <a:rPr lang="ko-KR" altLang="en-US" sz="1400" dirty="0"/>
              <a:t>수직 </a:t>
            </a:r>
            <a:r>
              <a:rPr lang="en-US" altLang="ko-KR" sz="1400" dirty="0" err="1"/>
              <a:t>sobel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87423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Sobel 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t="6677"/>
          <a:stretch/>
        </p:blipFill>
        <p:spPr>
          <a:xfrm>
            <a:off x="438406" y="828137"/>
            <a:ext cx="2637303" cy="2604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t="6845"/>
          <a:stretch/>
        </p:blipFill>
        <p:spPr>
          <a:xfrm>
            <a:off x="438406" y="4010226"/>
            <a:ext cx="2637303" cy="2599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1473617" y="3299098"/>
            <a:ext cx="566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+</a:t>
            </a:r>
            <a:endParaRPr lang="ko-KR" altLang="en-US" sz="4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414" t="6341"/>
          <a:stretch/>
        </p:blipFill>
        <p:spPr>
          <a:xfrm>
            <a:off x="4588625" y="1828800"/>
            <a:ext cx="3998812" cy="397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3590892" y="3240785"/>
            <a:ext cx="566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=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92146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Sobel 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cv2.Sobel(</a:t>
            </a:r>
            <a:r>
              <a:rPr lang="en-US" altLang="ko-KR" b="1" dirty="0" err="1"/>
              <a:t>img</a:t>
            </a:r>
            <a:r>
              <a:rPr lang="en-US" altLang="ko-KR" b="1" dirty="0"/>
              <a:t>, </a:t>
            </a:r>
            <a:r>
              <a:rPr lang="en-US" altLang="ko-KR" b="1" dirty="0" err="1"/>
              <a:t>dtype</a:t>
            </a:r>
            <a:r>
              <a:rPr lang="en-US" altLang="ko-KR" b="1" dirty="0"/>
              <a:t>, dx, </a:t>
            </a:r>
            <a:r>
              <a:rPr lang="en-US" altLang="ko-KR" b="1" dirty="0" err="1"/>
              <a:t>dy</a:t>
            </a:r>
            <a:r>
              <a:rPr lang="en-US" altLang="ko-KR" b="1" dirty="0"/>
              <a:t>, </a:t>
            </a:r>
            <a:r>
              <a:rPr lang="en-US" altLang="ko-KR" b="1" dirty="0" err="1"/>
              <a:t>ksize</a:t>
            </a:r>
            <a:r>
              <a:rPr lang="en-US" altLang="ko-KR" b="1" dirty="0"/>
              <a:t>)</a:t>
            </a:r>
          </a:p>
          <a:p>
            <a:pPr lvl="1">
              <a:buFontTx/>
              <a:buChar char="-"/>
            </a:pPr>
            <a:r>
              <a:rPr lang="en-US" altLang="ko-KR" dirty="0" err="1"/>
              <a:t>Img</a:t>
            </a:r>
            <a:r>
              <a:rPr lang="en-US" altLang="ko-KR" dirty="0"/>
              <a:t> : Sobel </a:t>
            </a:r>
            <a:r>
              <a:rPr lang="ko-KR" altLang="en-US" dirty="0"/>
              <a:t>미분을 적용할 원본 이미지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err="1"/>
              <a:t>Dtype</a:t>
            </a:r>
            <a:r>
              <a:rPr lang="en-US" altLang="ko-KR" dirty="0"/>
              <a:t> : </a:t>
            </a:r>
            <a:r>
              <a:rPr lang="ko-KR" altLang="en-US" dirty="0"/>
              <a:t>결과 이미지 데이터 타입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/>
              <a:t>cv2.CV_8U : uint8</a:t>
            </a:r>
          </a:p>
          <a:p>
            <a:pPr lvl="2">
              <a:buFontTx/>
              <a:buChar char="-"/>
            </a:pPr>
            <a:r>
              <a:rPr lang="en-US" altLang="ko-KR" dirty="0"/>
              <a:t>cv2.CV_16U : uint16</a:t>
            </a:r>
          </a:p>
          <a:p>
            <a:pPr lvl="2">
              <a:buFontTx/>
              <a:buChar char="-"/>
            </a:pPr>
            <a:r>
              <a:rPr lang="en-US" altLang="ko-KR" dirty="0"/>
              <a:t>cv2.CV_32F : float32</a:t>
            </a:r>
          </a:p>
          <a:p>
            <a:pPr lvl="2">
              <a:buFontTx/>
              <a:buChar char="-"/>
            </a:pPr>
            <a:r>
              <a:rPr lang="en-US" altLang="ko-KR" dirty="0"/>
              <a:t>cv2.CV_64F : float64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dx, </a:t>
            </a:r>
            <a:r>
              <a:rPr lang="en-US" altLang="ko-KR" dirty="0" err="1"/>
              <a:t>dy</a:t>
            </a:r>
            <a:r>
              <a:rPr lang="en-US" altLang="ko-KR" dirty="0"/>
              <a:t> : x</a:t>
            </a:r>
            <a:r>
              <a:rPr lang="ko-KR" altLang="en-US" dirty="0"/>
              <a:t>방향</a:t>
            </a:r>
            <a:r>
              <a:rPr lang="en-US" altLang="ko-KR" dirty="0"/>
              <a:t>, y</a:t>
            </a:r>
            <a:r>
              <a:rPr lang="ko-KR" altLang="en-US" dirty="0"/>
              <a:t>방향 미분 차수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err="1"/>
              <a:t>Ksize</a:t>
            </a:r>
            <a:r>
              <a:rPr lang="en-US" altLang="ko-KR" dirty="0"/>
              <a:t> : kernel</a:t>
            </a:r>
            <a:r>
              <a:rPr lang="ko-KR" altLang="en-US" dirty="0"/>
              <a:t>의 </a:t>
            </a:r>
            <a:r>
              <a:rPr lang="en-US" altLang="ko-KR" dirty="0"/>
              <a:t>size. </a:t>
            </a:r>
            <a:r>
              <a:rPr lang="ko-KR" altLang="en-US" dirty="0"/>
              <a:t>홀수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91989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second-order derivative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pPr lvl="1">
              <a:buFontTx/>
              <a:buChar char="-"/>
            </a:pPr>
            <a:endParaRPr lang="en-US" altLang="ko-KR" b="1" dirty="0"/>
          </a:p>
          <a:p>
            <a:pPr lvl="1">
              <a:buFontTx/>
              <a:buChar char="-"/>
            </a:pPr>
            <a:r>
              <a:rPr lang="ko-KR" altLang="en-US" dirty="0"/>
              <a:t>이산 신호에서의 미분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위와 같은 공식을 이용해</a:t>
            </a:r>
            <a:r>
              <a:rPr lang="en-US" altLang="ko-KR" dirty="0"/>
              <a:t>, Kernel</a:t>
            </a:r>
            <a:r>
              <a:rPr lang="ko-KR" altLang="en-US" dirty="0"/>
              <a:t>을 만들면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1667175"/>
              </p:ext>
            </p:extLst>
          </p:nvPr>
        </p:nvGraphicFramePr>
        <p:xfrm>
          <a:off x="1387012" y="5124025"/>
          <a:ext cx="26363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783">
                  <a:extLst>
                    <a:ext uri="{9D8B030D-6E8A-4147-A177-3AD203B41FA5}">
                      <a16:colId xmlns:a16="http://schemas.microsoft.com/office/drawing/2014/main" xmlns="" val="82090317"/>
                    </a:ext>
                  </a:extLst>
                </a:gridCol>
                <a:gridCol w="878783">
                  <a:extLst>
                    <a:ext uri="{9D8B030D-6E8A-4147-A177-3AD203B41FA5}">
                      <a16:colId xmlns:a16="http://schemas.microsoft.com/office/drawing/2014/main" xmlns="" val="125035511"/>
                    </a:ext>
                  </a:extLst>
                </a:gridCol>
                <a:gridCol w="878783">
                  <a:extLst>
                    <a:ext uri="{9D8B030D-6E8A-4147-A177-3AD203B41FA5}">
                      <a16:colId xmlns:a16="http://schemas.microsoft.com/office/drawing/2014/main" xmlns="" val="3884958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090248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A604B14-3EAF-4332-BB09-0239DD1CD7DD}"/>
              </a:ext>
            </a:extLst>
          </p:cNvPr>
          <p:cNvGrpSpPr/>
          <p:nvPr/>
        </p:nvGrpSpPr>
        <p:grpSpPr>
          <a:xfrm>
            <a:off x="1387012" y="1935923"/>
            <a:ext cx="4589904" cy="559942"/>
            <a:chOff x="2495891" y="4105138"/>
            <a:chExt cx="4589904" cy="559942"/>
          </a:xfrm>
        </p:grpSpPr>
        <p:pic>
          <p:nvPicPr>
            <p:cNvPr id="8" name="droppedImage.png" descr="droppedImage.png">
              <a:extLst>
                <a:ext uri="{FF2B5EF4-FFF2-40B4-BE49-F238E27FC236}">
                  <a16:creationId xmlns:a16="http://schemas.microsoft.com/office/drawing/2014/main" xmlns="" id="{C33B0C3D-9EDF-41E8-AEE4-593530731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035" r="834"/>
            <a:stretch/>
          </p:blipFill>
          <p:spPr>
            <a:xfrm>
              <a:off x="3911794" y="4115536"/>
              <a:ext cx="3174001" cy="54954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" name="droppedImage.pdf" descr="droppedImage.pdf">
              <a:extLst>
                <a:ext uri="{FF2B5EF4-FFF2-40B4-BE49-F238E27FC236}">
                  <a16:creationId xmlns:a16="http://schemas.microsoft.com/office/drawing/2014/main" xmlns="" id="{3F94F186-D539-4895-9660-8ABF1023B0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834" r="67501"/>
            <a:stretch/>
          </p:blipFill>
          <p:spPr>
            <a:xfrm>
              <a:off x="3155924" y="4115011"/>
              <a:ext cx="801385" cy="55006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" name="droppedImage.png" descr="droppedImage.png">
              <a:extLst>
                <a:ext uri="{FF2B5EF4-FFF2-40B4-BE49-F238E27FC236}">
                  <a16:creationId xmlns:a16="http://schemas.microsoft.com/office/drawing/2014/main" xmlns="" id="{811BA160-F2A4-4FF8-B869-E7DBE95759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8620"/>
            <a:stretch/>
          </p:blipFill>
          <p:spPr>
            <a:xfrm>
              <a:off x="2495891" y="4105138"/>
              <a:ext cx="610821" cy="549544"/>
            </a:xfrm>
            <a:prstGeom prst="rect">
              <a:avLst/>
            </a:prstGeom>
            <a:ln w="12700">
              <a:miter lim="400000"/>
            </a:ln>
          </p:spPr>
        </p:pic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1387012" y="3431596"/>
                <a:ext cx="4417491" cy="687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012" y="3431596"/>
                <a:ext cx="4417491" cy="687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78316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Laplacian filter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9708438"/>
              </p:ext>
            </p:extLst>
          </p:nvPr>
        </p:nvGraphicFramePr>
        <p:xfrm>
          <a:off x="806524" y="1528419"/>
          <a:ext cx="1442610" cy="101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70">
                  <a:extLst>
                    <a:ext uri="{9D8B030D-6E8A-4147-A177-3AD203B41FA5}">
                      <a16:colId xmlns:a16="http://schemas.microsoft.com/office/drawing/2014/main" xmlns="" val="1410801496"/>
                    </a:ext>
                  </a:extLst>
                </a:gridCol>
                <a:gridCol w="480870">
                  <a:extLst>
                    <a:ext uri="{9D8B030D-6E8A-4147-A177-3AD203B41FA5}">
                      <a16:colId xmlns:a16="http://schemas.microsoft.com/office/drawing/2014/main" xmlns="" val="4040308549"/>
                    </a:ext>
                  </a:extLst>
                </a:gridCol>
                <a:gridCol w="480870">
                  <a:extLst>
                    <a:ext uri="{9D8B030D-6E8A-4147-A177-3AD203B41FA5}">
                      <a16:colId xmlns:a16="http://schemas.microsoft.com/office/drawing/2014/main" xmlns="" val="1056920304"/>
                    </a:ext>
                  </a:extLst>
                </a:gridCol>
              </a:tblGrid>
              <a:tr h="338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3222250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2226689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819687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1861" y="2658631"/>
            <a:ext cx="1451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Laplacian kernel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685" y="3142006"/>
            <a:ext cx="2871187" cy="287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t="6178"/>
          <a:stretch/>
        </p:blipFill>
        <p:spPr>
          <a:xfrm>
            <a:off x="593284" y="3142006"/>
            <a:ext cx="2892097" cy="287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1208211" y="606109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 이미지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849821" y="4585765"/>
            <a:ext cx="133732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3968" y="6061097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Laplacian 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xmlns="" val="415267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Laplacian 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cv2.Laplacian(</a:t>
            </a:r>
            <a:r>
              <a:rPr lang="en-US" altLang="ko-KR" b="1" dirty="0" err="1"/>
              <a:t>img</a:t>
            </a:r>
            <a:r>
              <a:rPr lang="en-US" altLang="ko-KR" b="1" dirty="0"/>
              <a:t>, </a:t>
            </a:r>
            <a:r>
              <a:rPr lang="en-US" altLang="ko-KR" b="1" dirty="0" err="1"/>
              <a:t>dtype</a:t>
            </a:r>
            <a:r>
              <a:rPr lang="en-US" altLang="ko-KR" b="1" dirty="0"/>
              <a:t>, </a:t>
            </a:r>
            <a:r>
              <a:rPr lang="en-US" altLang="ko-KR" b="1" dirty="0" err="1"/>
              <a:t>ksize</a:t>
            </a:r>
            <a:r>
              <a:rPr lang="en-US" altLang="ko-KR" b="1" dirty="0"/>
              <a:t>)</a:t>
            </a:r>
          </a:p>
          <a:p>
            <a:pPr lvl="1">
              <a:buFontTx/>
              <a:buChar char="-"/>
            </a:pPr>
            <a:r>
              <a:rPr lang="en-US" altLang="ko-KR" dirty="0" err="1"/>
              <a:t>Img</a:t>
            </a:r>
            <a:r>
              <a:rPr lang="en-US" altLang="ko-KR" dirty="0"/>
              <a:t> : filter</a:t>
            </a:r>
            <a:r>
              <a:rPr lang="ko-KR" altLang="en-US" dirty="0"/>
              <a:t>를 적용할 원본 이미지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err="1"/>
              <a:t>Dtype</a:t>
            </a:r>
            <a:r>
              <a:rPr lang="en-US" altLang="ko-KR" dirty="0"/>
              <a:t> : </a:t>
            </a:r>
            <a:r>
              <a:rPr lang="ko-KR" altLang="en-US" dirty="0"/>
              <a:t>결과 이미지 데이터 타입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/>
              <a:t>cv2.CV_8U : uint8</a:t>
            </a:r>
          </a:p>
          <a:p>
            <a:pPr lvl="2">
              <a:buFontTx/>
              <a:buChar char="-"/>
            </a:pPr>
            <a:r>
              <a:rPr lang="en-US" altLang="ko-KR" dirty="0"/>
              <a:t>cv2.CV_16U : uint16</a:t>
            </a:r>
          </a:p>
          <a:p>
            <a:pPr lvl="2">
              <a:buFontTx/>
              <a:buChar char="-"/>
            </a:pPr>
            <a:r>
              <a:rPr lang="en-US" altLang="ko-KR" dirty="0"/>
              <a:t>cv2.CV_32F : float32</a:t>
            </a:r>
          </a:p>
          <a:p>
            <a:pPr lvl="2">
              <a:buFontTx/>
              <a:buChar char="-"/>
            </a:pPr>
            <a:r>
              <a:rPr lang="en-US" altLang="ko-KR" dirty="0"/>
              <a:t>cv2.CV_64F : float64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err="1"/>
              <a:t>Ksize</a:t>
            </a:r>
            <a:r>
              <a:rPr lang="en-US" altLang="ko-KR" dirty="0"/>
              <a:t> : kernel</a:t>
            </a:r>
            <a:r>
              <a:rPr lang="ko-KR" altLang="en-US" dirty="0"/>
              <a:t>의 </a:t>
            </a:r>
            <a:r>
              <a:rPr lang="en-US" altLang="ko-KR" dirty="0"/>
              <a:t>size. </a:t>
            </a:r>
            <a:r>
              <a:rPr lang="ko-KR" altLang="en-US" dirty="0"/>
              <a:t>홀수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603736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Sobel 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Sobel kernel</a:t>
            </a:r>
          </a:p>
          <a:p>
            <a:pPr marL="457200" lvl="1" indent="0">
              <a:buNone/>
            </a:pPr>
            <a:r>
              <a:rPr lang="en-US" altLang="ko-KR" b="1" dirty="0"/>
              <a:t>- 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pPr marL="457200" lvl="1" indent="0">
              <a:buNone/>
            </a:pPr>
            <a:endParaRPr lang="en-US" altLang="ko-KR" b="1" dirty="0"/>
          </a:p>
          <a:p>
            <a:pPr marL="457200" lvl="1" indent="0">
              <a:buNone/>
            </a:pPr>
            <a:endParaRPr lang="en-US" altLang="ko-KR" b="1" dirty="0"/>
          </a:p>
          <a:p>
            <a:pPr lvl="1">
              <a:buFontTx/>
              <a:buChar char="-"/>
            </a:pPr>
            <a:r>
              <a:rPr lang="ko-KR" altLang="en-US" dirty="0"/>
              <a:t>단순히 </a:t>
            </a:r>
            <a:r>
              <a:rPr lang="ko-KR" altLang="en-US" dirty="0" err="1"/>
              <a:t>미분만</a:t>
            </a:r>
            <a:r>
              <a:rPr lang="ko-KR" altLang="en-US" dirty="0"/>
              <a:t> 하게 되면 그림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과 같이 </a:t>
            </a:r>
            <a:r>
              <a:rPr lang="en-US" altLang="ko-KR" dirty="0"/>
              <a:t>Edge</a:t>
            </a:r>
            <a:r>
              <a:rPr lang="ko-KR" altLang="en-US" dirty="0"/>
              <a:t>를 알기 힘들다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값의 </a:t>
            </a:r>
            <a:r>
              <a:rPr lang="ko-KR" altLang="en-US" dirty="0" err="1"/>
              <a:t>변화도를</a:t>
            </a:r>
            <a:r>
              <a:rPr lang="ko-KR" altLang="en-US" dirty="0"/>
              <a:t> 줄이기 위해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blur filter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6459634"/>
              </p:ext>
            </p:extLst>
          </p:nvPr>
        </p:nvGraphicFramePr>
        <p:xfrm>
          <a:off x="3013975" y="1960952"/>
          <a:ext cx="1442610" cy="100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70">
                  <a:extLst>
                    <a:ext uri="{9D8B030D-6E8A-4147-A177-3AD203B41FA5}">
                      <a16:colId xmlns:a16="http://schemas.microsoft.com/office/drawing/2014/main" xmlns="" val="1410801496"/>
                    </a:ext>
                  </a:extLst>
                </a:gridCol>
                <a:gridCol w="480870">
                  <a:extLst>
                    <a:ext uri="{9D8B030D-6E8A-4147-A177-3AD203B41FA5}">
                      <a16:colId xmlns:a16="http://schemas.microsoft.com/office/drawing/2014/main" xmlns="" val="4040308549"/>
                    </a:ext>
                  </a:extLst>
                </a:gridCol>
                <a:gridCol w="480870">
                  <a:extLst>
                    <a:ext uri="{9D8B030D-6E8A-4147-A177-3AD203B41FA5}">
                      <a16:colId xmlns:a16="http://schemas.microsoft.com/office/drawing/2014/main" xmlns="" val="1056920304"/>
                    </a:ext>
                  </a:extLst>
                </a:gridCol>
              </a:tblGrid>
              <a:tr h="254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3222250"/>
                  </a:ext>
                </a:extLst>
              </a:tr>
              <a:tr h="338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2226689"/>
                  </a:ext>
                </a:extLst>
              </a:tr>
              <a:tr h="338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819687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77962383"/>
              </p:ext>
            </p:extLst>
          </p:nvPr>
        </p:nvGraphicFramePr>
        <p:xfrm>
          <a:off x="1305287" y="1944053"/>
          <a:ext cx="1442610" cy="101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70">
                  <a:extLst>
                    <a:ext uri="{9D8B030D-6E8A-4147-A177-3AD203B41FA5}">
                      <a16:colId xmlns:a16="http://schemas.microsoft.com/office/drawing/2014/main" xmlns="" val="1410801496"/>
                    </a:ext>
                  </a:extLst>
                </a:gridCol>
                <a:gridCol w="480870">
                  <a:extLst>
                    <a:ext uri="{9D8B030D-6E8A-4147-A177-3AD203B41FA5}">
                      <a16:colId xmlns:a16="http://schemas.microsoft.com/office/drawing/2014/main" xmlns="" val="4040308549"/>
                    </a:ext>
                  </a:extLst>
                </a:gridCol>
                <a:gridCol w="480870">
                  <a:extLst>
                    <a:ext uri="{9D8B030D-6E8A-4147-A177-3AD203B41FA5}">
                      <a16:colId xmlns:a16="http://schemas.microsoft.com/office/drawing/2014/main" xmlns="" val="1056920304"/>
                    </a:ext>
                  </a:extLst>
                </a:gridCol>
              </a:tblGrid>
              <a:tr h="338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3222250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2226689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8196871"/>
                  </a:ext>
                </a:extLst>
              </a:tr>
            </a:tbl>
          </a:graphicData>
        </a:graphic>
      </p:graphicFrame>
      <p:pic>
        <p:nvPicPr>
          <p:cNvPr id="9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849" y="1744548"/>
            <a:ext cx="3971567" cy="1494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직선 화살표 연결선 5"/>
          <p:cNvCxnSpPr/>
          <p:nvPr/>
        </p:nvCxnSpPr>
        <p:spPr>
          <a:xfrm>
            <a:off x="6698012" y="3371901"/>
            <a:ext cx="0" cy="900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droppedImage.pdf" descr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849" y="4417205"/>
            <a:ext cx="3946142" cy="1351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6736718" y="36433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미분</a:t>
            </a:r>
          </a:p>
        </p:txBody>
      </p:sp>
    </p:spTree>
    <p:extLst>
      <p:ext uri="{BB962C8B-B14F-4D97-AF65-F5344CB8AC3E}">
        <p14:creationId xmlns:p14="http://schemas.microsoft.com/office/powerpoint/2010/main" xmlns="" val="80620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2D836B-44A0-4FEB-9269-1F838BC6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E23A5D5-A1C0-43A1-BE19-C0E01047D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과제 리뷰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Separable Gaussian filtering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Edge detection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80020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Sobel 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Sobel kernel</a:t>
            </a:r>
          </a:p>
          <a:p>
            <a:pPr marL="457200" lvl="1" indent="0">
              <a:buNone/>
            </a:pPr>
            <a:r>
              <a:rPr lang="en-US" altLang="ko-KR" b="1" dirty="0"/>
              <a:t>- </a:t>
            </a:r>
          </a:p>
          <a:p>
            <a:pPr marL="457200" lvl="1" indent="0">
              <a:buNone/>
            </a:pPr>
            <a:r>
              <a:rPr lang="en-US" altLang="ko-KR" b="1" dirty="0"/>
              <a:t>              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1430857"/>
              </p:ext>
            </p:extLst>
          </p:nvPr>
        </p:nvGraphicFramePr>
        <p:xfrm>
          <a:off x="2767258" y="2221994"/>
          <a:ext cx="1442610" cy="327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70">
                  <a:extLst>
                    <a:ext uri="{9D8B030D-6E8A-4147-A177-3AD203B41FA5}">
                      <a16:colId xmlns:a16="http://schemas.microsoft.com/office/drawing/2014/main" xmlns="" val="1410801496"/>
                    </a:ext>
                  </a:extLst>
                </a:gridCol>
                <a:gridCol w="480870">
                  <a:extLst>
                    <a:ext uri="{9D8B030D-6E8A-4147-A177-3AD203B41FA5}">
                      <a16:colId xmlns:a16="http://schemas.microsoft.com/office/drawing/2014/main" xmlns="" val="4040308549"/>
                    </a:ext>
                  </a:extLst>
                </a:gridCol>
                <a:gridCol w="480870">
                  <a:extLst>
                    <a:ext uri="{9D8B030D-6E8A-4147-A177-3AD203B41FA5}">
                      <a16:colId xmlns:a16="http://schemas.microsoft.com/office/drawing/2014/main" xmlns="" val="1056920304"/>
                    </a:ext>
                  </a:extLst>
                </a:gridCol>
              </a:tblGrid>
              <a:tr h="254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322225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261474"/>
              </p:ext>
            </p:extLst>
          </p:nvPr>
        </p:nvGraphicFramePr>
        <p:xfrm>
          <a:off x="1362397" y="1877551"/>
          <a:ext cx="480870" cy="101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70">
                  <a:extLst>
                    <a:ext uri="{9D8B030D-6E8A-4147-A177-3AD203B41FA5}">
                      <a16:colId xmlns:a16="http://schemas.microsoft.com/office/drawing/2014/main" xmlns="" val="1056920304"/>
                    </a:ext>
                  </a:extLst>
                </a:gridCol>
              </a:tblGrid>
              <a:tr h="338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3222250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2226689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819687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42125" y="21800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3950370"/>
              </p:ext>
            </p:extLst>
          </p:nvPr>
        </p:nvGraphicFramePr>
        <p:xfrm>
          <a:off x="5245520" y="1877551"/>
          <a:ext cx="1442610" cy="101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70">
                  <a:extLst>
                    <a:ext uri="{9D8B030D-6E8A-4147-A177-3AD203B41FA5}">
                      <a16:colId xmlns:a16="http://schemas.microsoft.com/office/drawing/2014/main" xmlns="" val="1410801496"/>
                    </a:ext>
                  </a:extLst>
                </a:gridCol>
                <a:gridCol w="480870">
                  <a:extLst>
                    <a:ext uri="{9D8B030D-6E8A-4147-A177-3AD203B41FA5}">
                      <a16:colId xmlns:a16="http://schemas.microsoft.com/office/drawing/2014/main" xmlns="" val="4040308549"/>
                    </a:ext>
                  </a:extLst>
                </a:gridCol>
                <a:gridCol w="480870">
                  <a:extLst>
                    <a:ext uri="{9D8B030D-6E8A-4147-A177-3AD203B41FA5}">
                      <a16:colId xmlns:a16="http://schemas.microsoft.com/office/drawing/2014/main" xmlns="" val="1056920304"/>
                    </a:ext>
                  </a:extLst>
                </a:gridCol>
              </a:tblGrid>
              <a:tr h="338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3222250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2226689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542" marR="83542" marT="41771" marB="41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819687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82462" y="21800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1933" y="298209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blurring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06063" y="2988238"/>
            <a:ext cx="1164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derivative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45520" y="2977077"/>
            <a:ext cx="143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Sobel kernel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82569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DoG</a:t>
            </a:r>
            <a:r>
              <a:rPr lang="en-US" altLang="ko-KR" b="1" dirty="0"/>
              <a:t> (Derivative of Gaussian)</a:t>
            </a:r>
          </a:p>
          <a:p>
            <a:pPr lvl="1">
              <a:buFontTx/>
              <a:buChar char="-"/>
            </a:pPr>
            <a:r>
              <a:rPr lang="en-US" altLang="ko-KR" dirty="0"/>
              <a:t>Gaussian </a:t>
            </a:r>
            <a:r>
              <a:rPr lang="ko-KR" altLang="en-US" dirty="0"/>
              <a:t>필터로 </a:t>
            </a:r>
            <a:r>
              <a:rPr lang="en-US" altLang="ko-KR" dirty="0"/>
              <a:t>noise</a:t>
            </a:r>
            <a:r>
              <a:rPr lang="ko-KR" altLang="en-US" dirty="0"/>
              <a:t>를 감소시키고 미분 필터를 적용</a:t>
            </a:r>
            <a:r>
              <a:rPr lang="en-US" altLang="ko-KR" dirty="0"/>
              <a:t>.</a:t>
            </a:r>
            <a:endParaRPr lang="en-US" altLang="ko-KR" b="1" dirty="0"/>
          </a:p>
          <a:p>
            <a:pPr lvl="1">
              <a:buFontTx/>
              <a:buChar char="-"/>
            </a:pPr>
            <a:endParaRPr lang="en-US" altLang="ko-KR" b="1" dirty="0"/>
          </a:p>
          <a:p>
            <a:pPr lvl="1">
              <a:buFontTx/>
              <a:buChar char="-"/>
            </a:pPr>
            <a:endParaRPr lang="en-US" altLang="ko-KR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29441" y="2126748"/>
            <a:ext cx="7085120" cy="4639832"/>
            <a:chOff x="-4009746" y="1771246"/>
            <a:chExt cx="7369402" cy="4826000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248575683"/>
                </p:ext>
              </p:extLst>
            </p:nvPr>
          </p:nvGraphicFramePr>
          <p:xfrm>
            <a:off x="-2500487" y="1771246"/>
            <a:ext cx="5860143" cy="4826000"/>
          </p:xfrm>
          <a:graphic>
            <a:graphicData uri="http://schemas.openxmlformats.org/presentationml/2006/ole">
              <p:oleObj spid="_x0000_s1374" name="Photo Editor Photo" r:id="rId4" imgW="6419048" imgH="5285714" progId="">
                <p:embed/>
              </p:oleObj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83599443"/>
                </p:ext>
              </p:extLst>
            </p:nvPr>
          </p:nvGraphicFramePr>
          <p:xfrm>
            <a:off x="-3028854" y="2295393"/>
            <a:ext cx="279400" cy="360363"/>
          </p:xfrm>
          <a:graphic>
            <a:graphicData uri="http://schemas.openxmlformats.org/presentationml/2006/ole">
              <p:oleObj spid="_x0000_s1375" name="Equation" r:id="rId5" imgW="126780" imgH="164814" progId="">
                <p:embed/>
              </p:oleObj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16022823"/>
                </p:ext>
              </p:extLst>
            </p:nvPr>
          </p:nvGraphicFramePr>
          <p:xfrm>
            <a:off x="-382195" y="3537181"/>
            <a:ext cx="114300" cy="215900"/>
          </p:xfrm>
          <a:graphic>
            <a:graphicData uri="http://schemas.openxmlformats.org/presentationml/2006/ole">
              <p:oleObj spid="_x0000_s1376" name="Equation" r:id="rId6" imgW="114151" imgH="215619" progId="">
                <p:embed/>
              </p:oleObj>
            </a:graphicData>
          </a:graphic>
        </p:graphicFrame>
        <p:graphicFrame>
          <p:nvGraphicFramePr>
            <p:cNvPr id="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311610410"/>
                </p:ext>
              </p:extLst>
            </p:nvPr>
          </p:nvGraphicFramePr>
          <p:xfrm>
            <a:off x="-3320954" y="4535356"/>
            <a:ext cx="655638" cy="338137"/>
          </p:xfrm>
          <a:graphic>
            <a:graphicData uri="http://schemas.openxmlformats.org/presentationml/2006/ole">
              <p:oleObj spid="_x0000_s1377" name="Equation" r:id="rId7" imgW="342603" imgH="177646" progId="">
                <p:embed/>
              </p:oleObj>
            </a:graphicData>
          </a:graphic>
        </p:graphicFrame>
        <p:graphicFrame>
          <p:nvGraphicFramePr>
            <p:cNvPr id="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431098719"/>
                </p:ext>
              </p:extLst>
            </p:nvPr>
          </p:nvGraphicFramePr>
          <p:xfrm>
            <a:off x="-3632104" y="5540243"/>
            <a:ext cx="1090613" cy="684213"/>
          </p:xfrm>
          <a:graphic>
            <a:graphicData uri="http://schemas.openxmlformats.org/presentationml/2006/ole">
              <p:oleObj spid="_x0000_s1378" name="Equation" r:id="rId8" imgW="622030" imgH="393529" progId="">
                <p:embed/>
              </p:oleObj>
            </a:graphicData>
          </a:graphic>
        </p:graphicFrame>
        <p:graphicFrame>
          <p:nvGraphicFramePr>
            <p:cNvPr id="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281763415"/>
                </p:ext>
              </p:extLst>
            </p:nvPr>
          </p:nvGraphicFramePr>
          <p:xfrm>
            <a:off x="-4009746" y="3203444"/>
            <a:ext cx="1443037" cy="665162"/>
          </p:xfrm>
          <a:graphic>
            <a:graphicData uri="http://schemas.openxmlformats.org/presentationml/2006/ole">
              <p:oleObj spid="_x0000_s1379" name="Equation" r:id="rId9" imgW="800100" imgH="36830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1877332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DoG</a:t>
            </a:r>
            <a:r>
              <a:rPr lang="en-US" altLang="ko-KR" b="1" dirty="0"/>
              <a:t> (Derivative of Gaussian)</a:t>
            </a:r>
          </a:p>
          <a:p>
            <a:pPr lvl="1">
              <a:buFontTx/>
              <a:buChar char="-"/>
            </a:pPr>
            <a:r>
              <a:rPr lang="en-US" altLang="ko-KR" dirty="0"/>
              <a:t>Gaussian</a:t>
            </a:r>
            <a:r>
              <a:rPr lang="ko-KR" altLang="en-US" dirty="0"/>
              <a:t>을 먼저 미분하고 </a:t>
            </a:r>
            <a:r>
              <a:rPr lang="ko-KR" altLang="en-US" dirty="0" err="1"/>
              <a:t>컨볼루션하면</a:t>
            </a:r>
            <a:r>
              <a:rPr lang="ko-KR" altLang="en-US" dirty="0"/>
              <a:t> 절차가 간소화 된다</a:t>
            </a:r>
            <a:r>
              <a:rPr lang="en-US" altLang="ko-KR" dirty="0"/>
              <a:t>.</a:t>
            </a:r>
            <a:endParaRPr lang="en-US" altLang="ko-KR" b="1" dirty="0"/>
          </a:p>
          <a:p>
            <a:pPr lvl="1">
              <a:buFontTx/>
              <a:buChar char="-"/>
            </a:pPr>
            <a:endParaRPr lang="en-US" altLang="ko-KR" b="1" dirty="0"/>
          </a:p>
          <a:p>
            <a:pPr lvl="1">
              <a:buFontTx/>
              <a:buChar char="-"/>
            </a:pPr>
            <a:endParaRPr lang="en-US" altLang="ko-KR" b="1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399414" y="2375432"/>
            <a:ext cx="6345174" cy="4084685"/>
            <a:chOff x="1541780" y="2275679"/>
            <a:chExt cx="6345174" cy="4084685"/>
          </a:xfrm>
        </p:grpSpPr>
        <p:graphicFrame>
          <p:nvGraphicFramePr>
            <p:cNvPr id="1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80870639"/>
                </p:ext>
              </p:extLst>
            </p:nvPr>
          </p:nvGraphicFramePr>
          <p:xfrm>
            <a:off x="2752206" y="2275679"/>
            <a:ext cx="5134748" cy="4084685"/>
          </p:xfrm>
          <a:graphic>
            <a:graphicData uri="http://schemas.openxmlformats.org/presentationml/2006/ole">
              <p:oleObj spid="_x0000_s2278" name="Photo Editor Photo" r:id="rId4" imgW="6001588" imgH="4847619" progId="">
                <p:embed/>
              </p:oleObj>
            </a:graphicData>
          </a:graphic>
        </p:graphicFrame>
        <p:graphicFrame>
          <p:nvGraphicFramePr>
            <p:cNvPr id="1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135912899"/>
                </p:ext>
              </p:extLst>
            </p:nvPr>
          </p:nvGraphicFramePr>
          <p:xfrm>
            <a:off x="1900555" y="2851688"/>
            <a:ext cx="266700" cy="343982"/>
          </p:xfrm>
          <a:graphic>
            <a:graphicData uri="http://schemas.openxmlformats.org/presentationml/2006/ole">
              <p:oleObj spid="_x0000_s2279" name="Equation" r:id="rId5" imgW="126780" imgH="164814" progId="">
                <p:embed/>
              </p:oleObj>
            </a:graphicData>
          </a:graphic>
        </p:graphicFrame>
        <p:graphicFrame>
          <p:nvGraphicFramePr>
            <p:cNvPr id="1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884551342"/>
                </p:ext>
              </p:extLst>
            </p:nvPr>
          </p:nvGraphicFramePr>
          <p:xfrm>
            <a:off x="1541780" y="5285444"/>
            <a:ext cx="1111250" cy="693738"/>
          </p:xfrm>
          <a:graphic>
            <a:graphicData uri="http://schemas.openxmlformats.org/presentationml/2006/ole">
              <p:oleObj spid="_x0000_s2280" name="Equation" r:id="rId6" imgW="685800" imgH="431800" progId="">
                <p:embed/>
              </p:oleObj>
            </a:graphicData>
          </a:graphic>
        </p:graphicFrame>
        <p:graphicFrame>
          <p:nvGraphicFramePr>
            <p:cNvPr id="1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894570002"/>
                </p:ext>
              </p:extLst>
            </p:nvPr>
          </p:nvGraphicFramePr>
          <p:xfrm>
            <a:off x="1711643" y="3944007"/>
            <a:ext cx="604837" cy="665162"/>
          </p:xfrm>
          <a:graphic>
            <a:graphicData uri="http://schemas.openxmlformats.org/presentationml/2006/ole">
              <p:oleObj spid="_x0000_s2281" name="Equation" r:id="rId7" imgW="355292" imgH="393359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30305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detection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DoG (Derivative of Gaussian) </a:t>
                </a:r>
                <a:r>
                  <a:rPr lang="ko-KR" altLang="en-US" b="1" dirty="0"/>
                  <a:t>수행 절차</a:t>
                </a:r>
                <a:endParaRPr lang="en-US" altLang="ko-KR" b="1" dirty="0"/>
              </a:p>
              <a:p>
                <a:pPr marL="457200" lvl="1" indent="0">
                  <a:buNone/>
                </a:pPr>
                <a:r>
                  <a:rPr lang="en-US" altLang="ko-KR" dirty="0"/>
                  <a:t>1. </a:t>
                </a:r>
                <a:r>
                  <a:rPr lang="ko-KR" altLang="en-US" dirty="0" err="1"/>
                  <a:t>가우시안</a:t>
                </a:r>
                <a:r>
                  <a:rPr lang="ko-KR" altLang="en-US" dirty="0"/>
                  <a:t> 분포 함수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원본 이미지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ko-KR" sz="2800" dirty="0"/>
              </a:p>
              <a:p>
                <a:pPr marL="457200" lvl="1" indent="0">
                  <a:buNone/>
                </a:pPr>
                <a:r>
                  <a:rPr lang="en-US" altLang="ko-KR" dirty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800" b="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8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/>
                  <a:t>로 </a:t>
                </a:r>
                <a:r>
                  <a:rPr lang="en-US" altLang="ko-KR" dirty="0"/>
                  <a:t>DoG Kernel </a:t>
                </a:r>
                <a:r>
                  <a:rPr lang="ko-KR" altLang="en-US" dirty="0"/>
                  <a:t>생성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4. </a:t>
                </a: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𝐷𝑜𝐺</m:t>
                    </m:r>
                    <m:d>
                      <m:d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5. </a:t>
                </a:r>
                <a:r>
                  <a:rPr lang="ko-KR" altLang="en-US" dirty="0"/>
                  <a:t>동일한 방법으로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dirty="0"/>
                  <a:t>를 구해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DoG</m:t>
                    </m:r>
                    <m:d>
                      <m:d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800" b="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2800" b="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ko-KR" sz="2800" dirty="0"/>
              </a:p>
              <a:p>
                <a:pPr marL="457200" lvl="1" indent="0">
                  <a:buNone/>
                </a:pPr>
                <a:r>
                  <a:rPr lang="en-US" altLang="ko-KR" dirty="0"/>
                  <a:t>6. </a:t>
                </a:r>
                <a14:m>
                  <m:oMath xmlns:m="http://schemas.openxmlformats.org/officeDocument/2006/math">
                    <m:r>
                      <a:rPr lang="en-US" altLang="ko-KR" sz="2800" i="1" dirty="0">
                        <a:latin typeface="Cambria Math" panose="02040503050406030204" pitchFamily="18" charset="0"/>
                      </a:rPr>
                      <m:t>𝐷𝑜𝐺</m:t>
                    </m:r>
                    <m:d>
                      <m:dPr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𝐷𝑜𝐺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Amplitude</a:t>
                </a:r>
                <a:r>
                  <a:rPr lang="ko-KR" altLang="en-US" dirty="0"/>
                  <a:t>를 계산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780131-A543-4B9C-87C4-8CB5CF1BA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1" t="-1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78391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DoG</a:t>
            </a:r>
            <a:r>
              <a:rPr lang="en-US" altLang="ko-KR" b="1" dirty="0"/>
              <a:t> (Derivative of Gaussian)</a:t>
            </a:r>
          </a:p>
          <a:p>
            <a:pPr lvl="1">
              <a:buFontTx/>
              <a:buChar char="-"/>
            </a:pPr>
            <a:endParaRPr lang="en-US" altLang="ko-KR" b="1" dirty="0"/>
          </a:p>
          <a:p>
            <a:pPr lvl="1">
              <a:buFontTx/>
              <a:buChar char="-"/>
            </a:pP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684" y="1965924"/>
            <a:ext cx="4289367" cy="4289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4" y="1965924"/>
            <a:ext cx="4289367" cy="4289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1814189" y="6255291"/>
                <a:ext cx="10267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189" y="6255291"/>
                <a:ext cx="102675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6390989" y="6255291"/>
                <a:ext cx="10267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89" y="6255291"/>
                <a:ext cx="102675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32032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LoG</a:t>
            </a:r>
            <a:r>
              <a:rPr lang="en-US" altLang="ko-KR" b="1" dirty="0"/>
              <a:t> (Laplacian of Gaussian)</a:t>
            </a:r>
          </a:p>
          <a:p>
            <a:pPr lvl="1">
              <a:buFontTx/>
              <a:buChar char="-"/>
            </a:pPr>
            <a:r>
              <a:rPr lang="en-US" altLang="ko-KR" dirty="0"/>
              <a:t>Gaussian </a:t>
            </a:r>
            <a:r>
              <a:rPr lang="ko-KR" altLang="en-US" dirty="0"/>
              <a:t>필터로 </a:t>
            </a:r>
            <a:r>
              <a:rPr lang="en-US" altLang="ko-KR" dirty="0"/>
              <a:t>noise</a:t>
            </a:r>
            <a:r>
              <a:rPr lang="ko-KR" altLang="en-US" dirty="0"/>
              <a:t>를 감소시키고</a:t>
            </a:r>
            <a:r>
              <a:rPr lang="en-US" altLang="ko-KR" dirty="0"/>
              <a:t> Laplacian </a:t>
            </a:r>
            <a:r>
              <a:rPr lang="ko-KR" altLang="en-US" dirty="0"/>
              <a:t>필터를 적용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pPr lvl="1">
              <a:buFontTx/>
              <a:buChar char="-"/>
            </a:pPr>
            <a:endParaRPr lang="en-US" altLang="ko-KR" b="1" dirty="0"/>
          </a:p>
          <a:p>
            <a:pPr lvl="1">
              <a:buFontTx/>
              <a:buChar char="-"/>
            </a:pPr>
            <a:endParaRPr lang="en-US" altLang="ko-KR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008410" y="2363815"/>
            <a:ext cx="6538853" cy="4010298"/>
            <a:chOff x="1257792" y="1765299"/>
            <a:chExt cx="6538853" cy="4010298"/>
          </a:xfrm>
        </p:grpSpPr>
        <p:graphicFrame>
          <p:nvGraphicFramePr>
            <p:cNvPr id="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609055095"/>
                </p:ext>
              </p:extLst>
            </p:nvPr>
          </p:nvGraphicFramePr>
          <p:xfrm>
            <a:off x="2427779" y="1765299"/>
            <a:ext cx="5368866" cy="4010298"/>
          </p:xfrm>
          <a:graphic>
            <a:graphicData uri="http://schemas.openxmlformats.org/presentationml/2006/ole">
              <p:oleObj spid="_x0000_s3302" name="Photo Editor Photo" r:id="rId4" imgW="6125430" imgH="4971429" progId="">
                <p:embed/>
              </p:oleObj>
            </a:graphicData>
          </a:graphic>
        </p:graphicFrame>
        <p:graphicFrame>
          <p:nvGraphicFramePr>
            <p:cNvPr id="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766482818"/>
                </p:ext>
              </p:extLst>
            </p:nvPr>
          </p:nvGraphicFramePr>
          <p:xfrm>
            <a:off x="2025228" y="2286000"/>
            <a:ext cx="279400" cy="360363"/>
          </p:xfrm>
          <a:graphic>
            <a:graphicData uri="http://schemas.openxmlformats.org/presentationml/2006/ole">
              <p:oleObj spid="_x0000_s3303" name="Equation" r:id="rId5" imgW="126780" imgH="164814" progId="">
                <p:embed/>
              </p:oleObj>
            </a:graphicData>
          </a:graphic>
        </p:graphicFrame>
        <p:graphicFrame>
          <p:nvGraphicFramePr>
            <p:cNvPr id="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524350201"/>
                </p:ext>
              </p:extLst>
            </p:nvPr>
          </p:nvGraphicFramePr>
          <p:xfrm>
            <a:off x="1257792" y="4706938"/>
            <a:ext cx="1169987" cy="760412"/>
          </p:xfrm>
          <a:graphic>
            <a:graphicData uri="http://schemas.openxmlformats.org/presentationml/2006/ole">
              <p:oleObj spid="_x0000_s3304" name="Equation" r:id="rId6" imgW="736600" imgH="482600" progId="">
                <p:embed/>
              </p:oleObj>
            </a:graphicData>
          </a:graphic>
        </p:graphicFrame>
        <p:graphicFrame>
          <p:nvGraphicFramePr>
            <p:cNvPr id="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50892381"/>
                </p:ext>
              </p:extLst>
            </p:nvPr>
          </p:nvGraphicFramePr>
          <p:xfrm>
            <a:off x="1843459" y="3429000"/>
            <a:ext cx="642938" cy="638175"/>
          </p:xfrm>
          <a:graphic>
            <a:graphicData uri="http://schemas.openxmlformats.org/presentationml/2006/ole">
              <p:oleObj spid="_x0000_s3305" name="Equation" r:id="rId7" imgW="419100" imgH="41910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125080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8780131-A543-4B9C-87C4-8CB5CF1BA4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3"/>
            <a:stretch>
              <a:fillRect l="-1031" t="-1777"/>
            </a:stretch>
          </a:blipFill>
        </p:spPr>
        <p:txBody>
          <a:bodyPr/>
          <a:lstStyle/>
          <a:p>
            <a:r>
              <a:rPr lang="ko-KR" altLang="en-US" dirty="0">
                <a:noFill/>
              </a:rPr>
              <a:t> </a:t>
            </a:r>
            <a:r>
              <a:rPr lang="en-US" altLang="ko-KR" dirty="0" smtClean="0">
                <a:noFill/>
              </a:rPr>
              <a:t>dfdfdfdfdfdfdf</a:t>
            </a:r>
            <a:endParaRPr lang="ko-KR" altLang="en-US" dirty="0">
              <a:noFill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8530" y="3987114"/>
            <a:ext cx="385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Zero point </a:t>
            </a:r>
            <a:r>
              <a:rPr lang="ko-KR" altLang="en-US" dirty="0" smtClean="0"/>
              <a:t>만 남기고 나머지를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66710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87" y="1480592"/>
            <a:ext cx="4207157" cy="4207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b="1" dirty="0"/>
          </a:p>
          <a:p>
            <a:pPr lvl="1">
              <a:buFontTx/>
              <a:buChar char="-"/>
            </a:pP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446" y="1480593"/>
            <a:ext cx="4207157" cy="4207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94492" y="5788355"/>
            <a:ext cx="3281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Laplacian of Gaussian (</a:t>
            </a:r>
            <a:r>
              <a:rPr lang="en-US" altLang="ko-KR" sz="2000" dirty="0" err="1"/>
              <a:t>LoG</a:t>
            </a:r>
            <a:r>
              <a:rPr lang="en-US" altLang="ko-KR" sz="2000" dirty="0"/>
              <a:t>)</a:t>
            </a:r>
          </a:p>
          <a:p>
            <a:pPr algn="ctr"/>
            <a:r>
              <a:rPr lang="en-US" altLang="ko-KR" sz="2000" dirty="0"/>
              <a:t>(Zero-crossing </a:t>
            </a:r>
            <a:r>
              <a:rPr lang="ko-KR" altLang="en-US" sz="2000" dirty="0"/>
              <a:t>수행 후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28012" y="5775525"/>
            <a:ext cx="3412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Derivative of Gaussian (</a:t>
            </a:r>
            <a:r>
              <a:rPr lang="en-US" altLang="ko-KR" sz="2000" dirty="0" err="1"/>
              <a:t>DoG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34773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detection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/>
                  <a:t>미분을 이용해 구할 수 있는 정보</a:t>
                </a:r>
                <a:endParaRPr lang="en-US" altLang="ko-KR" b="1" dirty="0"/>
              </a:p>
              <a:p>
                <a:endParaRPr lang="en-US" altLang="ko-KR" b="1" dirty="0"/>
              </a:p>
              <a:p>
                <a:pPr marL="457200" lvl="1" indent="0">
                  <a:buNone/>
                </a:pPr>
                <a:r>
                  <a:rPr lang="en-US" altLang="ko-KR" dirty="0"/>
                  <a:t>- Gradient :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 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altLang="ko-KR" sz="2400" dirty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]</m:t>
                    </m:r>
                  </m:oMath>
                </a14:m>
                <a:endParaRPr lang="en-US" altLang="ko-KR" sz="2400" dirty="0"/>
              </a:p>
              <a:p>
                <a:pPr lvl="1">
                  <a:buFontTx/>
                  <a:buChar char="-"/>
                </a:pPr>
                <a:endParaRPr lang="en-US" altLang="ko-KR" b="1" dirty="0"/>
              </a:p>
              <a:p>
                <a:pPr lvl="1">
                  <a:buFontTx/>
                  <a:buChar char="-"/>
                </a:pPr>
                <a:r>
                  <a:rPr lang="en-US" altLang="ko-KR" dirty="0"/>
                  <a:t>Direction :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arctan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⁡( 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ko-KR" sz="2400" dirty="0"/>
              </a:p>
              <a:p>
                <a:pPr lvl="1">
                  <a:buFontTx/>
                  <a:buChar char="-"/>
                </a:pPr>
                <a:endParaRPr lang="en-US" altLang="ko-KR" sz="2400" dirty="0"/>
              </a:p>
              <a:p>
                <a:pPr lvl="1">
                  <a:buFontTx/>
                  <a:buChar char="-"/>
                </a:pPr>
                <a:endParaRPr lang="en-US" altLang="ko-KR" sz="2400" dirty="0"/>
              </a:p>
              <a:p>
                <a:pPr lvl="1">
                  <a:buFontTx/>
                  <a:buChar char="-"/>
                </a:pPr>
                <a:r>
                  <a:rPr lang="en-US" altLang="ko-KR" dirty="0"/>
                  <a:t>Amplitude</a:t>
                </a:r>
                <a:r>
                  <a:rPr lang="en-US" altLang="ko-KR" sz="2400" dirty="0"/>
                  <a:t>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780131-A543-4B9C-87C4-8CB5CF1BA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1" t="-1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1" r="54451" b="6361"/>
          <a:stretch/>
        </p:blipFill>
        <p:spPr>
          <a:xfrm>
            <a:off x="1121936" y="3851513"/>
            <a:ext cx="4613846" cy="510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936" y="5573649"/>
            <a:ext cx="6276391" cy="427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072883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Canny edge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Canny edge detector</a:t>
            </a:r>
          </a:p>
          <a:p>
            <a:pPr lvl="1">
              <a:buFontTx/>
              <a:buChar char="-"/>
            </a:pPr>
            <a:r>
              <a:rPr lang="ko-KR" altLang="en-US" dirty="0"/>
              <a:t>이미지의 </a:t>
            </a:r>
            <a:r>
              <a:rPr lang="en-US" altLang="ko-KR" dirty="0"/>
              <a:t>Edge </a:t>
            </a:r>
            <a:r>
              <a:rPr lang="ko-KR" altLang="en-US" dirty="0"/>
              <a:t>부분을 검출하는 방법으로 기존의 </a:t>
            </a:r>
            <a:r>
              <a:rPr lang="en-US" altLang="ko-KR" dirty="0"/>
              <a:t>Edge </a:t>
            </a:r>
            <a:r>
              <a:rPr lang="ko-KR" altLang="en-US" dirty="0"/>
              <a:t>검출 방법보다 성능이 좋다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낮은 </a:t>
            </a:r>
            <a:r>
              <a:rPr lang="ko-KR" altLang="en-US" dirty="0" err="1"/>
              <a:t>에러율</a:t>
            </a:r>
            <a:r>
              <a:rPr lang="en-US" altLang="ko-KR" dirty="0"/>
              <a:t>: </a:t>
            </a:r>
            <a:r>
              <a:rPr lang="ko-KR" altLang="en-US" dirty="0"/>
              <a:t>찾은 </a:t>
            </a:r>
            <a:r>
              <a:rPr lang="en-US" altLang="ko-KR" dirty="0"/>
              <a:t>Edge</a:t>
            </a:r>
            <a:r>
              <a:rPr lang="ko-KR" altLang="en-US" dirty="0"/>
              <a:t>는 모두 진짜 </a:t>
            </a:r>
            <a:r>
              <a:rPr lang="en-US" altLang="ko-KR" dirty="0"/>
              <a:t>edge</a:t>
            </a:r>
            <a:r>
              <a:rPr lang="ko-KR" altLang="en-US" dirty="0"/>
              <a:t>여야 함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Edge</a:t>
            </a:r>
            <a:r>
              <a:rPr lang="ko-KR" altLang="en-US" dirty="0"/>
              <a:t>의 정확한 위치를 계산해야 함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단일 </a:t>
            </a:r>
            <a:r>
              <a:rPr lang="en-US" altLang="ko-KR" dirty="0"/>
              <a:t>Edge </a:t>
            </a:r>
            <a:r>
              <a:rPr lang="ko-KR" altLang="en-US" dirty="0"/>
              <a:t>응답</a:t>
            </a:r>
            <a:r>
              <a:rPr lang="en-US" altLang="ko-KR" dirty="0"/>
              <a:t>: </a:t>
            </a:r>
            <a:r>
              <a:rPr lang="ko-KR" altLang="en-US" dirty="0"/>
              <a:t>한 </a:t>
            </a:r>
            <a:r>
              <a:rPr lang="en-US" altLang="ko-KR" dirty="0"/>
              <a:t>edge</a:t>
            </a:r>
            <a:r>
              <a:rPr lang="ko-KR" altLang="en-US" dirty="0"/>
              <a:t>에 대해 한 점의 </a:t>
            </a:r>
            <a:r>
              <a:rPr lang="ko-KR" altLang="en-US" dirty="0" err="1"/>
              <a:t>픽셀만을</a:t>
            </a:r>
            <a:r>
              <a:rPr lang="ko-KR" altLang="en-US" dirty="0"/>
              <a:t> 반환해야 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xmlns="" val="68762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과제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Padding</a:t>
            </a:r>
          </a:p>
          <a:p>
            <a:pPr lvl="1">
              <a:buFontTx/>
              <a:buChar char="-"/>
            </a:pPr>
            <a:r>
              <a:rPr lang="en-US" altLang="ko-KR" dirty="0"/>
              <a:t>Image filtering</a:t>
            </a:r>
            <a:r>
              <a:rPr lang="ko-KR" altLang="en-US" dirty="0"/>
              <a:t>을 위해</a:t>
            </a:r>
            <a:r>
              <a:rPr lang="en-US" altLang="ko-KR" dirty="0"/>
              <a:t>, </a:t>
            </a:r>
            <a:r>
              <a:rPr lang="ko-KR" altLang="en-US" dirty="0"/>
              <a:t>이미지 경계를 채워준다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각 영역들을 따로 생각해서 값을 채워 넣는다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이미 구현 해 놓은 부분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538209"/>
              </p:ext>
            </p:extLst>
          </p:nvPr>
        </p:nvGraphicFramePr>
        <p:xfrm>
          <a:off x="2211187" y="2954586"/>
          <a:ext cx="4721632" cy="342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04">
                  <a:extLst>
                    <a:ext uri="{9D8B030D-6E8A-4147-A177-3AD203B41FA5}">
                      <a16:colId xmlns:a16="http://schemas.microsoft.com/office/drawing/2014/main" xmlns="" val="214884250"/>
                    </a:ext>
                  </a:extLst>
                </a:gridCol>
                <a:gridCol w="590204">
                  <a:extLst>
                    <a:ext uri="{9D8B030D-6E8A-4147-A177-3AD203B41FA5}">
                      <a16:colId xmlns:a16="http://schemas.microsoft.com/office/drawing/2014/main" xmlns="" val="138069740"/>
                    </a:ext>
                  </a:extLst>
                </a:gridCol>
                <a:gridCol w="590204">
                  <a:extLst>
                    <a:ext uri="{9D8B030D-6E8A-4147-A177-3AD203B41FA5}">
                      <a16:colId xmlns:a16="http://schemas.microsoft.com/office/drawing/2014/main" xmlns="" val="3748760521"/>
                    </a:ext>
                  </a:extLst>
                </a:gridCol>
                <a:gridCol w="590204">
                  <a:extLst>
                    <a:ext uri="{9D8B030D-6E8A-4147-A177-3AD203B41FA5}">
                      <a16:colId xmlns:a16="http://schemas.microsoft.com/office/drawing/2014/main" xmlns="" val="1721007084"/>
                    </a:ext>
                  </a:extLst>
                </a:gridCol>
                <a:gridCol w="590204">
                  <a:extLst>
                    <a:ext uri="{9D8B030D-6E8A-4147-A177-3AD203B41FA5}">
                      <a16:colId xmlns:a16="http://schemas.microsoft.com/office/drawing/2014/main" xmlns="" val="2099683977"/>
                    </a:ext>
                  </a:extLst>
                </a:gridCol>
                <a:gridCol w="590204">
                  <a:extLst>
                    <a:ext uri="{9D8B030D-6E8A-4147-A177-3AD203B41FA5}">
                      <a16:colId xmlns:a16="http://schemas.microsoft.com/office/drawing/2014/main" xmlns="" val="2677868478"/>
                    </a:ext>
                  </a:extLst>
                </a:gridCol>
                <a:gridCol w="590204">
                  <a:extLst>
                    <a:ext uri="{9D8B030D-6E8A-4147-A177-3AD203B41FA5}">
                      <a16:colId xmlns:a16="http://schemas.microsoft.com/office/drawing/2014/main" xmlns="" val="628924217"/>
                    </a:ext>
                  </a:extLst>
                </a:gridCol>
                <a:gridCol w="590204">
                  <a:extLst>
                    <a:ext uri="{9D8B030D-6E8A-4147-A177-3AD203B41FA5}">
                      <a16:colId xmlns:a16="http://schemas.microsoft.com/office/drawing/2014/main" xmlns="" val="3367841382"/>
                    </a:ext>
                  </a:extLst>
                </a:gridCol>
              </a:tblGrid>
              <a:tr h="424464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4801619"/>
                  </a:ext>
                </a:extLst>
              </a:tr>
              <a:tr h="424464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9776057"/>
                  </a:ext>
                </a:extLst>
              </a:tr>
              <a:tr h="424464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248373"/>
                  </a:ext>
                </a:extLst>
              </a:tr>
              <a:tr h="424464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7723" marR="107723" marT="53861" marB="53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362787"/>
                  </a:ext>
                </a:extLst>
              </a:tr>
              <a:tr h="424464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7723" marR="107723" marT="53861" marB="53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2611152"/>
                  </a:ext>
                </a:extLst>
              </a:tr>
              <a:tr h="424464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7723" marR="107723" marT="53861" marB="53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7309388"/>
                  </a:ext>
                </a:extLst>
              </a:tr>
              <a:tr h="424464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7723" marR="107723" marT="53861" marB="53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8148177"/>
                  </a:ext>
                </a:extLst>
              </a:tr>
              <a:tr h="424464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7723" marR="107723" marT="53861" marB="53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6558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38410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Canny edge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Canny edge detector </a:t>
            </a:r>
            <a:r>
              <a:rPr lang="ko-KR" altLang="en-US" b="1" dirty="0"/>
              <a:t>수행 절차</a:t>
            </a:r>
          </a:p>
          <a:p>
            <a:pPr marL="457200" lvl="1" indent="0">
              <a:buNone/>
            </a:pPr>
            <a:r>
              <a:rPr lang="en-US" altLang="ko-KR" dirty="0"/>
              <a:t>1. Noise </a:t>
            </a:r>
            <a:r>
              <a:rPr lang="ko-KR" altLang="en-US" dirty="0"/>
              <a:t>제거 및 </a:t>
            </a:r>
            <a:r>
              <a:rPr lang="en-US" altLang="ko-KR" dirty="0"/>
              <a:t>Gradient </a:t>
            </a:r>
            <a:r>
              <a:rPr lang="ko-KR" altLang="en-US" dirty="0"/>
              <a:t>계산 </a:t>
            </a:r>
            <a:r>
              <a:rPr lang="en-US" altLang="ko-KR" dirty="0"/>
              <a:t>: </a:t>
            </a:r>
            <a:r>
              <a:rPr lang="en-US" altLang="ko-KR" dirty="0" err="1"/>
              <a:t>DoG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53385" y="2548981"/>
            <a:ext cx="8790615" cy="3113343"/>
            <a:chOff x="0" y="2729346"/>
            <a:chExt cx="9220200" cy="3265488"/>
          </a:xfrm>
        </p:grpSpPr>
        <p:pic>
          <p:nvPicPr>
            <p:cNvPr id="6" name="Picture 4" descr="C:\Documents and Settings\Derek Hoiem\My Documents\Classes\Spring10 - Computer Vision\figs\7\lena_gma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2729346"/>
              <a:ext cx="2925763" cy="292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C:\Documents and Settings\Derek Hoiem\My Documents\Classes\Spring10 - Computer Vision\figs\7\lena_gmag_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29346"/>
              <a:ext cx="2925763" cy="292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C:\Documents and Settings\Derek Hoiem\My Documents\Classes\Spring10 - Computer Vision\figs\7\lena_gmag_y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2729346"/>
              <a:ext cx="2925763" cy="292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0" y="5624946"/>
              <a:ext cx="3124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X-Derivative of Gaussian</a:t>
              </a:r>
            </a:p>
          </p:txBody>
        </p:sp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2971800" y="5624946"/>
              <a:ext cx="3124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Y-Derivative of Gaussian</a:t>
              </a:r>
            </a:p>
          </p:txBody>
        </p:sp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6096000" y="5624946"/>
              <a:ext cx="3124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Gradient Magnitude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465193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Canny edge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Canny edge detector </a:t>
            </a:r>
            <a:r>
              <a:rPr lang="ko-KR" altLang="en-US" b="1" dirty="0"/>
              <a:t>수행 절차</a:t>
            </a:r>
          </a:p>
          <a:p>
            <a:pPr marL="457200" lvl="1" indent="0">
              <a:buNone/>
            </a:pPr>
            <a:r>
              <a:rPr lang="en-US" altLang="ko-KR" dirty="0"/>
              <a:t>2. Non-max suppression</a:t>
            </a:r>
          </a:p>
          <a:p>
            <a:pPr lvl="2">
              <a:buFontTx/>
              <a:buChar char="-"/>
            </a:pPr>
            <a:r>
              <a:rPr lang="ko-KR" altLang="en-US" dirty="0"/>
              <a:t>각 </a:t>
            </a:r>
            <a:r>
              <a:rPr lang="en-US" altLang="ko-KR" dirty="0"/>
              <a:t>pixel</a:t>
            </a:r>
            <a:r>
              <a:rPr lang="ko-KR" altLang="en-US" dirty="0"/>
              <a:t>의 </a:t>
            </a:r>
            <a:r>
              <a:rPr lang="en-US" altLang="ko-KR" dirty="0"/>
              <a:t>Direction</a:t>
            </a:r>
            <a:r>
              <a:rPr lang="ko-KR" altLang="en-US" dirty="0"/>
              <a:t>과 </a:t>
            </a:r>
            <a:r>
              <a:rPr lang="en-US" altLang="ko-KR" dirty="0"/>
              <a:t>amplitude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lvl="2">
              <a:buFontTx/>
              <a:buChar char="-"/>
            </a:pPr>
            <a:endParaRPr lang="en-US" altLang="ko-KR" b="1" dirty="0"/>
          </a:p>
          <a:p>
            <a:pPr lvl="2">
              <a:buFontTx/>
              <a:buChar char="-"/>
            </a:pPr>
            <a:endParaRPr lang="en-US" altLang="ko-KR" b="1" dirty="0"/>
          </a:p>
          <a:p>
            <a:pPr lvl="2">
              <a:buFontTx/>
              <a:buChar char="-"/>
            </a:pPr>
            <a:endParaRPr lang="en-US" altLang="ko-KR" b="1" dirty="0"/>
          </a:p>
          <a:p>
            <a:pPr lvl="2">
              <a:buFontTx/>
              <a:buChar char="-"/>
            </a:pPr>
            <a:endParaRPr lang="en-US" altLang="ko-KR" b="1" dirty="0"/>
          </a:p>
          <a:p>
            <a:pPr lvl="2">
              <a:buFontTx/>
              <a:buChar char="-"/>
            </a:pPr>
            <a:r>
              <a:rPr lang="en-US" altLang="ko-KR" dirty="0"/>
              <a:t>Direction</a:t>
            </a:r>
            <a:r>
              <a:rPr lang="ko-KR" altLang="en-US" dirty="0"/>
              <a:t>기준의 양 옆 </a:t>
            </a:r>
            <a:r>
              <a:rPr lang="en-US" altLang="ko-KR" dirty="0"/>
              <a:t>Pixel</a:t>
            </a:r>
            <a:r>
              <a:rPr lang="ko-KR" altLang="en-US" dirty="0"/>
              <a:t> </a:t>
            </a:r>
            <a:r>
              <a:rPr lang="en-US" altLang="ko-KR" dirty="0"/>
              <a:t>amplitude</a:t>
            </a:r>
            <a:r>
              <a:rPr lang="ko-KR" altLang="en-US" dirty="0"/>
              <a:t>와 비교해</a:t>
            </a:r>
            <a:r>
              <a:rPr lang="en-US" altLang="ko-KR" dirty="0"/>
              <a:t>, </a:t>
            </a:r>
            <a:r>
              <a:rPr lang="ko-KR" altLang="en-US" dirty="0"/>
              <a:t>최대치가 아니라면 </a:t>
            </a:r>
            <a:r>
              <a:rPr lang="en-US" altLang="ko-KR" dirty="0"/>
              <a:t>0</a:t>
            </a:r>
            <a:r>
              <a:rPr lang="ko-KR" altLang="en-US" dirty="0"/>
              <a:t>으로 만든다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860023" y="2650274"/>
                <a:ext cx="3711978" cy="1134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  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arctan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⁡( 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÷ 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altLang="ko-KR" sz="240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23" y="2650274"/>
                <a:ext cx="3711978" cy="1134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4993618" y="2650274"/>
                <a:ext cx="2639119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618" y="2650274"/>
                <a:ext cx="2639119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27572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Canny edge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Canny edge detector </a:t>
            </a:r>
            <a:r>
              <a:rPr lang="ko-KR" altLang="en-US" b="1" dirty="0"/>
              <a:t>수행 절차</a:t>
            </a:r>
          </a:p>
          <a:p>
            <a:pPr marL="457200" lvl="1" indent="0">
              <a:buNone/>
            </a:pPr>
            <a:r>
              <a:rPr lang="en-US" altLang="ko-KR" dirty="0"/>
              <a:t>2. Non-max suppression</a:t>
            </a:r>
          </a:p>
        </p:txBody>
      </p:sp>
      <p:pic>
        <p:nvPicPr>
          <p:cNvPr id="7" name="Picture 4" descr="C:\Documents and Settings\Derek Hoiem\My Documents\Classes\Spring10 - Computer Vision\figs\7\lena_gm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363" y="2225153"/>
            <a:ext cx="4001007" cy="4001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Documents and Settings\Derek Hoiem\My Documents\Classes\Spring10 - Computer Vision\figs\7\lena_grad_th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0451" y="2225153"/>
            <a:ext cx="4001008" cy="4001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5044" y="6226160"/>
            <a:ext cx="3473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Before Non-max suppression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1689" y="6226160"/>
            <a:ext cx="3298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After Non-max suppression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491023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Canny edge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Canny edge detector </a:t>
            </a:r>
            <a:r>
              <a:rPr lang="ko-KR" altLang="en-US" b="1" dirty="0"/>
              <a:t>수행 절차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3. Double </a:t>
            </a:r>
            <a:r>
              <a:rPr lang="en-US" altLang="ko-KR" dirty="0" err="1"/>
              <a:t>thresholding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err="1"/>
              <a:t>maxVal</a:t>
            </a:r>
            <a:r>
              <a:rPr lang="en-US" altLang="ko-KR" dirty="0"/>
              <a:t>, </a:t>
            </a:r>
            <a:r>
              <a:rPr lang="en-US" altLang="ko-KR" dirty="0" err="1"/>
              <a:t>minVal</a:t>
            </a:r>
            <a:r>
              <a:rPr lang="en-US" altLang="ko-KR" dirty="0"/>
              <a:t> </a:t>
            </a:r>
            <a:r>
              <a:rPr lang="ko-KR" altLang="en-US" dirty="0"/>
              <a:t>두 가지를 이용해 </a:t>
            </a:r>
            <a:r>
              <a:rPr lang="en-US" altLang="ko-KR" dirty="0" err="1"/>
              <a:t>thresholding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2">
              <a:buFontTx/>
              <a:buChar char="-"/>
            </a:pPr>
            <a:r>
              <a:rPr lang="en-US" altLang="ko-KR" dirty="0" err="1"/>
              <a:t>maxVal</a:t>
            </a:r>
            <a:r>
              <a:rPr lang="ko-KR" altLang="en-US" dirty="0"/>
              <a:t>보다 큰 </a:t>
            </a:r>
            <a:r>
              <a:rPr lang="en-US" altLang="ko-KR" dirty="0"/>
              <a:t>Amplitude</a:t>
            </a:r>
            <a:r>
              <a:rPr lang="ko-KR" altLang="en-US" dirty="0"/>
              <a:t>는 강한 </a:t>
            </a:r>
            <a:r>
              <a:rPr lang="en-US" altLang="ko-KR" dirty="0"/>
              <a:t>Edge</a:t>
            </a:r>
          </a:p>
          <a:p>
            <a:pPr lvl="2">
              <a:buFontTx/>
              <a:buChar char="-"/>
            </a:pPr>
            <a:r>
              <a:rPr lang="en-US" altLang="ko-KR" dirty="0" err="1"/>
              <a:t>minVal</a:t>
            </a:r>
            <a:r>
              <a:rPr lang="ko-KR" altLang="en-US" dirty="0"/>
              <a:t>보다 작은 </a:t>
            </a:r>
            <a:r>
              <a:rPr lang="en-US" altLang="ko-KR" dirty="0"/>
              <a:t>Amplitude</a:t>
            </a:r>
            <a:r>
              <a:rPr lang="ko-KR" altLang="en-US" dirty="0"/>
              <a:t>는 </a:t>
            </a:r>
            <a:r>
              <a:rPr lang="en-US" altLang="ko-KR" dirty="0"/>
              <a:t>Not edge</a:t>
            </a:r>
          </a:p>
          <a:p>
            <a:pPr lvl="2">
              <a:buFontTx/>
              <a:buChar char="-"/>
            </a:pPr>
            <a:r>
              <a:rPr lang="ko-KR" altLang="en-US" dirty="0"/>
              <a:t>그 외에는 강한 </a:t>
            </a:r>
            <a:r>
              <a:rPr lang="en-US" altLang="ko-KR" dirty="0"/>
              <a:t>Edge</a:t>
            </a:r>
            <a:r>
              <a:rPr lang="ko-KR" altLang="en-US" dirty="0"/>
              <a:t>와 인접하면 약한 </a:t>
            </a:r>
            <a:r>
              <a:rPr lang="en-US" altLang="ko-KR" dirty="0"/>
              <a:t>Edge, </a:t>
            </a:r>
            <a:r>
              <a:rPr lang="ko-KR" altLang="en-US" dirty="0" err="1"/>
              <a:t>아닐경우</a:t>
            </a:r>
            <a:r>
              <a:rPr lang="ko-KR" altLang="en-US" dirty="0"/>
              <a:t> </a:t>
            </a:r>
            <a:r>
              <a:rPr lang="en-US" altLang="ko-KR" dirty="0"/>
              <a:t>Not edge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38406" y="4060565"/>
            <a:ext cx="8153400" cy="1549400"/>
            <a:chOff x="311150" y="3960813"/>
            <a:chExt cx="8153400" cy="1549400"/>
          </a:xfrm>
        </p:grpSpPr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311150" y="3960813"/>
              <a:ext cx="2743200" cy="774700"/>
            </a:xfrm>
            <a:custGeom>
              <a:avLst/>
              <a:gdLst>
                <a:gd name="T0" fmla="*/ 2147483647 w 1728"/>
                <a:gd name="T1" fmla="*/ 2147483647 h 488"/>
                <a:gd name="T2" fmla="*/ 2147483647 w 1728"/>
                <a:gd name="T3" fmla="*/ 2147483647 h 488"/>
                <a:gd name="T4" fmla="*/ 2147483647 w 1728"/>
                <a:gd name="T5" fmla="*/ 2147483647 h 488"/>
                <a:gd name="T6" fmla="*/ 2147483647 w 1728"/>
                <a:gd name="T7" fmla="*/ 2147483647 h 488"/>
                <a:gd name="T8" fmla="*/ 2147483647 w 1728"/>
                <a:gd name="T9" fmla="*/ 2147483647 h 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8"/>
                <a:gd name="T16" fmla="*/ 0 h 488"/>
                <a:gd name="T17" fmla="*/ 1728 w 1728"/>
                <a:gd name="T18" fmla="*/ 488 h 4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8" h="488">
                  <a:moveTo>
                    <a:pt x="96" y="464"/>
                  </a:moveTo>
                  <a:cubicBezTo>
                    <a:pt x="48" y="476"/>
                    <a:pt x="0" y="488"/>
                    <a:pt x="96" y="416"/>
                  </a:cubicBezTo>
                  <a:cubicBezTo>
                    <a:pt x="192" y="344"/>
                    <a:pt x="488" y="64"/>
                    <a:pt x="672" y="32"/>
                  </a:cubicBezTo>
                  <a:cubicBezTo>
                    <a:pt x="856" y="0"/>
                    <a:pt x="1024" y="184"/>
                    <a:pt x="1200" y="224"/>
                  </a:cubicBezTo>
                  <a:cubicBezTo>
                    <a:pt x="1376" y="264"/>
                    <a:pt x="1552" y="268"/>
                    <a:pt x="1728" y="272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978150" y="3998913"/>
              <a:ext cx="2590800" cy="698500"/>
            </a:xfrm>
            <a:custGeom>
              <a:avLst/>
              <a:gdLst>
                <a:gd name="T0" fmla="*/ 0 w 1632"/>
                <a:gd name="T1" fmla="*/ 2147483647 h 440"/>
                <a:gd name="T2" fmla="*/ 2147483647 w 1632"/>
                <a:gd name="T3" fmla="*/ 2147483647 h 440"/>
                <a:gd name="T4" fmla="*/ 2147483647 w 1632"/>
                <a:gd name="T5" fmla="*/ 2147483647 h 440"/>
                <a:gd name="T6" fmla="*/ 2147483647 w 1632"/>
                <a:gd name="T7" fmla="*/ 2147483647 h 440"/>
                <a:gd name="T8" fmla="*/ 2147483647 w 1632"/>
                <a:gd name="T9" fmla="*/ 2147483647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2"/>
                <a:gd name="T16" fmla="*/ 0 h 440"/>
                <a:gd name="T17" fmla="*/ 1632 w 1632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2" h="440">
                  <a:moveTo>
                    <a:pt x="0" y="248"/>
                  </a:moveTo>
                  <a:cubicBezTo>
                    <a:pt x="72" y="268"/>
                    <a:pt x="144" y="288"/>
                    <a:pt x="288" y="248"/>
                  </a:cubicBezTo>
                  <a:cubicBezTo>
                    <a:pt x="432" y="208"/>
                    <a:pt x="664" y="0"/>
                    <a:pt x="864" y="8"/>
                  </a:cubicBezTo>
                  <a:cubicBezTo>
                    <a:pt x="1064" y="16"/>
                    <a:pt x="1360" y="224"/>
                    <a:pt x="1488" y="296"/>
                  </a:cubicBezTo>
                  <a:cubicBezTo>
                    <a:pt x="1616" y="368"/>
                    <a:pt x="1624" y="404"/>
                    <a:pt x="1632" y="44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5467350" y="4697413"/>
              <a:ext cx="711200" cy="609600"/>
            </a:xfrm>
            <a:custGeom>
              <a:avLst/>
              <a:gdLst>
                <a:gd name="T0" fmla="*/ 2147483647 w 448"/>
                <a:gd name="T1" fmla="*/ 0 h 384"/>
                <a:gd name="T2" fmla="*/ 2147483647 w 448"/>
                <a:gd name="T3" fmla="*/ 2147483647 h 384"/>
                <a:gd name="T4" fmla="*/ 2147483647 w 448"/>
                <a:gd name="T5" fmla="*/ 2147483647 h 384"/>
                <a:gd name="T6" fmla="*/ 0 60000 65536"/>
                <a:gd name="T7" fmla="*/ 0 60000 65536"/>
                <a:gd name="T8" fmla="*/ 0 60000 65536"/>
                <a:gd name="T9" fmla="*/ 0 w 448"/>
                <a:gd name="T10" fmla="*/ 0 h 384"/>
                <a:gd name="T11" fmla="*/ 448 w 44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8" h="384">
                  <a:moveTo>
                    <a:pt x="64" y="0"/>
                  </a:moveTo>
                  <a:cubicBezTo>
                    <a:pt x="32" y="88"/>
                    <a:pt x="0" y="176"/>
                    <a:pt x="64" y="240"/>
                  </a:cubicBezTo>
                  <a:cubicBezTo>
                    <a:pt x="128" y="304"/>
                    <a:pt x="288" y="344"/>
                    <a:pt x="448" y="38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6178550" y="4545013"/>
              <a:ext cx="2286000" cy="965200"/>
            </a:xfrm>
            <a:custGeom>
              <a:avLst/>
              <a:gdLst>
                <a:gd name="T0" fmla="*/ 0 w 1440"/>
                <a:gd name="T1" fmla="*/ 2147483647 h 608"/>
                <a:gd name="T2" fmla="*/ 2147483647 w 1440"/>
                <a:gd name="T3" fmla="*/ 2147483647 h 608"/>
                <a:gd name="T4" fmla="*/ 2147483647 w 1440"/>
                <a:gd name="T5" fmla="*/ 2147483647 h 608"/>
                <a:gd name="T6" fmla="*/ 2147483647 w 1440"/>
                <a:gd name="T7" fmla="*/ 2147483647 h 608"/>
                <a:gd name="T8" fmla="*/ 2147483647 w 1440"/>
                <a:gd name="T9" fmla="*/ 0 h 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0"/>
                <a:gd name="T16" fmla="*/ 0 h 608"/>
                <a:gd name="T17" fmla="*/ 1440 w 1440"/>
                <a:gd name="T18" fmla="*/ 608 h 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0" h="608">
                  <a:moveTo>
                    <a:pt x="0" y="480"/>
                  </a:moveTo>
                  <a:cubicBezTo>
                    <a:pt x="24" y="496"/>
                    <a:pt x="48" y="512"/>
                    <a:pt x="144" y="528"/>
                  </a:cubicBezTo>
                  <a:cubicBezTo>
                    <a:pt x="240" y="544"/>
                    <a:pt x="408" y="608"/>
                    <a:pt x="576" y="576"/>
                  </a:cubicBezTo>
                  <a:cubicBezTo>
                    <a:pt x="744" y="544"/>
                    <a:pt x="1008" y="432"/>
                    <a:pt x="1152" y="336"/>
                  </a:cubicBezTo>
                  <a:cubicBezTo>
                    <a:pt x="1296" y="240"/>
                    <a:pt x="1368" y="120"/>
                    <a:pt x="144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494610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Canny edge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cv2.Canny(</a:t>
            </a:r>
            <a:r>
              <a:rPr lang="en-US" altLang="ko-KR" b="1" dirty="0" err="1"/>
              <a:t>img</a:t>
            </a:r>
            <a:r>
              <a:rPr lang="en-US" altLang="ko-KR" b="1" dirty="0"/>
              <a:t>, </a:t>
            </a:r>
            <a:r>
              <a:rPr lang="en-US" altLang="ko-KR" b="1" dirty="0" err="1"/>
              <a:t>minVal</a:t>
            </a:r>
            <a:r>
              <a:rPr lang="en-US" altLang="ko-KR" b="1" dirty="0"/>
              <a:t>, </a:t>
            </a:r>
            <a:r>
              <a:rPr lang="en-US" altLang="ko-KR" b="1" dirty="0" err="1"/>
              <a:t>maxVal</a:t>
            </a:r>
            <a:r>
              <a:rPr lang="en-US" altLang="ko-KR" b="1" dirty="0"/>
              <a:t>)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Canny Edge</a:t>
            </a:r>
            <a:r>
              <a:rPr lang="ko-KR" altLang="en-US" dirty="0"/>
              <a:t>를 검출해주는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내장 함수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429585" y="2447143"/>
            <a:ext cx="8141347" cy="4319437"/>
            <a:chOff x="243411" y="1977298"/>
            <a:chExt cx="8762460" cy="464897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4378" y="1977298"/>
              <a:ext cx="4211493" cy="42114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/>
            <a:srcRect t="6178"/>
            <a:stretch/>
          </p:blipFill>
          <p:spPr>
            <a:xfrm>
              <a:off x="243411" y="1977298"/>
              <a:ext cx="4242165" cy="421149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1617633" y="6226160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/>
                <a:t>원본이미지</a:t>
              </a:r>
              <a:endParaRPr lang="ko-KR" alt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23423" y="6226160"/>
              <a:ext cx="3252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Canny edge detection </a:t>
              </a:r>
              <a:r>
                <a:rPr lang="ko-KR" altLang="en-US" sz="2000" dirty="0"/>
                <a:t>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743015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06" y="1381225"/>
            <a:ext cx="8276010" cy="4807566"/>
          </a:xfrm>
        </p:spPr>
        <p:txBody>
          <a:bodyPr>
            <a:normAutofit/>
          </a:bodyPr>
          <a:lstStyle/>
          <a:p>
            <a:r>
              <a:rPr lang="ko-KR" altLang="en-US" b="1" dirty="0"/>
              <a:t>과제</a:t>
            </a:r>
            <a:endParaRPr lang="en-US" altLang="ko-KR" b="1" dirty="0"/>
          </a:p>
          <a:p>
            <a:pPr lvl="1">
              <a:buFontTx/>
              <a:buChar char="-"/>
            </a:pPr>
            <a:r>
              <a:rPr lang="ko-KR" altLang="en-US" dirty="0"/>
              <a:t>내장 함수를 사용하지 않고</a:t>
            </a:r>
            <a:r>
              <a:rPr lang="en-US" altLang="ko-KR" dirty="0"/>
              <a:t> </a:t>
            </a:r>
            <a:r>
              <a:rPr lang="ko-KR" altLang="en-US" dirty="0"/>
              <a:t>다음을 구현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b="1" dirty="0" err="1"/>
              <a:t>DoG</a:t>
            </a:r>
            <a:r>
              <a:rPr lang="en-US" altLang="ko-KR" b="1" dirty="0"/>
              <a:t> (Derivative of Gaussian)</a:t>
            </a:r>
          </a:p>
          <a:p>
            <a:pPr lvl="1">
              <a:buFontTx/>
              <a:buChar char="-"/>
            </a:pPr>
            <a:r>
              <a:rPr lang="en-US" altLang="ko-KR" b="1" dirty="0" err="1"/>
              <a:t>LoG</a:t>
            </a:r>
            <a:r>
              <a:rPr lang="en-US" altLang="ko-KR" b="1" dirty="0"/>
              <a:t> (Laplacian of Gaussian)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2" y="2963486"/>
            <a:ext cx="3369425" cy="3369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0948" y="639724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Sigma = 3, </a:t>
            </a:r>
            <a:r>
              <a:rPr lang="en-US" altLang="ko-KR" dirty="0" err="1"/>
              <a:t>ksize</a:t>
            </a:r>
            <a:r>
              <a:rPr lang="en-US" altLang="ko-KR" dirty="0"/>
              <a:t> = (5,5) </a:t>
            </a:r>
            <a:r>
              <a:rPr lang="en-US" altLang="ko-KR" dirty="0" err="1"/>
              <a:t>DoG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5049" y="6397248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Ksize</a:t>
            </a:r>
            <a:r>
              <a:rPr lang="en-US" altLang="ko-KR" dirty="0"/>
              <a:t> = 15, </a:t>
            </a:r>
            <a:r>
              <a:rPr lang="en-US" altLang="ko-KR" dirty="0" err="1"/>
              <a:t>LoG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333" y="2963485"/>
            <a:ext cx="3369425" cy="336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1123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1" dirty="0"/>
              <a:t>보고서</a:t>
            </a:r>
            <a:endParaRPr lang="en-US" altLang="ko-KR" b="1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b="1" dirty="0"/>
              <a:t>내용 </a:t>
            </a:r>
            <a:r>
              <a:rPr lang="en-US" altLang="ko-KR" b="1" dirty="0"/>
              <a:t>: </a:t>
            </a:r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endParaRPr lang="en-US" altLang="ko-KR" dirty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dirty="0"/>
              <a:t>구현 내용</a:t>
            </a:r>
            <a:r>
              <a:rPr lang="en-US" altLang="ko-KR" dirty="0"/>
              <a:t> : </a:t>
            </a:r>
            <a:r>
              <a:rPr lang="ko-KR" altLang="en-US" dirty="0"/>
              <a:t>구현 내용 및 방법에 대한 설명</a:t>
            </a:r>
            <a:endParaRPr lang="en-US" altLang="ko-KR" dirty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dirty="0"/>
              <a:t>이유 </a:t>
            </a:r>
            <a:r>
              <a:rPr lang="en-US" altLang="ko-KR" dirty="0"/>
              <a:t>: </a:t>
            </a:r>
            <a:r>
              <a:rPr lang="ko-KR" altLang="en-US" dirty="0"/>
              <a:t>본인이 구현한 방법을 선택한 이유</a:t>
            </a:r>
            <a:endParaRPr lang="en-US" altLang="ko-KR" dirty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dirty="0"/>
              <a:t>느낀 점 </a:t>
            </a:r>
            <a:r>
              <a:rPr lang="en-US" altLang="ko-KR" dirty="0"/>
              <a:t>: </a:t>
            </a:r>
            <a:r>
              <a:rPr lang="ko-KR" altLang="en-US" dirty="0"/>
              <a:t>어려운 부분</a:t>
            </a:r>
            <a:r>
              <a:rPr lang="en-US" altLang="ko-KR" dirty="0"/>
              <a:t>, </a:t>
            </a:r>
            <a:r>
              <a:rPr lang="ko-KR" altLang="en-US" dirty="0"/>
              <a:t>혹은 느낀 점</a:t>
            </a:r>
            <a:endParaRPr lang="en-US" altLang="ko-KR" dirty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dirty="0"/>
              <a:t>과제 난이도 </a:t>
            </a:r>
            <a:r>
              <a:rPr lang="en-US" altLang="ko-KR" dirty="0"/>
              <a:t>: </a:t>
            </a:r>
            <a:r>
              <a:rPr lang="ko-KR" altLang="en-US" dirty="0"/>
              <a:t>개인적으로 생각하는 난이도 및 이유</a:t>
            </a:r>
            <a:endParaRPr lang="en-US" altLang="ko-KR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b="1" dirty="0"/>
              <a:t>.pdf </a:t>
            </a:r>
            <a:r>
              <a:rPr lang="ko-KR" altLang="en-US" b="1" dirty="0"/>
              <a:t>파일로 저장해 제출</a:t>
            </a:r>
            <a:endParaRPr lang="en-US" altLang="ko-KR" b="1" dirty="0"/>
          </a:p>
          <a:p>
            <a:pPr lvl="1">
              <a:lnSpc>
                <a:spcPct val="100000"/>
              </a:lnSpc>
              <a:buFontTx/>
              <a:buChar char="-"/>
            </a:pPr>
            <a:endParaRPr lang="en-US" altLang="ko-KR" b="1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b="1" dirty="0"/>
              <a:t>파일이름 </a:t>
            </a:r>
            <a:r>
              <a:rPr lang="en-US" altLang="ko-KR" b="1" dirty="0"/>
              <a:t>:</a:t>
            </a:r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altLang="ko-KR" b="1" dirty="0"/>
              <a:t>20xxxxxxx_</a:t>
            </a:r>
            <a:r>
              <a:rPr lang="ko-KR" altLang="en-US" b="1" dirty="0"/>
              <a:t>이름</a:t>
            </a:r>
            <a:r>
              <a:rPr lang="en-US" altLang="ko-KR" b="1" dirty="0"/>
              <a:t>_3</a:t>
            </a:r>
            <a:r>
              <a:rPr lang="ko-KR" altLang="en-US" b="1" dirty="0"/>
              <a:t>주차</a:t>
            </a:r>
            <a:r>
              <a:rPr lang="en-US" altLang="ko-KR" b="1" dirty="0"/>
              <a:t>_</a:t>
            </a:r>
            <a:r>
              <a:rPr lang="ko-KR" altLang="en-US" b="1" dirty="0"/>
              <a:t>과제</a:t>
            </a:r>
            <a:r>
              <a:rPr lang="en-US" altLang="ko-KR" b="1" dirty="0"/>
              <a:t>.pdf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0E06D7-44F2-41AC-AAE0-7BE62BB1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xmlns="" val="4130003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1" dirty="0"/>
              <a:t>제출기한</a:t>
            </a:r>
            <a:endParaRPr lang="en-US" altLang="ko-KR" b="1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07</a:t>
            </a:r>
            <a:r>
              <a:rPr lang="ko-KR" altLang="en-US" dirty="0"/>
              <a:t>일 </a:t>
            </a:r>
            <a:r>
              <a:rPr lang="en-US" altLang="ko-KR" dirty="0"/>
              <a:t>23</a:t>
            </a:r>
            <a:r>
              <a:rPr lang="ko-KR" altLang="en-US" dirty="0"/>
              <a:t>시 </a:t>
            </a:r>
            <a:r>
              <a:rPr lang="en-US" altLang="ko-KR" dirty="0"/>
              <a:t>59</a:t>
            </a:r>
            <a:r>
              <a:rPr lang="ko-KR" altLang="en-US" dirty="0"/>
              <a:t>분까지</a:t>
            </a:r>
            <a:endParaRPr lang="en-US" altLang="ko-KR" dirty="0"/>
          </a:p>
          <a:p>
            <a:pPr lvl="1">
              <a:lnSpc>
                <a:spcPct val="100000"/>
              </a:lnSpc>
              <a:buFontTx/>
              <a:buChar char="-"/>
            </a:pP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추가 제출 기한</a:t>
            </a:r>
            <a:endParaRPr lang="en-US" altLang="ko-KR" b="1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08</a:t>
            </a:r>
            <a:r>
              <a:rPr lang="ko-KR" altLang="en-US" dirty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/>
              <a:t>10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/>
              <a:t>9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과제 점수 </a:t>
            </a:r>
            <a:r>
              <a:rPr lang="en-US" altLang="ko-KR" dirty="0"/>
              <a:t>-1</a:t>
            </a:r>
            <a:r>
              <a:rPr lang="ko-KR" altLang="en-US" dirty="0"/>
              <a:t>점</a:t>
            </a:r>
            <a:r>
              <a:rPr lang="en-US" altLang="ko-KR" dirty="0"/>
              <a:t>) 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08</a:t>
            </a:r>
            <a:r>
              <a:rPr lang="ko-KR" altLang="en-US" dirty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/>
              <a:t>20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/>
              <a:t>8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과제 점수 </a:t>
            </a:r>
            <a:r>
              <a:rPr lang="en-US" altLang="ko-KR" dirty="0"/>
              <a:t>-2</a:t>
            </a:r>
            <a:r>
              <a:rPr lang="ko-KR" altLang="en-US" dirty="0"/>
              <a:t>점</a:t>
            </a:r>
            <a:r>
              <a:rPr lang="en-US" altLang="ko-KR" dirty="0"/>
              <a:t>) 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08</a:t>
            </a:r>
            <a:r>
              <a:rPr lang="ko-KR" altLang="en-US" dirty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/>
              <a:t>7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과제 점수 </a:t>
            </a:r>
            <a:r>
              <a:rPr lang="en-US" altLang="ko-KR" dirty="0"/>
              <a:t>-3</a:t>
            </a:r>
            <a:r>
              <a:rPr lang="ko-KR" altLang="en-US" dirty="0"/>
              <a:t>점</a:t>
            </a:r>
            <a:r>
              <a:rPr lang="en-US" altLang="ko-KR" dirty="0"/>
              <a:t>) 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08</a:t>
            </a:r>
            <a:r>
              <a:rPr lang="ko-KR" altLang="en-US" dirty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/>
              <a:t>40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/>
              <a:t>6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과제 점수 </a:t>
            </a:r>
            <a:r>
              <a:rPr lang="en-US" altLang="ko-KR" dirty="0"/>
              <a:t>-4</a:t>
            </a:r>
            <a:r>
              <a:rPr lang="ko-KR" altLang="en-US" dirty="0"/>
              <a:t>점</a:t>
            </a:r>
            <a:r>
              <a:rPr lang="en-US" altLang="ko-KR" dirty="0"/>
              <a:t>) 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08</a:t>
            </a:r>
            <a:r>
              <a:rPr lang="ko-KR" altLang="en-US" dirty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/>
              <a:t>50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과제 점수 </a:t>
            </a:r>
            <a:r>
              <a:rPr lang="en-US" altLang="ko-KR" dirty="0"/>
              <a:t>-5</a:t>
            </a:r>
            <a:r>
              <a:rPr lang="ko-KR" altLang="en-US" dirty="0"/>
              <a:t>점</a:t>
            </a:r>
            <a:r>
              <a:rPr lang="en-US" altLang="ko-KR" dirty="0"/>
              <a:t>) 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</a:t>
            </a:r>
            <a:r>
              <a:rPr lang="en-US" altLang="ko-KR" dirty="0"/>
              <a:t>23</a:t>
            </a:r>
            <a:r>
              <a:rPr lang="ko-KR" altLang="en-US" dirty="0"/>
              <a:t>시 </a:t>
            </a:r>
            <a:r>
              <a:rPr lang="en-US" altLang="ko-KR" dirty="0"/>
              <a:t>59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/>
              <a:t>4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과제 점수 </a:t>
            </a:r>
            <a:r>
              <a:rPr lang="en-US" altLang="ko-KR" dirty="0"/>
              <a:t>-6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0E06D7-44F2-41AC-AAE0-7BE62BB1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xmlns="" val="190082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1" dirty="0"/>
              <a:t>내장 함수를 사용하지 않고 </a:t>
            </a:r>
            <a:r>
              <a:rPr lang="en-US" altLang="ko-KR" b="1" dirty="0" err="1"/>
              <a:t>LoG</a:t>
            </a:r>
            <a:r>
              <a:rPr lang="en-US" altLang="ko-KR" b="1" dirty="0"/>
              <a:t>, </a:t>
            </a:r>
            <a:r>
              <a:rPr lang="en-US" altLang="ko-KR" b="1" dirty="0" err="1"/>
              <a:t>DoG</a:t>
            </a:r>
            <a:r>
              <a:rPr lang="ko-KR" altLang="en-US" b="1" dirty="0"/>
              <a:t> 구현 </a:t>
            </a:r>
            <a:endParaRPr lang="en-US" altLang="ko-KR" b="1" dirty="0"/>
          </a:p>
          <a:p>
            <a:pPr>
              <a:lnSpc>
                <a:spcPct val="100000"/>
              </a:lnSpc>
            </a:pP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채점 기준 </a:t>
            </a:r>
            <a:endParaRPr lang="en-US" altLang="ko-KR" b="1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/>
              <a:t>코드가 정상적으로 작동하는가</a:t>
            </a:r>
            <a:endParaRPr lang="en-US" altLang="ko-KR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/>
              <a:t>결과물이 </a:t>
            </a:r>
            <a:r>
              <a:rPr lang="en-US" altLang="ko-KR" dirty="0"/>
              <a:t>Edge</a:t>
            </a:r>
            <a:r>
              <a:rPr lang="ko-KR" altLang="en-US" dirty="0"/>
              <a:t>를 잘 검출해내는가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제출 파일 </a:t>
            </a:r>
            <a:endParaRPr lang="en-US" altLang="ko-KR" b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- my_edgeDetector.py </a:t>
            </a:r>
            <a:r>
              <a:rPr lang="ko-KR" altLang="en-US" dirty="0"/>
              <a:t>파일</a:t>
            </a:r>
            <a:r>
              <a:rPr lang="en-US" altLang="ko-KR" dirty="0"/>
              <a:t>, 2</a:t>
            </a:r>
            <a:r>
              <a:rPr lang="ko-KR" altLang="en-US" dirty="0"/>
              <a:t>주차</a:t>
            </a:r>
            <a:r>
              <a:rPr lang="en-US" altLang="ko-KR" dirty="0"/>
              <a:t>(my_filtering.py)</a:t>
            </a:r>
            <a:r>
              <a:rPr lang="ko-KR" altLang="en-US" dirty="0"/>
              <a:t> 파일</a:t>
            </a:r>
            <a:endParaRPr lang="en-US" altLang="ko-KR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/>
              <a:t>.pdf </a:t>
            </a:r>
            <a:r>
              <a:rPr lang="ko-KR" altLang="en-US" dirty="0"/>
              <a:t>보고서 파일 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위의 파일을 압축해서 </a:t>
            </a:r>
            <a:r>
              <a:rPr lang="en-US" altLang="ko-KR" dirty="0"/>
              <a:t>[20xxxxxxx_</a:t>
            </a:r>
            <a:r>
              <a:rPr lang="ko-KR" altLang="en-US" dirty="0"/>
              <a:t>이름</a:t>
            </a:r>
            <a:r>
              <a:rPr lang="en-US" altLang="ko-KR" dirty="0"/>
              <a:t>_3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ko-KR" altLang="en-US" dirty="0"/>
              <a:t>과제</a:t>
            </a:r>
            <a:r>
              <a:rPr lang="en-US" altLang="ko-KR" dirty="0"/>
              <a:t>.zip]</a:t>
            </a:r>
            <a:r>
              <a:rPr lang="ko-KR" altLang="en-US" dirty="0"/>
              <a:t>으로 제출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0E06D7-44F2-41AC-AAE0-7BE62BB1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xmlns="" val="338444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과제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Zero-padding</a:t>
            </a:r>
          </a:p>
          <a:p>
            <a:pPr lvl="1">
              <a:buFontTx/>
              <a:buChar char="-"/>
            </a:pPr>
            <a:r>
              <a:rPr lang="en-US" altLang="ko-KR" dirty="0" err="1"/>
              <a:t>Np.zeros</a:t>
            </a:r>
            <a:r>
              <a:rPr lang="ko-KR" altLang="en-US" dirty="0"/>
              <a:t>를 이용해 </a:t>
            </a:r>
            <a:r>
              <a:rPr lang="en-US" altLang="ko-KR" dirty="0"/>
              <a:t>0 </a:t>
            </a:r>
            <a:r>
              <a:rPr lang="ko-KR" altLang="en-US" dirty="0"/>
              <a:t>배열 생성 후</a:t>
            </a:r>
            <a:r>
              <a:rPr lang="en-US" altLang="ko-KR" dirty="0"/>
              <a:t>, </a:t>
            </a:r>
            <a:r>
              <a:rPr lang="ko-KR" altLang="en-US" dirty="0"/>
              <a:t>중앙 영역에 </a:t>
            </a:r>
            <a:r>
              <a:rPr lang="en-US" altLang="ko-KR" dirty="0"/>
              <a:t>image</a:t>
            </a:r>
            <a:r>
              <a:rPr lang="ko-KR" altLang="en-US" dirty="0"/>
              <a:t>를 복사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9" y="2973964"/>
            <a:ext cx="8341784" cy="1963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06918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과제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Repetiton</a:t>
            </a:r>
            <a:endParaRPr lang="en-US" altLang="ko-KR" b="1" dirty="0"/>
          </a:p>
          <a:p>
            <a:pPr lvl="1">
              <a:buFontTx/>
              <a:buChar char="-"/>
            </a:pPr>
            <a:r>
              <a:rPr lang="en-US" altLang="ko-KR" dirty="0" err="1"/>
              <a:t>Np.repeat</a:t>
            </a:r>
            <a:r>
              <a:rPr lang="ko-KR" altLang="en-US" dirty="0"/>
              <a:t>을 사용해 상</a:t>
            </a:r>
            <a:r>
              <a:rPr lang="en-US" altLang="ko-KR" dirty="0"/>
              <a:t>,</a:t>
            </a:r>
            <a:r>
              <a:rPr lang="ko-KR" altLang="en-US" dirty="0"/>
              <a:t>하</a:t>
            </a:r>
            <a:r>
              <a:rPr lang="en-US" altLang="ko-KR" dirty="0"/>
              <a:t>,</a:t>
            </a:r>
            <a:r>
              <a:rPr lang="ko-KR" altLang="en-US" dirty="0"/>
              <a:t>좌</a:t>
            </a:r>
            <a:r>
              <a:rPr lang="en-US" altLang="ko-KR" dirty="0"/>
              <a:t>,</a:t>
            </a:r>
            <a:r>
              <a:rPr lang="ko-KR" altLang="en-US" dirty="0"/>
              <a:t>우를 채워준다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각 모서리 부분은 원본 이미지의 모서리 값을 이용한다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4" y="2906021"/>
            <a:ext cx="8565834" cy="2896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73394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과제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Mirroring</a:t>
            </a:r>
          </a:p>
          <a:p>
            <a:pPr lvl="1">
              <a:buFontTx/>
              <a:buChar char="-"/>
            </a:pPr>
            <a:r>
              <a:rPr lang="en-US" altLang="ko-KR" dirty="0" err="1"/>
              <a:t>Np.flip</a:t>
            </a:r>
            <a:r>
              <a:rPr lang="ko-KR" altLang="en-US" dirty="0"/>
              <a:t>을 이용해</a:t>
            </a:r>
            <a:r>
              <a:rPr lang="en-US" altLang="ko-KR" dirty="0"/>
              <a:t>, Mirroring</a:t>
            </a:r>
            <a:r>
              <a:rPr lang="ko-KR" altLang="en-US" dirty="0"/>
              <a:t>할 영역을 적절히 뒤집어준다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22" y="2658979"/>
            <a:ext cx="8178758" cy="3193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8231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과제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Gaussian Kernel </a:t>
            </a:r>
            <a:r>
              <a:rPr lang="ko-KR" altLang="en-US" b="1" dirty="0"/>
              <a:t>생성</a:t>
            </a:r>
            <a:endParaRPr lang="en-US" altLang="ko-KR" b="1" dirty="0"/>
          </a:p>
          <a:p>
            <a:pPr lvl="1">
              <a:buFontTx/>
              <a:buChar char="-"/>
            </a:pPr>
            <a:r>
              <a:rPr lang="ko-KR" altLang="en-US" dirty="0" err="1"/>
              <a:t>가우시안</a:t>
            </a:r>
            <a:r>
              <a:rPr lang="ko-KR" altLang="en-US" dirty="0"/>
              <a:t> 분포 식을 그대로 사용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계수는 정규화 과정에서 사라지기 때문에</a:t>
            </a:r>
            <a:r>
              <a:rPr lang="en-US" altLang="ko-KR" dirty="0"/>
              <a:t>, </a:t>
            </a:r>
            <a:r>
              <a:rPr lang="ko-KR" altLang="en-US" dirty="0"/>
              <a:t>계산 안함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8" y="2723543"/>
            <a:ext cx="8759866" cy="3465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52374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과제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Gaussian filtering</a:t>
            </a:r>
          </a:p>
          <a:p>
            <a:pPr lvl="1">
              <a:buFontTx/>
              <a:buChar char="-"/>
            </a:pPr>
            <a:r>
              <a:rPr lang="en-US" altLang="ko-KR" dirty="0"/>
              <a:t>Filtering</a:t>
            </a:r>
            <a:r>
              <a:rPr lang="ko-KR" altLang="en-US" dirty="0"/>
              <a:t>이 수행되는 부분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en-US" altLang="ko-KR" dirty="0"/>
              <a:t>1D, 2D Kernel</a:t>
            </a:r>
            <a:r>
              <a:rPr lang="ko-KR" altLang="en-US" dirty="0"/>
              <a:t> 구분 없이 사용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45" y="2944523"/>
            <a:ext cx="8634312" cy="2541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93851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 느낀 점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Python</a:t>
            </a:r>
            <a:r>
              <a:rPr lang="ko-KR" altLang="en-US" sz="2000" b="1" dirty="0"/>
              <a:t>에 아직 익숙하지 않아 힘들다</a:t>
            </a:r>
            <a:r>
              <a:rPr lang="en-US" altLang="ko-KR" sz="2000" b="1" dirty="0"/>
              <a:t>, MATLAB</a:t>
            </a:r>
            <a:r>
              <a:rPr lang="ko-KR" altLang="en-US" sz="2000" b="1" dirty="0"/>
              <a:t>이 더 쉬운 듯 하다</a:t>
            </a:r>
            <a:endParaRPr lang="en-US" altLang="ko-KR" sz="2000" b="1" dirty="0"/>
          </a:p>
          <a:p>
            <a:pPr lvl="1">
              <a:buFontTx/>
              <a:buChar char="-"/>
            </a:pPr>
            <a:r>
              <a:rPr lang="ko-KR" altLang="en-US" sz="1600" dirty="0"/>
              <a:t>해결 해 줄 수가 없는 부분</a:t>
            </a:r>
            <a:r>
              <a:rPr lang="en-US" altLang="ko-KR" sz="1600" dirty="0"/>
              <a:t>…</a:t>
            </a:r>
          </a:p>
          <a:p>
            <a:r>
              <a:rPr lang="ko-KR" altLang="en-US" sz="2000" b="1" dirty="0"/>
              <a:t>좌표의 순서가 헷갈린다</a:t>
            </a:r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sz="1600" dirty="0"/>
              <a:t>- Python</a:t>
            </a:r>
            <a:r>
              <a:rPr lang="ko-KR" altLang="en-US" sz="1600" dirty="0"/>
              <a:t>에서 이미지는 </a:t>
            </a:r>
            <a:r>
              <a:rPr lang="en-US" altLang="ko-KR" sz="1600" dirty="0"/>
              <a:t>X,Y</a:t>
            </a:r>
            <a:r>
              <a:rPr lang="ko-KR" altLang="en-US" sz="1600" dirty="0"/>
              <a:t>가 아니라 행</a:t>
            </a:r>
            <a:r>
              <a:rPr lang="en-US" altLang="ko-KR" sz="1600" dirty="0"/>
              <a:t>, </a:t>
            </a:r>
            <a:r>
              <a:rPr lang="ko-KR" altLang="en-US" sz="1600" dirty="0"/>
              <a:t>열 </a:t>
            </a:r>
            <a:r>
              <a:rPr lang="en-US" altLang="ko-KR" sz="1600" dirty="0"/>
              <a:t>= Y,X</a:t>
            </a:r>
            <a:r>
              <a:rPr lang="ko-KR" altLang="en-US" sz="1600" dirty="0"/>
              <a:t>인걸 항상 기억</a:t>
            </a:r>
            <a:endParaRPr lang="en-US" altLang="ko-KR" sz="1600" dirty="0"/>
          </a:p>
          <a:p>
            <a:r>
              <a:rPr lang="en-US" altLang="ko-KR" sz="2000" b="1" dirty="0"/>
              <a:t>(51,)</a:t>
            </a:r>
            <a:r>
              <a:rPr lang="ko-KR" altLang="en-US" sz="2000" b="1" dirty="0"/>
              <a:t>과 </a:t>
            </a:r>
            <a:r>
              <a:rPr lang="en-US" altLang="ko-KR" sz="2000" b="1" dirty="0"/>
              <a:t>(51,1)</a:t>
            </a:r>
            <a:r>
              <a:rPr lang="ko-KR" altLang="en-US" sz="2000" b="1" dirty="0"/>
              <a:t>은 다른 값</a:t>
            </a:r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하나는 </a:t>
            </a:r>
            <a:r>
              <a:rPr lang="en-US" altLang="ko-KR" sz="1600" dirty="0"/>
              <a:t>1</a:t>
            </a:r>
            <a:r>
              <a:rPr lang="ko-KR" altLang="en-US" sz="1600" dirty="0"/>
              <a:t>차원 데이터 다른 하나는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데이터를 의미해 다른 값</a:t>
            </a:r>
            <a:r>
              <a:rPr lang="en-US" altLang="ko-KR" sz="1600" dirty="0"/>
              <a:t>.</a:t>
            </a:r>
          </a:p>
          <a:p>
            <a:r>
              <a:rPr lang="ko-KR" altLang="en-US" sz="2000" b="1" dirty="0" err="1"/>
              <a:t>영상처리를</a:t>
            </a:r>
            <a:r>
              <a:rPr lang="ko-KR" altLang="en-US" sz="2000" b="1" dirty="0"/>
              <a:t> 이수한 학생들에게 더 유리한 과제인 것 같다</a:t>
            </a:r>
            <a:endParaRPr lang="en-US" altLang="ko-KR" sz="2000" b="1" dirty="0"/>
          </a:p>
          <a:p>
            <a:pPr lvl="1">
              <a:buFontTx/>
              <a:buChar char="-"/>
            </a:pPr>
            <a:r>
              <a:rPr lang="ko-KR" altLang="en-US" sz="1600" dirty="0"/>
              <a:t>행렬 연산 등에 익숙한 부분은 어쩔 수 없음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하지만 </a:t>
            </a:r>
            <a:r>
              <a:rPr lang="en-US" altLang="ko-KR" sz="1600" dirty="0"/>
              <a:t>3</a:t>
            </a:r>
            <a:r>
              <a:rPr lang="ko-KR" altLang="en-US" sz="1600" dirty="0"/>
              <a:t>주차 과제 부터는 영상처리에서와는 다른 과제</a:t>
            </a:r>
            <a:r>
              <a:rPr lang="en-US" altLang="ko-KR" sz="1600" dirty="0"/>
              <a:t>.</a:t>
            </a:r>
          </a:p>
          <a:p>
            <a:r>
              <a:rPr lang="ko-KR" altLang="en-US" sz="2000" b="1" dirty="0"/>
              <a:t>화나서 노트북 부술 뻔 했다</a:t>
            </a:r>
            <a:endParaRPr lang="en-US" altLang="ko-KR" sz="2000" b="1" dirty="0"/>
          </a:p>
          <a:p>
            <a:pPr lvl="1">
              <a:buFontTx/>
              <a:buChar char="-"/>
            </a:pPr>
            <a:r>
              <a:rPr lang="ko-KR" altLang="en-US" sz="1600" dirty="0"/>
              <a:t>비용적인 측면에서 너무 비효율적</a:t>
            </a:r>
            <a:r>
              <a:rPr lang="en-US" altLang="ko-KR" sz="1600" dirty="0"/>
              <a:t>, </a:t>
            </a:r>
            <a:r>
              <a:rPr lang="ko-KR" altLang="en-US" sz="1600" dirty="0"/>
              <a:t>화를 다스리는 방법을 배우는 것을 추천</a:t>
            </a:r>
            <a:endParaRPr lang="en-US" altLang="ko-KR" sz="1600" dirty="0"/>
          </a:p>
          <a:p>
            <a:r>
              <a:rPr lang="en-US" altLang="ko-KR" sz="2000" b="1" dirty="0"/>
              <a:t>4</a:t>
            </a:r>
            <a:r>
              <a:rPr lang="ko-KR" altLang="en-US" sz="2000" b="1" dirty="0"/>
              <a:t>중 </a:t>
            </a:r>
            <a:r>
              <a:rPr lang="en-US" altLang="ko-KR" sz="2000" b="1" dirty="0"/>
              <a:t>for</a:t>
            </a:r>
            <a:r>
              <a:rPr lang="ko-KR" altLang="en-US" sz="2000" b="1" dirty="0"/>
              <a:t>문을 안쓰고 구현하는 방법이 알고 싶다</a:t>
            </a:r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과제 리뷰를 통해 도움이 되었을 거라고 생각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796870928"/>
      </p:ext>
    </p:extLst>
  </p:cSld>
  <p:clrMapOvr>
    <a:masterClrMapping/>
  </p:clrMapOvr>
</p:sld>
</file>

<file path=ppt/theme/theme1.xml><?xml version="1.0" encoding="utf-8"?>
<a:theme xmlns:a="http://schemas.openxmlformats.org/drawingml/2006/main" name="MCL_theme_v4_Flat_r3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CL 4 Test">
      <a:majorFont>
        <a:latin typeface="Segoe UI"/>
        <a:ea typeface="맑은 고딕"/>
        <a:cs typeface=""/>
      </a:majorFont>
      <a:minorFont>
        <a:latin typeface="Segoe UI Emoj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CL_theme_v4_Flat_r3" id="{26889AD8-8211-433A-AA46-A1160C3DF975}" vid="{6BA20E63-2188-46B7-9486-8A9769C0664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MCL_theme_v4_Flat_r3</Template>
  <TotalTime>63973</TotalTime>
  <Words>1650</Words>
  <Application>Microsoft Office PowerPoint</Application>
  <PresentationFormat>화면 슬라이드 쇼(4:3)</PresentationFormat>
  <Paragraphs>412</Paragraphs>
  <Slides>38</Slides>
  <Notes>38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MCL_theme_v4_Flat_r3</vt:lpstr>
      <vt:lpstr>Photo Editor Photo</vt:lpstr>
      <vt:lpstr>Equation</vt:lpstr>
      <vt:lpstr>Computer Graphics</vt:lpstr>
      <vt:lpstr>개요</vt:lpstr>
      <vt:lpstr>2주차 과제 리뷰</vt:lpstr>
      <vt:lpstr>2주차 과제 리뷰</vt:lpstr>
      <vt:lpstr>2주차 과제 리뷰</vt:lpstr>
      <vt:lpstr>2주차 과제 리뷰</vt:lpstr>
      <vt:lpstr>2주차 과제 리뷰</vt:lpstr>
      <vt:lpstr>2주차 과제 리뷰</vt:lpstr>
      <vt:lpstr>보고서 느낀 점 리뷰</vt:lpstr>
      <vt:lpstr>Edge detection</vt:lpstr>
      <vt:lpstr>Edge detection</vt:lpstr>
      <vt:lpstr>Edge detection</vt:lpstr>
      <vt:lpstr>Sobel filter</vt:lpstr>
      <vt:lpstr>Sobel filter</vt:lpstr>
      <vt:lpstr>Sobel filter</vt:lpstr>
      <vt:lpstr>Edge detection</vt:lpstr>
      <vt:lpstr>Laplacian filter</vt:lpstr>
      <vt:lpstr>Laplacian filter</vt:lpstr>
      <vt:lpstr>Sobel filter</vt:lpstr>
      <vt:lpstr>Sobel filter</vt:lpstr>
      <vt:lpstr>Edge detection</vt:lpstr>
      <vt:lpstr>Edge detection</vt:lpstr>
      <vt:lpstr>Edge detection</vt:lpstr>
      <vt:lpstr>Edge detection</vt:lpstr>
      <vt:lpstr>Edge detection</vt:lpstr>
      <vt:lpstr>Edge detection</vt:lpstr>
      <vt:lpstr>Edge detection</vt:lpstr>
      <vt:lpstr>Edge detection</vt:lpstr>
      <vt:lpstr>Canny edge detection</vt:lpstr>
      <vt:lpstr>Canny edge detection</vt:lpstr>
      <vt:lpstr>Canny edge detection</vt:lpstr>
      <vt:lpstr>Canny edge detection</vt:lpstr>
      <vt:lpstr>Canny edge detection</vt:lpstr>
      <vt:lpstr>Canny edge detection</vt:lpstr>
      <vt:lpstr>과제</vt:lpstr>
      <vt:lpstr>과제</vt:lpstr>
      <vt:lpstr>과제</vt:lpstr>
      <vt:lpstr>과제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개인화된 시각 사전을 이용한 유치(幼稚) 단계 컴퓨터 비전 및 시각 비서 시스템 구현 Computerized Preschool Vision and Visual Secretary System Using Idiosyncratic Dictionary</dc:title>
  <dc:creator>Yeong Jun Koh</dc:creator>
  <cp:lastModifiedBy>gunnotebook</cp:lastModifiedBy>
  <cp:revision>1538</cp:revision>
  <cp:lastPrinted>2017-11-29T14:39:10Z</cp:lastPrinted>
  <dcterms:created xsi:type="dcterms:W3CDTF">2015-03-23T04:10:52Z</dcterms:created>
  <dcterms:modified xsi:type="dcterms:W3CDTF">2019-10-01T08:26:34Z</dcterms:modified>
</cp:coreProperties>
</file>