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Default Extension="gif" ContentType="image/gif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0"/>
  </p:notesMasterIdLst>
  <p:handoutMasterIdLst>
    <p:handoutMasterId r:id="rId31"/>
  </p:handoutMasterIdLst>
  <p:sldIdLst>
    <p:sldId id="256" r:id="rId2"/>
    <p:sldId id="684" r:id="rId3"/>
    <p:sldId id="685" r:id="rId4"/>
    <p:sldId id="796" r:id="rId5"/>
    <p:sldId id="845" r:id="rId6"/>
    <p:sldId id="846" r:id="rId7"/>
    <p:sldId id="687" r:id="rId8"/>
    <p:sldId id="798" r:id="rId9"/>
    <p:sldId id="799" r:id="rId10"/>
    <p:sldId id="836" r:id="rId11"/>
    <p:sldId id="837" r:id="rId12"/>
    <p:sldId id="838" r:id="rId13"/>
    <p:sldId id="839" r:id="rId14"/>
    <p:sldId id="840" r:id="rId15"/>
    <p:sldId id="831" r:id="rId16"/>
    <p:sldId id="813" r:id="rId17"/>
    <p:sldId id="814" r:id="rId18"/>
    <p:sldId id="841" r:id="rId19"/>
    <p:sldId id="842" r:id="rId20"/>
    <p:sldId id="843" r:id="rId21"/>
    <p:sldId id="818" r:id="rId22"/>
    <p:sldId id="819" r:id="rId23"/>
    <p:sldId id="844" r:id="rId24"/>
    <p:sldId id="815" r:id="rId25"/>
    <p:sldId id="761" r:id="rId26"/>
    <p:sldId id="766" r:id="rId27"/>
    <p:sldId id="767" r:id="rId28"/>
    <p:sldId id="768" r:id="rId29"/>
  </p:sldIdLst>
  <p:sldSz cx="9144000" cy="6858000" type="screen4x3"/>
  <p:notesSz cx="7099300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158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00FF"/>
    <a:srgbClr val="00FF00"/>
    <a:srgbClr val="FF00FF"/>
    <a:srgbClr val="00FFFF"/>
    <a:srgbClr val="5B9BD5"/>
    <a:srgbClr val="FF3399"/>
    <a:srgbClr val="8DE5E3"/>
    <a:srgbClr val="072A5F"/>
    <a:srgbClr val="009999"/>
    <a:srgbClr val="C6F2F1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34" autoAdjust="0"/>
    <p:restoredTop sz="75260" autoAdjust="0"/>
  </p:normalViewPr>
  <p:slideViewPr>
    <p:cSldViewPr snapToGrid="0" showGuides="1">
      <p:cViewPr varScale="1">
        <p:scale>
          <a:sx n="75" d="100"/>
          <a:sy n="75" d="100"/>
        </p:scale>
        <p:origin x="-162" y="-90"/>
      </p:cViewPr>
      <p:guideLst>
        <p:guide orient="horz" pos="3158"/>
        <p:guide pos="2880"/>
      </p:guideLst>
    </p:cSldViewPr>
  </p:slideViewPr>
  <p:outlineViewPr>
    <p:cViewPr>
      <p:scale>
        <a:sx n="33" d="100"/>
        <a:sy n="33" d="100"/>
      </p:scale>
      <p:origin x="0" y="-7638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78" d="100"/>
          <a:sy n="78" d="100"/>
        </p:scale>
        <p:origin x="3678" y="96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3508"/>
          </a:xfrm>
          <a:prstGeom prst="rect">
            <a:avLst/>
          </a:prstGeom>
        </p:spPr>
        <p:txBody>
          <a:bodyPr vert="horz" lIns="95070" tIns="47535" rIns="95070" bIns="4753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4021295" y="1"/>
            <a:ext cx="3076363" cy="513508"/>
          </a:xfrm>
          <a:prstGeom prst="rect">
            <a:avLst/>
          </a:prstGeom>
        </p:spPr>
        <p:txBody>
          <a:bodyPr vert="horz" lIns="95070" tIns="47535" rIns="95070" bIns="47535" rtlCol="0"/>
          <a:lstStyle>
            <a:lvl1pPr algn="r">
              <a:defRPr sz="1200"/>
            </a:lvl1pPr>
          </a:lstStyle>
          <a:p>
            <a:fld id="{F4F26D02-577D-497E-9EB7-C3FB23AA50BD}" type="datetimeFigureOut">
              <a:rPr lang="ko-KR" altLang="en-US" smtClean="0"/>
              <a:pPr/>
              <a:t>2019-10-15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721108"/>
            <a:ext cx="3076363" cy="513506"/>
          </a:xfrm>
          <a:prstGeom prst="rect">
            <a:avLst/>
          </a:prstGeom>
        </p:spPr>
        <p:txBody>
          <a:bodyPr vert="horz" lIns="95070" tIns="47535" rIns="95070" bIns="4753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4021295" y="9721108"/>
            <a:ext cx="3076363" cy="513506"/>
          </a:xfrm>
          <a:prstGeom prst="rect">
            <a:avLst/>
          </a:prstGeom>
        </p:spPr>
        <p:txBody>
          <a:bodyPr vert="horz" lIns="95070" tIns="47535" rIns="95070" bIns="47535" rtlCol="0" anchor="b"/>
          <a:lstStyle>
            <a:lvl1pPr algn="r">
              <a:defRPr sz="1200"/>
            </a:lvl1pPr>
          </a:lstStyle>
          <a:p>
            <a:fld id="{5B314495-C01A-455A-B33A-ED8A142879A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7045930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3075983" cy="513883"/>
          </a:xfrm>
          <a:prstGeom prst="rect">
            <a:avLst/>
          </a:prstGeom>
        </p:spPr>
        <p:txBody>
          <a:bodyPr vert="horz" lIns="95070" tIns="47535" rIns="95070" bIns="4753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1035" y="2"/>
            <a:ext cx="3077125" cy="513883"/>
          </a:xfrm>
          <a:prstGeom prst="rect">
            <a:avLst/>
          </a:prstGeom>
        </p:spPr>
        <p:txBody>
          <a:bodyPr vert="horz" lIns="95070" tIns="47535" rIns="95070" bIns="47535" rtlCol="0"/>
          <a:lstStyle>
            <a:lvl1pPr algn="r">
              <a:defRPr sz="1200"/>
            </a:lvl1pPr>
          </a:lstStyle>
          <a:p>
            <a:fld id="{268FB672-E9F7-4F81-A44E-F3B61DC34BF8}" type="datetimeFigureOut">
              <a:rPr lang="ko-KR" altLang="en-US" smtClean="0"/>
              <a:pPr/>
              <a:t>2019-10-15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278733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070" tIns="47535" rIns="95070" bIns="4753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09931" y="4926096"/>
            <a:ext cx="5679440" cy="4029789"/>
          </a:xfrm>
          <a:prstGeom prst="rect">
            <a:avLst/>
          </a:prstGeom>
        </p:spPr>
        <p:txBody>
          <a:bodyPr vert="horz" lIns="95070" tIns="47535" rIns="95070" bIns="47535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720733"/>
            <a:ext cx="3075983" cy="513881"/>
          </a:xfrm>
          <a:prstGeom prst="rect">
            <a:avLst/>
          </a:prstGeom>
        </p:spPr>
        <p:txBody>
          <a:bodyPr vert="horz" lIns="95070" tIns="47535" rIns="95070" bIns="4753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1035" y="9720733"/>
            <a:ext cx="3077125" cy="513881"/>
          </a:xfrm>
          <a:prstGeom prst="rect">
            <a:avLst/>
          </a:prstGeom>
        </p:spPr>
        <p:txBody>
          <a:bodyPr vert="horz" lIns="95070" tIns="47535" rIns="95070" bIns="47535" rtlCol="0" anchor="b"/>
          <a:lstStyle>
            <a:lvl1pPr algn="r">
              <a:defRPr sz="1200"/>
            </a:lvl1pPr>
          </a:lstStyle>
          <a:p>
            <a:fld id="{41B93B61-5AF7-405F-9080-7EBD9183E8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606754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46188" y="1277938"/>
            <a:ext cx="4606925" cy="34544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93B61-5AF7-405F-9080-7EBD9183E895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1011784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46188" y="1279525"/>
            <a:ext cx="4606925" cy="34544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93B61-5AF7-405F-9080-7EBD9183E895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4187417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46188" y="1279525"/>
            <a:ext cx="4606925" cy="34544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93B61-5AF7-405F-9080-7EBD9183E895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7148247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46188" y="1279525"/>
            <a:ext cx="4606925" cy="34544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93B61-5AF7-405F-9080-7EBD9183E895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0497725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46188" y="1279525"/>
            <a:ext cx="4606925" cy="34544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93B61-5AF7-405F-9080-7EBD9183E895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2146359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46188" y="1279525"/>
            <a:ext cx="4606925" cy="34544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-1000 </a:t>
            </a:r>
            <a:r>
              <a:rPr lang="ko-KR" altLang="en-US" dirty="0" err="1" smtClean="0"/>
              <a:t>아래면</a:t>
            </a:r>
            <a:r>
              <a:rPr lang="ko-KR" altLang="en-US" dirty="0" smtClean="0"/>
              <a:t> </a:t>
            </a:r>
            <a:r>
              <a:rPr lang="en-US" altLang="ko-KR" dirty="0" smtClean="0"/>
              <a:t>Edge</a:t>
            </a:r>
          </a:p>
          <a:p>
            <a:r>
              <a:rPr lang="en-US" altLang="ko-KR" dirty="0" smtClean="0"/>
              <a:t>10000</a:t>
            </a:r>
            <a:r>
              <a:rPr lang="ko-KR" altLang="en-US" dirty="0" smtClean="0"/>
              <a:t>이상이면 </a:t>
            </a:r>
            <a:r>
              <a:rPr lang="en-US" altLang="ko-KR" dirty="0" smtClean="0"/>
              <a:t>Corner</a:t>
            </a:r>
            <a:r>
              <a:rPr lang="ko-KR" altLang="en-US" dirty="0" smtClean="0"/>
              <a:t>라고 함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일반적으로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93B61-5AF7-405F-9080-7EBD9183E895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6276046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46188" y="1279525"/>
            <a:ext cx="4606925" cy="34544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93B61-5AF7-405F-9080-7EBD9183E895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9923771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46188" y="1279525"/>
            <a:ext cx="4606925" cy="34544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93B61-5AF7-405F-9080-7EBD9183E895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1845265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46188" y="1279525"/>
            <a:ext cx="4606925" cy="34544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93B61-5AF7-405F-9080-7EBD9183E895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395644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46188" y="1279525"/>
            <a:ext cx="4606925" cy="34544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93B61-5AF7-405F-9080-7EBD9183E895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9603984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46188" y="1279525"/>
            <a:ext cx="4606925" cy="34544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93B61-5AF7-405F-9080-7EBD9183E895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2839225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46188" y="1279525"/>
            <a:ext cx="4606925" cy="34544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B93B61-5AF7-405F-9080-7EBD9183E895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4749352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46188" y="1279525"/>
            <a:ext cx="4606925" cy="34544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93B61-5AF7-405F-9080-7EBD9183E895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4649150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46188" y="1279525"/>
            <a:ext cx="4606925" cy="34544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93B61-5AF7-405F-9080-7EBD9183E895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762713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46188" y="1279525"/>
            <a:ext cx="4606925" cy="34544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93B61-5AF7-405F-9080-7EBD9183E895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8297861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46188" y="1279525"/>
            <a:ext cx="4606925" cy="34544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93B61-5AF7-405F-9080-7EBD9183E895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21523416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46188" y="1279525"/>
            <a:ext cx="4606925" cy="34544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93B61-5AF7-405F-9080-7EBD9183E895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1684582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46188" y="1279525"/>
            <a:ext cx="4606925" cy="34544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주차와 마찬가지로 못하겠으면 </a:t>
            </a:r>
            <a:r>
              <a:rPr lang="ko-KR" altLang="en-US" baseline="0" dirty="0" err="1" smtClean="0"/>
              <a:t>내장함수로</a:t>
            </a:r>
            <a:r>
              <a:rPr lang="ko-KR" altLang="en-US" baseline="0" dirty="0" smtClean="0"/>
              <a:t> 제출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그럼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점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93B61-5AF7-405F-9080-7EBD9183E895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14804476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46188" y="1279525"/>
            <a:ext cx="4606925" cy="34544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 err="1" smtClean="0"/>
              <a:t>다른이름으로</a:t>
            </a:r>
            <a:r>
              <a:rPr lang="ko-KR" altLang="en-US" baseline="0" dirty="0" smtClean="0"/>
              <a:t> 저장하면 </a:t>
            </a:r>
            <a:r>
              <a:rPr lang="en-US" altLang="ko-KR" baseline="0" dirty="0" smtClean="0"/>
              <a:t>pdf</a:t>
            </a:r>
            <a:r>
              <a:rPr lang="ko-KR" altLang="en-US" baseline="0" dirty="0" smtClean="0"/>
              <a:t>로 </a:t>
            </a:r>
            <a:r>
              <a:rPr lang="ko-KR" altLang="en-US" baseline="0" dirty="0" err="1" smtClean="0"/>
              <a:t>저장할수있음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참고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B93B61-5AF7-405F-9080-7EBD9183E895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78850302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46188" y="1279525"/>
            <a:ext cx="4606925" cy="34544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 err="1" smtClean="0"/>
              <a:t>점수표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B93B61-5AF7-405F-9080-7EBD9183E895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5003754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46188" y="1279525"/>
            <a:ext cx="4606925" cy="34544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B93B61-5AF7-405F-9080-7EBD9183E895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0988033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46188" y="1279525"/>
            <a:ext cx="4606925" cy="34544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리뷰 내용 작성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93B61-5AF7-405F-9080-7EBD9183E895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4408045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46188" y="1279525"/>
            <a:ext cx="4606925" cy="34544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리뷰 내용 작성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93B61-5AF7-405F-9080-7EBD9183E895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7233749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46188" y="1279525"/>
            <a:ext cx="4606925" cy="34544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리뷰 내용 작성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93B61-5AF7-405F-9080-7EBD9183E895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5161381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46188" y="1279525"/>
            <a:ext cx="4606925" cy="34544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리뷰 내용 작성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93B61-5AF7-405F-9080-7EBD9183E895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6301995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46188" y="1279525"/>
            <a:ext cx="4606925" cy="34544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93B61-5AF7-405F-9080-7EBD9183E895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1623711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46188" y="1279525"/>
            <a:ext cx="4606925" cy="34544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93B61-5AF7-405F-9080-7EBD9183E895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6297500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46188" y="1279525"/>
            <a:ext cx="4606925" cy="34544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93B61-5AF7-405F-9080-7EBD9183E895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432902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rgbClr val="F7F7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10"/>
          <p:cNvSpPr/>
          <p:nvPr/>
        </p:nvSpPr>
        <p:spPr>
          <a:xfrm>
            <a:off x="459554" y="3771721"/>
            <a:ext cx="8224894" cy="1002891"/>
          </a:xfrm>
          <a:prstGeom prst="roundRect">
            <a:avLst>
              <a:gd name="adj" fmla="val 0"/>
            </a:avLst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ea"/>
              <a:ea typeface="+mn-ea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459554" y="1"/>
            <a:ext cx="8224894" cy="3560781"/>
          </a:xfrm>
          <a:prstGeom prst="roundRect">
            <a:avLst>
              <a:gd name="adj" fmla="val 0"/>
            </a:avLst>
          </a:prstGeom>
          <a:solidFill>
            <a:srgbClr val="072A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+mn-ea"/>
              <a:ea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>
            <a:normAutofit/>
          </a:bodyPr>
          <a:lstStyle>
            <a:lvl1pPr algn="ctr">
              <a:defRPr sz="4400" baseline="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937820"/>
            <a:ext cx="6858000" cy="67069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9" name="모서리가 둥근 직사각형 8"/>
          <p:cNvSpPr/>
          <p:nvPr userDrawn="1"/>
        </p:nvSpPr>
        <p:spPr>
          <a:xfrm>
            <a:off x="176982" y="6436255"/>
            <a:ext cx="8790038" cy="421747"/>
          </a:xfrm>
          <a:prstGeom prst="roundRect">
            <a:avLst>
              <a:gd name="adj" fmla="val 0"/>
            </a:avLst>
          </a:prstGeom>
          <a:solidFill>
            <a:srgbClr val="072A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34408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solidFill>
          <a:srgbClr val="F7F7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76982" y="975768"/>
            <a:ext cx="8790038" cy="58822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ea"/>
              <a:ea typeface="+mn-ea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76981" y="5594"/>
            <a:ext cx="8790038" cy="975769"/>
          </a:xfrm>
          <a:prstGeom prst="roundRect">
            <a:avLst>
              <a:gd name="adj" fmla="val 0"/>
            </a:avLst>
          </a:prstGeom>
          <a:solidFill>
            <a:srgbClr val="072A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ea"/>
              <a:ea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585" y="191585"/>
            <a:ext cx="8284832" cy="611851"/>
          </a:xfrm>
        </p:spPr>
        <p:txBody>
          <a:bodyPr>
            <a:noAutofit/>
          </a:bodyPr>
          <a:lstStyle>
            <a:lvl1pPr algn="ctr">
              <a:defRPr sz="3200" baseline="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406" y="1381225"/>
            <a:ext cx="8276010" cy="4807566"/>
          </a:xfrm>
        </p:spPr>
        <p:txBody>
          <a:bodyPr/>
          <a:lstStyle>
            <a:lvl1pPr latinLnBrk="0">
              <a:defRPr sz="2400" baseline="0">
                <a:latin typeface="+mn-ea"/>
                <a:ea typeface="+mn-ea"/>
              </a:defRPr>
            </a:lvl1pPr>
            <a:lvl2pPr latinLnBrk="0">
              <a:defRPr sz="2000" baseline="0">
                <a:latin typeface="+mn-ea"/>
                <a:ea typeface="+mn-ea"/>
              </a:defRPr>
            </a:lvl2pPr>
            <a:lvl3pPr latinLnBrk="0">
              <a:defRPr sz="1800" baseline="0">
                <a:latin typeface="+mn-ea"/>
                <a:ea typeface="+mn-ea"/>
              </a:defRPr>
            </a:lvl3pPr>
            <a:lvl4pPr latinLnBrk="0">
              <a:defRPr sz="1600" baseline="0">
                <a:latin typeface="+mn-ea"/>
                <a:ea typeface="+mn-ea"/>
              </a:defRPr>
            </a:lvl4pPr>
            <a:lvl5pPr latinLnBrk="0">
              <a:defRPr sz="1400" baseline="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08582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Pr>
        <a:solidFill>
          <a:srgbClr val="F7F7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76982" y="163288"/>
            <a:ext cx="8790038" cy="62729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ea"/>
              <a:ea typeface="+mn-ea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76982" y="3940629"/>
            <a:ext cx="8790038" cy="608884"/>
          </a:xfrm>
          <a:prstGeom prst="roundRect">
            <a:avLst>
              <a:gd name="adj" fmla="val 0"/>
            </a:avLst>
          </a:prstGeom>
          <a:solidFill>
            <a:srgbClr val="072A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ea"/>
              <a:ea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3984173"/>
            <a:ext cx="7886700" cy="511629"/>
          </a:xfrm>
        </p:spPr>
        <p:txBody>
          <a:bodyPr anchor="ctr">
            <a:noAutofit/>
          </a:bodyPr>
          <a:lstStyle>
            <a:lvl1pPr algn="l">
              <a:defRPr sz="280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875165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latin typeface="+mn-ea"/>
                <a:ea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9" name="모서리가 둥근 직사각형 8"/>
          <p:cNvSpPr/>
          <p:nvPr userDrawn="1"/>
        </p:nvSpPr>
        <p:spPr>
          <a:xfrm>
            <a:off x="176982" y="6436255"/>
            <a:ext cx="8790038" cy="421747"/>
          </a:xfrm>
          <a:prstGeom prst="roundRect">
            <a:avLst>
              <a:gd name="adj" fmla="val 0"/>
            </a:avLst>
          </a:prstGeom>
          <a:solidFill>
            <a:srgbClr val="072A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83111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bg>
      <p:bgPr>
        <a:solidFill>
          <a:srgbClr val="F7F7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9"/>
          <p:cNvSpPr/>
          <p:nvPr userDrawn="1"/>
        </p:nvSpPr>
        <p:spPr>
          <a:xfrm>
            <a:off x="176982" y="6436255"/>
            <a:ext cx="8790038" cy="421747"/>
          </a:xfrm>
          <a:prstGeom prst="roundRect">
            <a:avLst>
              <a:gd name="adj" fmla="val 0"/>
            </a:avLst>
          </a:prstGeom>
          <a:solidFill>
            <a:srgbClr val="072A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ea"/>
              <a:ea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76982" y="975769"/>
            <a:ext cx="8790038" cy="54604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ea"/>
              <a:ea typeface="+mn-ea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76982" y="1"/>
            <a:ext cx="8790038" cy="975769"/>
          </a:xfrm>
          <a:prstGeom prst="roundRect">
            <a:avLst>
              <a:gd name="adj" fmla="val 0"/>
            </a:avLst>
          </a:prstGeom>
          <a:solidFill>
            <a:srgbClr val="072A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406" y="1381225"/>
            <a:ext cx="4002965" cy="4807566"/>
          </a:xfrm>
        </p:spPr>
        <p:txBody>
          <a:bodyPr/>
          <a:lstStyle>
            <a:lvl1pPr latinLnBrk="0">
              <a:defRPr sz="2400" baseline="0">
                <a:latin typeface="+mn-ea"/>
                <a:ea typeface="+mn-ea"/>
              </a:defRPr>
            </a:lvl1pPr>
            <a:lvl2pPr latinLnBrk="0">
              <a:defRPr sz="2000" baseline="0">
                <a:latin typeface="+mn-ea"/>
                <a:ea typeface="+mn-ea"/>
              </a:defRPr>
            </a:lvl2pPr>
            <a:lvl3pPr latinLnBrk="0">
              <a:defRPr sz="1800" baseline="0">
                <a:latin typeface="+mn-ea"/>
                <a:ea typeface="+mn-ea"/>
              </a:defRPr>
            </a:lvl3pPr>
            <a:lvl4pPr latinLnBrk="0">
              <a:defRPr sz="1600" baseline="0">
                <a:latin typeface="+mn-ea"/>
                <a:ea typeface="+mn-ea"/>
              </a:defRPr>
            </a:lvl4pPr>
            <a:lvl5pPr latinLnBrk="0">
              <a:defRPr sz="1400" baseline="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0"/>
          </p:nvPr>
        </p:nvSpPr>
        <p:spPr>
          <a:xfrm>
            <a:off x="4725966" y="1381225"/>
            <a:ext cx="4002965" cy="4807566"/>
          </a:xfrm>
        </p:spPr>
        <p:txBody>
          <a:bodyPr/>
          <a:lstStyle>
            <a:lvl1pPr latinLnBrk="0">
              <a:defRPr sz="2400" baseline="0">
                <a:latin typeface="+mn-ea"/>
                <a:ea typeface="+mn-ea"/>
              </a:defRPr>
            </a:lvl1pPr>
            <a:lvl2pPr latinLnBrk="0">
              <a:defRPr sz="2000" baseline="0">
                <a:latin typeface="+mn-ea"/>
                <a:ea typeface="+mn-ea"/>
              </a:defRPr>
            </a:lvl2pPr>
            <a:lvl3pPr latinLnBrk="0">
              <a:defRPr sz="1800" baseline="0">
                <a:latin typeface="+mn-ea"/>
                <a:ea typeface="+mn-ea"/>
              </a:defRPr>
            </a:lvl3pPr>
            <a:lvl4pPr latinLnBrk="0">
              <a:defRPr sz="1600" baseline="0">
                <a:latin typeface="+mn-ea"/>
                <a:ea typeface="+mn-ea"/>
              </a:defRPr>
            </a:lvl4pPr>
            <a:lvl5pPr latinLnBrk="0">
              <a:defRPr sz="1400" baseline="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xmlns="" id="{3D5A1846-9D06-4FEA-A7ED-82305ECFF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85" y="191585"/>
            <a:ext cx="8284832" cy="611851"/>
          </a:xfrm>
        </p:spPr>
        <p:txBody>
          <a:bodyPr>
            <a:noAutofit/>
          </a:bodyPr>
          <a:lstStyle>
            <a:lvl1pPr algn="ctr">
              <a:defRPr sz="3200" baseline="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54768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</a:lstStyle>
          <a:p>
            <a:fld id="{E04A4155-500E-4B43-990C-00B2CDBB4821}" type="datetime1">
              <a:rPr lang="ko-KR" altLang="en-US" smtClean="0"/>
              <a:pPr/>
              <a:t>2019-10-15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</a:lstStyle>
          <a:p>
            <a:fld id="{1F445469-5EED-4876-A4A2-B7B97591613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148185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6" r:id="rId3"/>
    <p:sldLayoutId id="2147483678" r:id="rId4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 baseline="0">
          <a:solidFill>
            <a:schemeClr val="tx1"/>
          </a:solidFill>
          <a:latin typeface="+mn-ea"/>
          <a:ea typeface="+mn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+mn-ea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+mn-ea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+mn-ea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+mn-ea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gi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gi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920179"/>
            <a:ext cx="7772400" cy="589783"/>
          </a:xfrm>
        </p:spPr>
        <p:txBody>
          <a:bodyPr>
            <a:noAutofit/>
          </a:bodyPr>
          <a:lstStyle/>
          <a:p>
            <a:pPr latinLnBrk="0"/>
            <a:r>
              <a:rPr lang="en-US" altLang="ko-KR" sz="4800" dirty="0" smtClean="0">
                <a:latin typeface="Cambria" panose="02040503050406030204" pitchFamily="18" charset="0"/>
              </a:rPr>
              <a:t>Computer Graphics</a:t>
            </a:r>
            <a:endParaRPr lang="ko-KR" altLang="en-US" sz="4800" dirty="0">
              <a:latin typeface="Cambria" panose="02040503050406030204" pitchFamily="18" charset="0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Cambria" panose="02040503050406030204" pitchFamily="18" charset="0"/>
              </a:rPr>
              <a:t>Interest points</a:t>
            </a:r>
            <a:endParaRPr lang="en-US" altLang="ko-KR" dirty="0">
              <a:latin typeface="Cambria" panose="02040503050406030204" pitchFamily="18" charset="0"/>
            </a:endParaRPr>
          </a:p>
        </p:txBody>
      </p:sp>
      <p:sp>
        <p:nvSpPr>
          <p:cNvPr id="4" name="부제목 2"/>
          <p:cNvSpPr txBox="1">
            <a:spLocks/>
          </p:cNvSpPr>
          <p:nvPr/>
        </p:nvSpPr>
        <p:spPr>
          <a:xfrm>
            <a:off x="1143000" y="5308876"/>
            <a:ext cx="6858000" cy="77703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>
                <a:latin typeface="Cambria" panose="02040503050406030204" pitchFamily="18" charset="0"/>
              </a:rPr>
              <a:t>Yeong Jun Koh</a:t>
            </a:r>
          </a:p>
          <a:p>
            <a:r>
              <a:rPr lang="en-US" altLang="ko-KR" sz="1600" dirty="0">
                <a:latin typeface="Cambria" panose="02040503050406030204" pitchFamily="18" charset="0"/>
              </a:rPr>
              <a:t>Department of Computer Science &amp; Engineering</a:t>
            </a:r>
          </a:p>
          <a:p>
            <a:r>
              <a:rPr lang="en-US" altLang="ko-KR" sz="1600" dirty="0" err="1">
                <a:latin typeface="Cambria" panose="02040503050406030204" pitchFamily="18" charset="0"/>
              </a:rPr>
              <a:t>Chungnam</a:t>
            </a:r>
            <a:r>
              <a:rPr lang="en-US" altLang="ko-KR" sz="1600" dirty="0">
                <a:latin typeface="Cambria" panose="02040503050406030204" pitchFamily="18" charset="0"/>
              </a:rPr>
              <a:t> National University</a:t>
            </a:r>
            <a:endParaRPr lang="ko-KR" altLang="en-US" sz="16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59470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9637" t="5106" r="37486" b="1244"/>
          <a:stretch/>
        </p:blipFill>
        <p:spPr>
          <a:xfrm>
            <a:off x="447337" y="2868460"/>
            <a:ext cx="1941534" cy="389812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C0E9B97-686A-4640-A2A2-5D0C5EB80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Corner detection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8780131-A543-4B9C-87C4-8CB5CF1BA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/>
              <a:t>Pixel</a:t>
            </a:r>
            <a:r>
              <a:rPr lang="ko-KR" altLang="en-US" b="1" dirty="0" smtClean="0"/>
              <a:t>에 대한 수행</a:t>
            </a:r>
            <a:endParaRPr lang="en-US" altLang="ko-KR" b="1" dirty="0" smtClean="0"/>
          </a:p>
          <a:p>
            <a:pPr lvl="1">
              <a:buFontTx/>
              <a:buChar char="-"/>
            </a:pPr>
            <a:r>
              <a:rPr lang="ko-KR" altLang="en-US" dirty="0" smtClean="0"/>
              <a:t>연산 대상을 정했다면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주변 영역을 확인</a:t>
            </a:r>
            <a:endParaRPr lang="en-US" altLang="ko-KR" dirty="0" smtClean="0"/>
          </a:p>
          <a:p>
            <a:pPr lvl="1">
              <a:buFontTx/>
              <a:buChar char="-"/>
            </a:pPr>
            <a:r>
              <a:rPr lang="ko-KR" altLang="en-US" dirty="0" smtClean="0"/>
              <a:t>여기서 </a:t>
            </a:r>
            <a:r>
              <a:rPr lang="en-US" altLang="ko-KR" dirty="0" smtClean="0"/>
              <a:t>Input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0~1 </a:t>
            </a:r>
            <a:r>
              <a:rPr lang="ko-KR" altLang="en-US" dirty="0" smtClean="0"/>
              <a:t>값으로 정규화 된</a:t>
            </a:r>
            <a:r>
              <a:rPr lang="en-US" altLang="ko-KR" dirty="0" smtClean="0"/>
              <a:t>, grayscale</a:t>
            </a:r>
            <a:r>
              <a:rPr lang="ko-KR" altLang="en-US" dirty="0" smtClean="0"/>
              <a:t> </a:t>
            </a:r>
            <a:r>
              <a:rPr lang="en-US" altLang="ko-KR" dirty="0" smtClean="0"/>
              <a:t>float</a:t>
            </a:r>
            <a:r>
              <a:rPr lang="ko-KR" altLang="en-US" dirty="0"/>
              <a:t> </a:t>
            </a:r>
            <a:r>
              <a:rPr lang="ko-KR" altLang="en-US" dirty="0" smtClean="0"/>
              <a:t>이미지</a:t>
            </a:r>
            <a:endParaRPr lang="en-US" altLang="ko-KR" dirty="0" smtClean="0"/>
          </a:p>
          <a:p>
            <a:pPr lvl="1">
              <a:buFontTx/>
              <a:buChar char="-"/>
            </a:pPr>
            <a:r>
              <a:rPr lang="en-US" altLang="ko-KR" dirty="0" err="1" smtClean="0"/>
              <a:t>BlockSize</a:t>
            </a:r>
            <a:r>
              <a:rPr lang="en-US" altLang="ko-KR" dirty="0" smtClean="0"/>
              <a:t> : 7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84884858"/>
              </p:ext>
            </p:extLst>
          </p:nvPr>
        </p:nvGraphicFramePr>
        <p:xfrm>
          <a:off x="4266520" y="3112214"/>
          <a:ext cx="4597054" cy="34723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722">
                  <a:extLst>
                    <a:ext uri="{9D8B030D-6E8A-4147-A177-3AD203B41FA5}">
                      <a16:colId xmlns:a16="http://schemas.microsoft.com/office/drawing/2014/main" xmlns="" val="1096929043"/>
                    </a:ext>
                  </a:extLst>
                </a:gridCol>
                <a:gridCol w="656722">
                  <a:extLst>
                    <a:ext uri="{9D8B030D-6E8A-4147-A177-3AD203B41FA5}">
                      <a16:colId xmlns:a16="http://schemas.microsoft.com/office/drawing/2014/main" xmlns="" val="4259430102"/>
                    </a:ext>
                  </a:extLst>
                </a:gridCol>
                <a:gridCol w="656722">
                  <a:extLst>
                    <a:ext uri="{9D8B030D-6E8A-4147-A177-3AD203B41FA5}">
                      <a16:colId xmlns:a16="http://schemas.microsoft.com/office/drawing/2014/main" xmlns="" val="1562513853"/>
                    </a:ext>
                  </a:extLst>
                </a:gridCol>
                <a:gridCol w="656722">
                  <a:extLst>
                    <a:ext uri="{9D8B030D-6E8A-4147-A177-3AD203B41FA5}">
                      <a16:colId xmlns:a16="http://schemas.microsoft.com/office/drawing/2014/main" xmlns="" val="1788307847"/>
                    </a:ext>
                  </a:extLst>
                </a:gridCol>
                <a:gridCol w="656722">
                  <a:extLst>
                    <a:ext uri="{9D8B030D-6E8A-4147-A177-3AD203B41FA5}">
                      <a16:colId xmlns:a16="http://schemas.microsoft.com/office/drawing/2014/main" xmlns="" val="380923129"/>
                    </a:ext>
                  </a:extLst>
                </a:gridCol>
                <a:gridCol w="656722">
                  <a:extLst>
                    <a:ext uri="{9D8B030D-6E8A-4147-A177-3AD203B41FA5}">
                      <a16:colId xmlns:a16="http://schemas.microsoft.com/office/drawing/2014/main" xmlns="" val="155768164"/>
                    </a:ext>
                  </a:extLst>
                </a:gridCol>
                <a:gridCol w="656722">
                  <a:extLst>
                    <a:ext uri="{9D8B030D-6E8A-4147-A177-3AD203B41FA5}">
                      <a16:colId xmlns:a16="http://schemas.microsoft.com/office/drawing/2014/main" xmlns="" val="2207164536"/>
                    </a:ext>
                  </a:extLst>
                </a:gridCol>
              </a:tblGrid>
              <a:tr h="4960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0.61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79711" marR="79711" marT="39856" marB="39856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0.86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79711" marR="79711" marT="39856" marB="39856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0.85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79711" marR="79711" marT="39856" marB="39856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0.83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79711" marR="79711" marT="39856" marB="39856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0.87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79711" marR="79711" marT="39856" marB="39856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0.80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79711" marR="79711" marT="39856" marB="39856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0.71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79711" marR="79711" marT="39856" marB="39856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62175867"/>
                  </a:ext>
                </a:extLst>
              </a:tr>
              <a:tr h="4960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0.69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79711" marR="79711" marT="39856" marB="39856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0.83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79711" marR="79711" marT="39856" marB="39856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0.73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79711" marR="79711" marT="39856" marB="39856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0.77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79711" marR="79711" marT="39856" marB="39856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0.85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79711" marR="79711" marT="39856" marB="39856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0.82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79711" marR="79711" marT="39856" marB="39856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0.75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79711" marR="79711" marT="39856" marB="39856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25546319"/>
                  </a:ext>
                </a:extLst>
              </a:tr>
              <a:tr h="4960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0.73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79711" marR="79711" marT="39856" marB="39856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0.85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79711" marR="79711" marT="39856" marB="39856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0.60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79711" marR="79711" marT="39856" marB="39856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0.40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79711" marR="79711" marT="39856" marB="39856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0.53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79711" marR="79711" marT="39856" marB="39856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0.80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79711" marR="79711" marT="39856" marB="39856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0.85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79711" marR="79711" marT="39856" marB="39856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57377512"/>
                  </a:ext>
                </a:extLst>
              </a:tr>
              <a:tr h="4960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0.71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79711" marR="79711" marT="39856" marB="39856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0.82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79711" marR="79711" marT="39856" marB="39856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0.61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79711" marR="79711" marT="39856" marB="39856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0.35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79711" marR="79711" marT="39856" marB="39856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0.34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79711" marR="79711" marT="39856" marB="39856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0.45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79711" marR="79711" marT="39856" marB="39856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0.65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79711" marR="79711" marT="39856" marB="39856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01637440"/>
                  </a:ext>
                </a:extLst>
              </a:tr>
              <a:tr h="4960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0.73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79711" marR="79711" marT="39856" marB="39856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0.86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79711" marR="79711" marT="39856" marB="39856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0.58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79711" marR="79711" marT="39856" marB="39856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0.29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79711" marR="79711" marT="39856" marB="39856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0.30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79711" marR="79711" marT="39856" marB="39856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0.31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79711" marR="79711" marT="39856" marB="39856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0.32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79711" marR="79711" marT="39856" marB="39856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85027083"/>
                  </a:ext>
                </a:extLst>
              </a:tr>
              <a:tr h="4960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0.73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79711" marR="79711" marT="39856" marB="39856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0.84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79711" marR="79711" marT="39856" marB="39856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0.55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79711" marR="79711" marT="39856" marB="39856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0.30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79711" marR="79711" marT="39856" marB="39856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0.33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79711" marR="79711" marT="39856" marB="39856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0.29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79711" marR="79711" marT="39856" marB="39856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0.33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79711" marR="79711" marT="39856" marB="39856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10747575"/>
                  </a:ext>
                </a:extLst>
              </a:tr>
              <a:tr h="4960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0.75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79711" marR="79711" marT="39856" marB="39856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0.85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79711" marR="79711" marT="39856" marB="39856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0.56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79711" marR="79711" marT="39856" marB="39856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0.27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79711" marR="79711" marT="39856" marB="39856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0.27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79711" marR="79711" marT="39856" marB="39856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0.29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79711" marR="79711" marT="39856" marB="39856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0.29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79711" marR="79711" marT="39856" marB="39856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88787333"/>
                  </a:ext>
                </a:extLst>
              </a:tr>
            </a:tbl>
          </a:graphicData>
        </a:graphic>
      </p:graphicFrame>
      <p:cxnSp>
        <p:nvCxnSpPr>
          <p:cNvPr id="7" name="직선 화살표 연결선 6"/>
          <p:cNvCxnSpPr>
            <a:stCxn id="15" idx="3"/>
            <a:endCxn id="4" idx="1"/>
          </p:cNvCxnSpPr>
          <p:nvPr/>
        </p:nvCxnSpPr>
        <p:spPr>
          <a:xfrm>
            <a:off x="1690191" y="3454691"/>
            <a:ext cx="2576329" cy="1393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1291004" y="3234268"/>
            <a:ext cx="399187" cy="4408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5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512584" y="4641429"/>
            <a:ext cx="15327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/>
              <a:t>Pixel </a:t>
            </a:r>
            <a:r>
              <a:rPr lang="ko-KR" altLang="en-US" sz="1600" dirty="0" smtClean="0"/>
              <a:t>주변 영역</a:t>
            </a:r>
            <a:endParaRPr lang="en-US" altLang="ko-KR" sz="1600" dirty="0" smtClean="0"/>
          </a:p>
          <a:p>
            <a:pPr algn="ctr"/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Blocksize</a:t>
            </a:r>
            <a:r>
              <a:rPr lang="en-US" altLang="ko-KR" sz="1600" dirty="0" smtClean="0"/>
              <a:t> : 7)</a:t>
            </a:r>
          </a:p>
        </p:txBody>
      </p:sp>
      <p:sp>
        <p:nvSpPr>
          <p:cNvPr id="8" name="타원 7"/>
          <p:cNvSpPr/>
          <p:nvPr/>
        </p:nvSpPr>
        <p:spPr>
          <a:xfrm>
            <a:off x="1453020" y="3421753"/>
            <a:ext cx="75156" cy="7515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715334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822096371"/>
              </p:ext>
            </p:extLst>
          </p:nvPr>
        </p:nvGraphicFramePr>
        <p:xfrm>
          <a:off x="211638" y="3112216"/>
          <a:ext cx="4597054" cy="30765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722">
                  <a:extLst>
                    <a:ext uri="{9D8B030D-6E8A-4147-A177-3AD203B41FA5}">
                      <a16:colId xmlns:a16="http://schemas.microsoft.com/office/drawing/2014/main" xmlns="" val="1096929043"/>
                    </a:ext>
                  </a:extLst>
                </a:gridCol>
                <a:gridCol w="656722">
                  <a:extLst>
                    <a:ext uri="{9D8B030D-6E8A-4147-A177-3AD203B41FA5}">
                      <a16:colId xmlns:a16="http://schemas.microsoft.com/office/drawing/2014/main" xmlns="" val="4259430102"/>
                    </a:ext>
                  </a:extLst>
                </a:gridCol>
                <a:gridCol w="656722">
                  <a:extLst>
                    <a:ext uri="{9D8B030D-6E8A-4147-A177-3AD203B41FA5}">
                      <a16:colId xmlns:a16="http://schemas.microsoft.com/office/drawing/2014/main" xmlns="" val="1562513853"/>
                    </a:ext>
                  </a:extLst>
                </a:gridCol>
                <a:gridCol w="656722">
                  <a:extLst>
                    <a:ext uri="{9D8B030D-6E8A-4147-A177-3AD203B41FA5}">
                      <a16:colId xmlns:a16="http://schemas.microsoft.com/office/drawing/2014/main" xmlns="" val="1788307847"/>
                    </a:ext>
                  </a:extLst>
                </a:gridCol>
                <a:gridCol w="656722">
                  <a:extLst>
                    <a:ext uri="{9D8B030D-6E8A-4147-A177-3AD203B41FA5}">
                      <a16:colId xmlns:a16="http://schemas.microsoft.com/office/drawing/2014/main" xmlns="" val="380923129"/>
                    </a:ext>
                  </a:extLst>
                </a:gridCol>
                <a:gridCol w="656722">
                  <a:extLst>
                    <a:ext uri="{9D8B030D-6E8A-4147-A177-3AD203B41FA5}">
                      <a16:colId xmlns:a16="http://schemas.microsoft.com/office/drawing/2014/main" xmlns="" val="155768164"/>
                    </a:ext>
                  </a:extLst>
                </a:gridCol>
                <a:gridCol w="656722">
                  <a:extLst>
                    <a:ext uri="{9D8B030D-6E8A-4147-A177-3AD203B41FA5}">
                      <a16:colId xmlns:a16="http://schemas.microsoft.com/office/drawing/2014/main" xmlns="" val="2207164536"/>
                    </a:ext>
                  </a:extLst>
                </a:gridCol>
              </a:tblGrid>
              <a:tr h="4395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0.0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79711" marR="79711" marT="39856" marB="39856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0.0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79711" marR="79711" marT="39856" marB="39856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0.0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79711" marR="79711" marT="39856" marB="39856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0.0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79711" marR="79711" marT="39856" marB="39856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0.0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79711" marR="79711" marT="39856" marB="39856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0.0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79711" marR="79711" marT="39856" marB="39856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0.0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79711" marR="79711" marT="39856" marB="39856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62175867"/>
                  </a:ext>
                </a:extLst>
              </a:tr>
              <a:tr h="4395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0.20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79711" marR="79711" marT="39856" marB="39856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-0.17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79711" marR="79711" marT="39856" marB="39856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-0.96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79711" marR="79711" marT="39856" marB="39856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-1.46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79711" marR="79711" marT="39856" marB="39856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-1.11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79711" marR="79711" marT="39856" marB="39856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-0.19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79711" marR="79711" marT="39856" marB="39856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0.30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79711" marR="79711" marT="39856" marB="39856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25546319"/>
                  </a:ext>
                </a:extLst>
              </a:tr>
              <a:tr h="4395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0.03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79711" marR="79711" marT="39856" marB="39856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-0.10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79711" marR="79711" marT="39856" marB="39856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-0.66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79711" marR="79711" marT="39856" marB="39856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-1.49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79711" marR="79711" marT="39856" marB="39856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-1.84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79711" marR="79711" marT="39856" marB="39856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-1.37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79711" marR="79711" marT="39856" marB="39856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-0.94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79711" marR="79711" marT="39856" marB="39856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57377512"/>
                  </a:ext>
                </a:extLst>
              </a:tr>
              <a:tr h="4395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0.03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79711" marR="79711" marT="39856" marB="39856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0.02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79711" marR="79711" marT="39856" marB="39856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-0.11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79711" marR="79711" marT="39856" marB="39856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-0.45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79711" marR="79711" marT="39856" marB="39856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-1.05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79711" marR="79711" marT="39856" marB="39856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-1.75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79711" marR="79711" marT="39856" marB="39856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-2.05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79711" marR="79711" marT="39856" marB="39856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01637440"/>
                  </a:ext>
                </a:extLst>
              </a:tr>
              <a:tr h="4395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0.07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79711" marR="79711" marT="39856" marB="39856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-0.02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79711" marR="79711" marT="39856" marB="39856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-0.16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79711" marR="79711" marT="39856" marB="39856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-0.17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79711" marR="79711" marT="39856" marB="39856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-0.22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79711" marR="79711" marT="39856" marB="39856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-0.64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79711" marR="79711" marT="39856" marB="39856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-0.96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79711" marR="79711" marT="39856" marB="39856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85027083"/>
                  </a:ext>
                </a:extLst>
              </a:tr>
              <a:tr h="4395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0.02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79711" marR="79711" marT="39856" marB="39856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-0.03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79711" marR="79711" marT="39856" marB="39856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-0.09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79711" marR="79711" marT="39856" marB="39856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-0.11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79711" marR="79711" marT="39856" marB="39856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-0.10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79711" marR="79711" marT="39856" marB="39856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-0.08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79711" marR="79711" marT="39856" marB="39856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-0.08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79711" marR="79711" marT="39856" marB="39856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10747575"/>
                  </a:ext>
                </a:extLst>
              </a:tr>
              <a:tr h="4395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0.0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79711" marR="79711" marT="39856" marB="39856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0.0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79711" marR="79711" marT="39856" marB="39856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0.0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79711" marR="79711" marT="39856" marB="39856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0.0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79711" marR="79711" marT="39856" marB="39856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0.0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79711" marR="79711" marT="39856" marB="39856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0.0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79711" marR="79711" marT="39856" marB="39856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0.0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79711" marR="79711" marT="39856" marB="39856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88787333"/>
                  </a:ext>
                </a:extLst>
              </a:tr>
            </a:tbl>
          </a:graphicData>
        </a:graphic>
      </p:graphicFrame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C0E9B97-686A-4640-A2A2-5D0C5EB80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Corner detection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8780131-A543-4B9C-87C4-8CB5CF1BA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/>
              <a:t>Pixel</a:t>
            </a:r>
            <a:r>
              <a:rPr lang="ko-KR" altLang="en-US" b="1" dirty="0" smtClean="0"/>
              <a:t>에 대한 수행</a:t>
            </a:r>
            <a:endParaRPr lang="en-US" altLang="ko-KR" b="1" dirty="0" smtClean="0"/>
          </a:p>
          <a:p>
            <a:pPr lvl="1">
              <a:buFontTx/>
              <a:buChar char="-"/>
            </a:pPr>
            <a:r>
              <a:rPr lang="en-US" altLang="ko-KR" dirty="0" smtClean="0"/>
              <a:t>Pixel </a:t>
            </a:r>
            <a:r>
              <a:rPr lang="ko-KR" altLang="en-US" dirty="0" smtClean="0"/>
              <a:t>주변 영역에 대해 </a:t>
            </a:r>
            <a:r>
              <a:rPr lang="en-US" altLang="ko-KR" dirty="0" smtClean="0"/>
              <a:t>Gradient</a:t>
            </a:r>
            <a:r>
              <a:rPr lang="ko-KR" altLang="en-US" dirty="0" smtClean="0"/>
              <a:t>를 계산</a:t>
            </a:r>
            <a:endParaRPr lang="en-US" altLang="ko-KR" dirty="0" smtClean="0"/>
          </a:p>
          <a:p>
            <a:pPr lvl="1">
              <a:buFontTx/>
              <a:buChar char="-"/>
            </a:pPr>
            <a:r>
              <a:rPr lang="ko-KR" altLang="en-US" dirty="0" smtClean="0">
                <a:latin typeface="+mj-lt"/>
              </a:rPr>
              <a:t>예시는 </a:t>
            </a:r>
            <a:r>
              <a:rPr lang="en-US" altLang="ko-KR" dirty="0" smtClean="0">
                <a:latin typeface="+mj-lt"/>
              </a:rPr>
              <a:t>Sobel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, Kernel size : 3x3</a:t>
            </a:r>
            <a:endParaRPr lang="en-US" altLang="ko-KR" dirty="0"/>
          </a:p>
          <a:p>
            <a:pPr lvl="2">
              <a:buFontTx/>
              <a:buChar char="-"/>
            </a:pPr>
            <a:r>
              <a:rPr lang="ko-KR" altLang="en-US" dirty="0" smtClean="0"/>
              <a:t>자유롭게 선택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변경시에</a:t>
            </a:r>
            <a:r>
              <a:rPr lang="ko-KR" altLang="en-US" smtClean="0"/>
              <a:t> 고유 </a:t>
            </a:r>
            <a:r>
              <a:rPr lang="ko-KR" altLang="en-US" dirty="0" smtClean="0"/>
              <a:t>값이나</a:t>
            </a:r>
            <a:r>
              <a:rPr lang="en-US" altLang="ko-KR" dirty="0"/>
              <a:t> </a:t>
            </a:r>
            <a:r>
              <a:rPr lang="en-US" altLang="ko-KR" dirty="0" smtClean="0"/>
              <a:t>R </a:t>
            </a:r>
            <a:r>
              <a:rPr lang="ko-KR" altLang="en-US" dirty="0" smtClean="0"/>
              <a:t>값에 차이가 생김</a:t>
            </a:r>
            <a:r>
              <a:rPr lang="en-US" altLang="ko-KR" dirty="0" smtClean="0"/>
              <a:t>.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5" name="TextBox 4"/>
              <p:cNvSpPr txBox="1"/>
              <p:nvPr/>
            </p:nvSpPr>
            <p:spPr>
              <a:xfrm>
                <a:off x="5411244" y="3086454"/>
                <a:ext cx="2919902" cy="6682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altLang="ko-KR" dirty="0" smtClean="0"/>
                  <a:t/>
                </a:r>
                <a:r>
                  <a:rPr lang="ko-KR" altLang="en-US" dirty="0" smtClean="0"/>
                  <a:t>계산 결과</a:t>
                </a:r>
                <a:endParaRPr lang="en-US" altLang="ko-KR" dirty="0"/>
              </a:p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ko-KR" altLang="en-US" dirty="0" smtClean="0"/>
                  <a:t>도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𝐷𝑜𝐺</m:t>
                    </m:r>
                  </m:oMath>
                </a14:m>
                <a:r>
                  <a:rPr lang="ko-KR" altLang="en-US" dirty="0" smtClean="0"/>
                  <a:t>를 이용해 계산</a:t>
                </a:r>
                <a:endParaRPr lang="en-US" altLang="ko-KR" dirty="0" smtClean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1244" y="3086454"/>
                <a:ext cx="2919902" cy="668260"/>
              </a:xfrm>
              <a:prstGeom prst="rect">
                <a:avLst/>
              </a:prstGeom>
              <a:blipFill>
                <a:blip r:embed="rId3"/>
                <a:stretch>
                  <a:fillRect l="-1670" t="-5455" r="-418" b="-1272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6184900" y="3860800"/>
            <a:ext cx="86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sobel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691827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687940335"/>
              </p:ext>
            </p:extLst>
          </p:nvPr>
        </p:nvGraphicFramePr>
        <p:xfrm>
          <a:off x="211638" y="3112216"/>
          <a:ext cx="4597054" cy="30765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722">
                  <a:extLst>
                    <a:ext uri="{9D8B030D-6E8A-4147-A177-3AD203B41FA5}">
                      <a16:colId xmlns:a16="http://schemas.microsoft.com/office/drawing/2014/main" xmlns="" val="1096929043"/>
                    </a:ext>
                  </a:extLst>
                </a:gridCol>
                <a:gridCol w="656722">
                  <a:extLst>
                    <a:ext uri="{9D8B030D-6E8A-4147-A177-3AD203B41FA5}">
                      <a16:colId xmlns:a16="http://schemas.microsoft.com/office/drawing/2014/main" xmlns="" val="4259430102"/>
                    </a:ext>
                  </a:extLst>
                </a:gridCol>
                <a:gridCol w="656722">
                  <a:extLst>
                    <a:ext uri="{9D8B030D-6E8A-4147-A177-3AD203B41FA5}">
                      <a16:colId xmlns:a16="http://schemas.microsoft.com/office/drawing/2014/main" xmlns="" val="1562513853"/>
                    </a:ext>
                  </a:extLst>
                </a:gridCol>
                <a:gridCol w="656722">
                  <a:extLst>
                    <a:ext uri="{9D8B030D-6E8A-4147-A177-3AD203B41FA5}">
                      <a16:colId xmlns:a16="http://schemas.microsoft.com/office/drawing/2014/main" xmlns="" val="1788307847"/>
                    </a:ext>
                  </a:extLst>
                </a:gridCol>
                <a:gridCol w="656722">
                  <a:extLst>
                    <a:ext uri="{9D8B030D-6E8A-4147-A177-3AD203B41FA5}">
                      <a16:colId xmlns:a16="http://schemas.microsoft.com/office/drawing/2014/main" xmlns="" val="380923129"/>
                    </a:ext>
                  </a:extLst>
                </a:gridCol>
                <a:gridCol w="656722">
                  <a:extLst>
                    <a:ext uri="{9D8B030D-6E8A-4147-A177-3AD203B41FA5}">
                      <a16:colId xmlns:a16="http://schemas.microsoft.com/office/drawing/2014/main" xmlns="" val="155768164"/>
                    </a:ext>
                  </a:extLst>
                </a:gridCol>
                <a:gridCol w="656722">
                  <a:extLst>
                    <a:ext uri="{9D8B030D-6E8A-4147-A177-3AD203B41FA5}">
                      <a16:colId xmlns:a16="http://schemas.microsoft.com/office/drawing/2014/main" xmlns="" val="2207164536"/>
                    </a:ext>
                  </a:extLst>
                </a:gridCol>
              </a:tblGrid>
              <a:tr h="4395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0.0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79711" marR="79711" marT="39856" marB="39856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0.0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79711" marR="79711" marT="39856" marB="39856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0.0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79711" marR="79711" marT="39856" marB="39856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0.0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79711" marR="79711" marT="39856" marB="39856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0.0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79711" marR="79711" marT="39856" marB="39856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0.0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79711" marR="79711" marT="39856" marB="39856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0.0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79711" marR="79711" marT="39856" marB="39856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62175867"/>
                  </a:ext>
                </a:extLst>
              </a:tr>
              <a:tr h="4395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0.20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79711" marR="79711" marT="39856" marB="39856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-0.17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79711" marR="79711" marT="39856" marB="39856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-0.96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79711" marR="79711" marT="39856" marB="39856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-1.46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79711" marR="79711" marT="39856" marB="39856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-1.11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79711" marR="79711" marT="39856" marB="39856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-0.19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79711" marR="79711" marT="39856" marB="39856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0.30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79711" marR="79711" marT="39856" marB="39856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25546319"/>
                  </a:ext>
                </a:extLst>
              </a:tr>
              <a:tr h="4395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0.03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79711" marR="79711" marT="39856" marB="39856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-0.10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79711" marR="79711" marT="39856" marB="39856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-0.66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79711" marR="79711" marT="39856" marB="39856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-1.49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79711" marR="79711" marT="39856" marB="39856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-1.84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79711" marR="79711" marT="39856" marB="39856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-1.37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79711" marR="79711" marT="39856" marB="39856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-0.94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79711" marR="79711" marT="39856" marB="39856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57377512"/>
                  </a:ext>
                </a:extLst>
              </a:tr>
              <a:tr h="4395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0.03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79711" marR="79711" marT="39856" marB="39856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0.02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79711" marR="79711" marT="39856" marB="39856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-0.11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79711" marR="79711" marT="39856" marB="39856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-0.45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79711" marR="79711" marT="39856" marB="39856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-1.05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79711" marR="79711" marT="39856" marB="39856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-1.75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79711" marR="79711" marT="39856" marB="39856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-2.05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79711" marR="79711" marT="39856" marB="39856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01637440"/>
                  </a:ext>
                </a:extLst>
              </a:tr>
              <a:tr h="4395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0.07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79711" marR="79711" marT="39856" marB="39856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-0.02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79711" marR="79711" marT="39856" marB="39856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-0.16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79711" marR="79711" marT="39856" marB="39856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-0.17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79711" marR="79711" marT="39856" marB="39856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-0.22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79711" marR="79711" marT="39856" marB="39856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-0.64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79711" marR="79711" marT="39856" marB="39856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-0.96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79711" marR="79711" marT="39856" marB="39856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85027083"/>
                  </a:ext>
                </a:extLst>
              </a:tr>
              <a:tr h="4395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0.02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79711" marR="79711" marT="39856" marB="39856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-0.03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79711" marR="79711" marT="39856" marB="39856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-0.09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79711" marR="79711" marT="39856" marB="39856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-0.11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79711" marR="79711" marT="39856" marB="39856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-0.10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79711" marR="79711" marT="39856" marB="39856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-0.08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79711" marR="79711" marT="39856" marB="39856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-0.08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79711" marR="79711" marT="39856" marB="39856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10747575"/>
                  </a:ext>
                </a:extLst>
              </a:tr>
              <a:tr h="4395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0.0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79711" marR="79711" marT="39856" marB="39856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0.0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79711" marR="79711" marT="39856" marB="39856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0.0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79711" marR="79711" marT="39856" marB="39856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0.0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79711" marR="79711" marT="39856" marB="39856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0.0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79711" marR="79711" marT="39856" marB="39856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0.0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79711" marR="79711" marT="39856" marB="39856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0.0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79711" marR="79711" marT="39856" marB="39856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88787333"/>
                  </a:ext>
                </a:extLst>
              </a:tr>
            </a:tbl>
          </a:graphicData>
        </a:graphic>
      </p:graphicFrame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C0E9B97-686A-4640-A2A2-5D0C5EB80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Corner detection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8780131-A543-4B9C-87C4-8CB5CF1BA4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b="1" dirty="0" smtClean="0"/>
                  <a:t>Pixel</a:t>
                </a:r>
                <a:r>
                  <a:rPr lang="ko-KR" altLang="en-US" b="1" dirty="0" smtClean="0"/>
                  <a:t>에 대한 수행</a:t>
                </a:r>
                <a:endParaRPr lang="en-US" altLang="ko-KR" b="1" dirty="0" smtClean="0"/>
              </a:p>
              <a:p>
                <a:pPr lvl="1">
                  <a:buFontTx/>
                  <a:buChar char="-"/>
                </a:pPr>
                <a:r>
                  <a:rPr lang="ko-KR" altLang="en-US" dirty="0" smtClean="0"/>
                  <a:t>계산된 </a:t>
                </a:r>
                <a:r>
                  <a:rPr lang="en-US" altLang="ko-KR" dirty="0" smtClean="0"/>
                  <a:t>Gradient</a:t>
                </a:r>
                <a:r>
                  <a:rPr lang="ko-KR" altLang="en-US" dirty="0" smtClean="0"/>
                  <a:t>를 이용해 공분산 행렬</a:t>
                </a:r>
                <a:r>
                  <a:rPr lang="en-US" altLang="ko-KR" dirty="0" smtClean="0"/>
                  <a:t>(Covariance matrix) </a:t>
                </a:r>
                <a:r>
                  <a:rPr lang="ko-KR" altLang="en-US" dirty="0" smtClean="0"/>
                  <a:t>계산</a:t>
                </a:r>
                <a:endParaRPr lang="en-US" altLang="ko-KR" dirty="0" smtClean="0"/>
              </a:p>
              <a:p>
                <a:pPr lvl="1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 smtClean="0"/>
                  <a:t>는</a:t>
                </a:r>
                <a:r>
                  <a:rPr lang="en-US" altLang="ko-KR" dirty="0" smtClean="0"/>
                  <a:t/>
                </a:r>
                <a:r>
                  <a:rPr lang="en-US" altLang="ko-KR" dirty="0" err="1" smtClean="0"/>
                  <a:t>Blocksize</a:t>
                </a:r>
                <a:r>
                  <a:rPr lang="ko-KR" altLang="en-US" dirty="0" smtClean="0"/>
                  <a:t>와 동일한 크기의 </a:t>
                </a:r>
                <a:r>
                  <a:rPr lang="en-US" altLang="ko-KR" dirty="0" smtClean="0"/>
                  <a:t>kernel size</a:t>
                </a:r>
                <a:r>
                  <a:rPr lang="ko-KR" altLang="en-US" dirty="0" smtClean="0"/>
                  <a:t>로 가지는 </a:t>
                </a:r>
                <a:r>
                  <a:rPr lang="en-US" altLang="ko-KR" dirty="0" smtClean="0"/>
                  <a:t>box kernel </a:t>
                </a:r>
                <a:r>
                  <a:rPr lang="ko-KR" altLang="en-US" dirty="0" smtClean="0"/>
                  <a:t>혹은 </a:t>
                </a:r>
                <a:r>
                  <a:rPr lang="en-US" altLang="ko-KR" dirty="0" smtClean="0"/>
                  <a:t>Gaussian kernel </a:t>
                </a:r>
                <a:r>
                  <a:rPr lang="ko-KR" altLang="en-US" dirty="0" smtClean="0"/>
                  <a:t>사용</a:t>
                </a:r>
                <a:r>
                  <a:rPr lang="en-US" altLang="ko-KR" dirty="0" smtClean="0"/>
                  <a:t>.</a:t>
                </a:r>
              </a:p>
              <a:p>
                <a:pPr lvl="1">
                  <a:buFontTx/>
                  <a:buChar char="-"/>
                </a:pPr>
                <a:r>
                  <a:rPr lang="en-US" altLang="ko-KR" dirty="0" smtClean="0"/>
                  <a:t>PPT</a:t>
                </a:r>
                <a:r>
                  <a:rPr lang="ko-KR" altLang="en-US" dirty="0" smtClean="0"/>
                  <a:t>에서는 </a:t>
                </a:r>
                <a:r>
                  <a:rPr lang="en-US" altLang="ko-KR" dirty="0" smtClean="0"/>
                  <a:t>Gaussian,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altLang="ko-KR" dirty="0" smtClean="0"/>
                  <a:t> : 1</a:t>
                </a: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58780131-A543-4B9C-87C4-8CB5CF1BA4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31" t="-17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5" name="TextBox 4"/>
              <p:cNvSpPr txBox="1"/>
              <p:nvPr/>
            </p:nvSpPr>
            <p:spPr>
              <a:xfrm>
                <a:off x="2286979" y="6207120"/>
                <a:ext cx="442877" cy="3912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altLang="ko-KR" dirty="0" smtClean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979" y="6207120"/>
                <a:ext cx="442877" cy="391261"/>
              </a:xfrm>
              <a:prstGeom prst="rect">
                <a:avLst/>
              </a:prstGeom>
              <a:blipFill>
                <a:blip r:embed="rId4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age.pdf" descr="image.pdf"/>
          <p:cNvPicPr>
            <a:picLocks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089312" y="5531197"/>
            <a:ext cx="3366011" cy="966551"/>
          </a:xfrm>
          <a:prstGeom prst="rect">
            <a:avLst/>
          </a:prstGeom>
          <a:ln w="12700">
            <a:miter lim="400000"/>
          </a:ln>
        </p:spPr>
      </p:pic>
      <mc:AlternateContent xmlns:mc="http://schemas.openxmlformats.org/markup-compatibility/2006">
        <mc:Choice xmlns:a14="http://schemas.microsoft.com/office/drawing/2010/main" xmlns="" Requires="a14">
          <p:sp>
            <p:nvSpPr>
              <p:cNvPr id="4" name="TextBox 3"/>
              <p:cNvSpPr txBox="1"/>
              <p:nvPr/>
            </p:nvSpPr>
            <p:spPr>
              <a:xfrm>
                <a:off x="5038953" y="3444985"/>
                <a:ext cx="3421129" cy="17933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/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endParaRPr lang="en-US" altLang="ko-KR" b="0" i="1" dirty="0" smtClean="0">
                  <a:latin typeface="Cambria Math" panose="02040503050406030204" pitchFamily="18" charset="0"/>
                </a:endParaRPr>
              </a:p>
              <a:p>
                <a:r>
                  <a:rPr lang="en-US" altLang="ko-KR" b="0" dirty="0" smtClean="0"/>
                  <a:t/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=−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−3,−3</m:t>
                        </m:r>
                      </m:e>
                    </m:d>
                  </m:oMath>
                </a14:m>
                <a:endParaRPr lang="en-US" altLang="ko-KR" b="0" i="1" dirty="0" smtClean="0">
                  <a:latin typeface="Cambria Math" panose="02040503050406030204" pitchFamily="18" charset="0"/>
                </a:endParaRPr>
              </a:p>
              <a:p>
                <a:r>
                  <a:rPr lang="en-US" altLang="ko-KR" b="0" dirty="0" smtClean="0"/>
                  <a:t/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+ 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0" smtClean="0">
                            <a:latin typeface="Cambria Math" panose="02040503050406030204" pitchFamily="18" charset="0"/>
                          </a:rPr>
                          <m:t>0.20</m:t>
                        </m:r>
                      </m:e>
                      <m:sup>
                        <m:r>
                          <a:rPr lang="en-US" altLang="ko-KR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G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0" smtClean="0">
                            <a:latin typeface="Cambria Math" panose="02040503050406030204" pitchFamily="18" charset="0"/>
                          </a:rPr>
                          <m:t>−2, 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endParaRPr lang="en-US" altLang="ko-KR" b="0" i="0" dirty="0" smtClean="0">
                  <a:latin typeface="Cambria Math" panose="02040503050406030204" pitchFamily="18" charset="0"/>
                </a:endParaRPr>
              </a:p>
              <a:p>
                <a:r>
                  <a:rPr lang="en-US" altLang="ko-KR" b="0" dirty="0" smtClean="0"/>
                  <a:t/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+…+−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altLang="ko-KR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G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(3,3)</m:t>
                    </m:r>
                  </m:oMath>
                </a14:m>
                <a:endParaRPr lang="en-US" altLang="ko-KR" dirty="0" smtClean="0"/>
              </a:p>
              <a:p>
                <a:endParaRPr lang="en-US" altLang="ko-KR" dirty="0"/>
              </a:p>
              <a:p>
                <a:pPr marL="285750" indent="-285750">
                  <a:buFontTx/>
                  <a:buChar char="-"/>
                </a:pPr>
                <a:r>
                  <a:rPr lang="ko-KR" altLang="en-US" sz="1600" dirty="0" smtClean="0"/>
                  <a:t>다른 행렬 요소도 위와 같이 계산</a:t>
                </a:r>
                <a:endParaRPr lang="en-US" altLang="ko-KR" sz="1600" dirty="0" smtClean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953" y="3444985"/>
                <a:ext cx="3421129" cy="1793311"/>
              </a:xfrm>
              <a:prstGeom prst="rect">
                <a:avLst/>
              </a:prstGeom>
              <a:blipFill>
                <a:blip r:embed="rId6"/>
                <a:stretch>
                  <a:fillRect l="-1604" t="-24150" b="-20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9" name="TextBox 8"/>
              <p:cNvSpPr txBox="1"/>
              <p:nvPr/>
            </p:nvSpPr>
            <p:spPr>
              <a:xfrm>
                <a:off x="5080938" y="2619645"/>
                <a:ext cx="3374385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 smtClean="0"/>
                  <a:t> : center</a:t>
                </a:r>
                <a:r>
                  <a:rPr lang="ko-KR" altLang="en-US" dirty="0" smtClean="0"/>
                  <a:t>가 </a:t>
                </a:r>
                <a:r>
                  <a:rPr lang="en-US" altLang="ko-KR" dirty="0" smtClean="0"/>
                  <a:t>(0,0)</a:t>
                </a:r>
                <a:r>
                  <a:rPr lang="ko-KR" altLang="en-US" dirty="0" smtClean="0"/>
                  <a:t>인</a:t>
                </a:r>
                <a:endParaRPr lang="en-US" altLang="ko-KR" dirty="0" smtClean="0"/>
              </a:p>
              <a:p>
                <a:r>
                  <a:rPr lang="en-US" altLang="ko-KR" dirty="0"/>
                  <a:t/>
                </a:r>
                <a:r>
                  <a:rPr lang="en-US" altLang="ko-KR" dirty="0" smtClean="0"/>
                  <a:t>                 7x7 Gaussian kernel</a:t>
                </a:r>
              </a:p>
              <a:p>
                <a:pPr marL="285750" indent="-285750">
                  <a:buFontTx/>
                  <a:buChar char="-"/>
                </a:pPr>
                <a:endParaRPr lang="ko-KR" altLang="en-US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0938" y="2619645"/>
                <a:ext cx="3374385" cy="923330"/>
              </a:xfrm>
              <a:prstGeom prst="rect">
                <a:avLst/>
              </a:prstGeom>
              <a:blipFill>
                <a:blip r:embed="rId7"/>
                <a:stretch>
                  <a:fillRect l="-1264" t="-39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645226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C0E9B97-686A-4640-A2A2-5D0C5EB80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Corner detection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8780131-A543-4B9C-87C4-8CB5CF1BA4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b="1" dirty="0" smtClean="0"/>
                  <a:t>Pixel</a:t>
                </a:r>
                <a:r>
                  <a:rPr lang="ko-KR" altLang="en-US" b="1" dirty="0" smtClean="0"/>
                  <a:t>에 대한 수행</a:t>
                </a:r>
                <a:endParaRPr lang="en-US" altLang="ko-KR" b="1" dirty="0" smtClean="0"/>
              </a:p>
              <a:p>
                <a:pPr lvl="1">
                  <a:buFontTx/>
                  <a:buChar char="-"/>
                </a:pPr>
                <a:r>
                  <a:rPr lang="ko-KR" altLang="en-US" dirty="0" smtClean="0"/>
                  <a:t>계산이 완료 된 공분산 행렬</a:t>
                </a:r>
                <a:endParaRPr lang="en-US" altLang="ko-KR" dirty="0" smtClean="0"/>
              </a:p>
              <a:p>
                <a:pPr lvl="1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.25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−0.002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−0.002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0.77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ko-KR" b="0" dirty="0" smtClean="0"/>
              </a:p>
              <a:p>
                <a:pPr lvl="1">
                  <a:buFontTx/>
                  <a:buChar char="-"/>
                </a:pPr>
                <a:endParaRPr lang="en-US" altLang="ko-KR" dirty="0"/>
              </a:p>
              <a:p>
                <a:pPr lvl="1">
                  <a:buFontTx/>
                  <a:buChar char="-"/>
                </a:pPr>
                <a:r>
                  <a:rPr lang="en-US" altLang="ko-KR" dirty="0" err="1"/>
                  <a:t>n</a:t>
                </a:r>
                <a:r>
                  <a:rPr lang="en-US" altLang="ko-KR" dirty="0" err="1" smtClean="0"/>
                  <a:t>p.linalg.eigvals</a:t>
                </a:r>
                <a:r>
                  <a:rPr lang="en-US" altLang="ko-KR" dirty="0" smtClean="0"/>
                  <a:t>(M) </a:t>
                </a:r>
                <a:r>
                  <a:rPr lang="ko-KR" altLang="en-US" dirty="0" smtClean="0"/>
                  <a:t>을 이용해 고유 값을 계산</a:t>
                </a:r>
                <a:endParaRPr lang="en-US" altLang="ko-KR" dirty="0" smtClean="0"/>
              </a:p>
              <a:p>
                <a:pPr lvl="1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=1.25 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=0.77</m:t>
                    </m:r>
                  </m:oMath>
                </a14:m>
                <a:endParaRPr lang="en-US" altLang="ko-KR" dirty="0" smtClean="0"/>
              </a:p>
              <a:p>
                <a:pPr lvl="1">
                  <a:buFontTx/>
                  <a:buChar char="-"/>
                </a:pPr>
                <a:endParaRPr lang="en-US" altLang="ko-KR" dirty="0"/>
              </a:p>
              <a:p>
                <a:pPr lvl="1">
                  <a:buFontTx/>
                  <a:buChar char="-"/>
                </a:pPr>
                <a:r>
                  <a:rPr lang="ko-KR" altLang="en-US" dirty="0" smtClean="0"/>
                  <a:t>해당 지점에 대해 구현해 둔 </a:t>
                </a:r>
                <a:r>
                  <a:rPr lang="en-US" altLang="ko-KR" dirty="0" err="1" smtClean="0"/>
                  <a:t>get_eig</a:t>
                </a:r>
                <a:r>
                  <a:rPr lang="en-US" altLang="ko-KR" dirty="0"/>
                  <a:t/>
                </a:r>
                <a:r>
                  <a:rPr lang="ko-KR" altLang="en-US" dirty="0" smtClean="0"/>
                  <a:t>함수를 사용한 결과</a:t>
                </a:r>
                <a:r>
                  <a:rPr lang="en-US" altLang="ko-KR" dirty="0" smtClean="0"/>
                  <a:t>.</a:t>
                </a:r>
              </a:p>
              <a:p>
                <a:pPr lvl="1">
                  <a:buFontTx/>
                  <a:buChar char="-"/>
                </a:pPr>
                <a:endParaRPr lang="en-US" altLang="ko-KR" dirty="0"/>
              </a:p>
              <a:p>
                <a:pPr lvl="1">
                  <a:buFontTx/>
                  <a:buChar char="-"/>
                </a:pPr>
                <a:endParaRPr lang="en-US" altLang="ko-KR" dirty="0" smtClean="0"/>
              </a:p>
              <a:p>
                <a:pPr lvl="1">
                  <a:buFontTx/>
                  <a:buChar char="-"/>
                </a:pPr>
                <a:endParaRPr lang="en-US" altLang="ko-KR" dirty="0"/>
              </a:p>
              <a:p>
                <a:pPr lvl="1">
                  <a:buFontTx/>
                  <a:buChar char="-"/>
                </a:pPr>
                <a:r>
                  <a:rPr lang="ko-KR" altLang="en-US" dirty="0" smtClean="0"/>
                  <a:t>각 방법으로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ko-KR" altLang="en-US" dirty="0" smtClean="0"/>
                  <a:t>값을 구하면</a:t>
                </a:r>
                <a:endParaRPr lang="en-US" altLang="ko-KR" dirty="0" smtClean="0"/>
              </a:p>
              <a:p>
                <a:pPr marL="457200" lvl="1" indent="0">
                  <a:buNone/>
                </a:pPr>
                <a:r>
                  <a:rPr lang="en-US" altLang="ko-KR" dirty="0"/>
                  <a:t/>
                </a:r>
                <a:r>
                  <a:rPr lang="en-US" altLang="ko-KR" dirty="0" smtClean="0"/>
                  <a:t> Harris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:0.7974 </m:t>
                    </m:r>
                  </m:oMath>
                </a14:m>
                <a:r>
                  <a:rPr lang="en-US" altLang="ko-KR" dirty="0" smtClean="0"/>
                  <a:t>, </a:t>
                </a:r>
                <a:r>
                  <a:rPr lang="en-US" altLang="ko-KR" dirty="0" err="1" smtClean="0"/>
                  <a:t>Kanade&amp;Tomasi</a:t>
                </a:r>
                <a:r>
                  <a:rPr lang="en-US" altLang="ko-KR" dirty="0" smtClean="0"/>
                  <a:t/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:0.7656(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 smtClean="0"/>
              </a:p>
              <a:p>
                <a:pPr lvl="1">
                  <a:buFontTx/>
                  <a:buChar char="-"/>
                </a:pPr>
                <a:endParaRPr lang="en-US" altLang="ko-KR" dirty="0" smtClean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58780131-A543-4B9C-87C4-8CB5CF1BA4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31" t="-17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1088916" y="6004125"/>
            <a:ext cx="1251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=&gt; Corner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6494" y="4427430"/>
            <a:ext cx="2902737" cy="820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67977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C0E9B97-686A-4640-A2A2-5D0C5EB80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Corner detection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8780131-A543-4B9C-87C4-8CB5CF1BA4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b="1" dirty="0" smtClean="0"/>
                  <a:t>Pixel</a:t>
                </a:r>
                <a:r>
                  <a:rPr lang="ko-KR" altLang="en-US" b="1" dirty="0" smtClean="0"/>
                  <a:t>에 대한 수행</a:t>
                </a:r>
                <a:endParaRPr lang="en-US" altLang="ko-KR" dirty="0" smtClean="0"/>
              </a:p>
              <a:p>
                <a:pPr lvl="1">
                  <a:buFontTx/>
                  <a:buChar char="-"/>
                </a:pPr>
                <a:r>
                  <a:rPr lang="en-US" altLang="ko-KR" dirty="0"/>
                  <a:t>Flat </a:t>
                </a:r>
                <a:r>
                  <a:rPr lang="en-US" altLang="ko-KR" dirty="0" smtClean="0"/>
                  <a:t>Pixel</a:t>
                </a:r>
              </a:p>
              <a:p>
                <a:pPr lvl="1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.000096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0.000017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0.000017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0.000038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ko-KR" dirty="0"/>
              </a:p>
              <a:p>
                <a:pPr lvl="1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0.00010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, 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0.000034</m:t>
                    </m:r>
                  </m:oMath>
                </a14:m>
                <a:endParaRPr lang="en-US" altLang="ko-KR" dirty="0" smtClean="0"/>
              </a:p>
              <a:p>
                <a:pPr lvl="1">
                  <a:buFontTx/>
                  <a:buChar char="-"/>
                </a:pPr>
                <a:r>
                  <a:rPr lang="en-US" altLang="ko-KR" dirty="0" smtClean="0"/>
                  <a:t>Harris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:2.67 ∗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−9</m:t>
                        </m:r>
                      </m:sup>
                    </m:sSup>
                  </m:oMath>
                </a14:m>
                <a:endParaRPr lang="en-US" altLang="ko-KR" dirty="0" smtClean="0"/>
              </a:p>
              <a:p>
                <a:pPr lvl="1">
                  <a:buFontTx/>
                  <a:buChar char="-"/>
                </a:pPr>
                <a:r>
                  <a:rPr lang="en-US" altLang="ko-KR" dirty="0" smtClean="0"/>
                  <a:t>K&amp;T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:0.000034(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 smtClean="0"/>
              </a:p>
              <a:p>
                <a:pPr marL="457200" lvl="1" indent="0">
                  <a:buNone/>
                </a:pPr>
                <a:endParaRPr lang="en-US" altLang="ko-KR" dirty="0" smtClean="0"/>
              </a:p>
              <a:p>
                <a:pPr lvl="1">
                  <a:buFontTx/>
                  <a:buChar char="-"/>
                </a:pPr>
                <a:r>
                  <a:rPr lang="en-US" altLang="ko-KR" dirty="0" smtClean="0"/>
                  <a:t>Edge</a:t>
                </a:r>
                <a:r>
                  <a:rPr lang="ko-KR" altLang="en-US" dirty="0" smtClean="0"/>
                  <a:t/>
                </a:r>
                <a:r>
                  <a:rPr lang="en-US" altLang="ko-KR" dirty="0" smtClean="0"/>
                  <a:t>Pixel</a:t>
                </a:r>
              </a:p>
              <a:p>
                <a:pPr lvl="1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.28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0.0006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0.0006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0.0013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ko-KR" dirty="0"/>
              </a:p>
              <a:p>
                <a:pPr lvl="1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0.28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, 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0.0013</m:t>
                    </m:r>
                  </m:oMath>
                </a14:m>
                <a:endParaRPr lang="en-US" altLang="ko-KR" dirty="0"/>
              </a:p>
              <a:p>
                <a:pPr lvl="1">
                  <a:buFontTx/>
                  <a:buChar char="-"/>
                </a:pPr>
                <a:r>
                  <a:rPr lang="en-US" altLang="ko-KR" dirty="0"/>
                  <a:t>Harris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:−0.0028</m:t>
                    </m:r>
                  </m:oMath>
                </a14:m>
                <a:endParaRPr lang="en-US" altLang="ko-KR" dirty="0"/>
              </a:p>
              <a:p>
                <a:pPr lvl="1">
                  <a:buFontTx/>
                  <a:buChar char="-"/>
                </a:pPr>
                <a:r>
                  <a:rPr lang="en-US" altLang="ko-KR" dirty="0"/>
                  <a:t>K&amp;T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:0.0013(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pPr lvl="1">
                  <a:buFontTx/>
                  <a:buChar char="-"/>
                </a:pPr>
                <a:endParaRPr lang="en-US" altLang="ko-KR" dirty="0" smtClean="0"/>
              </a:p>
              <a:p>
                <a:pPr lvl="1">
                  <a:buFontTx/>
                  <a:buChar char="-"/>
                </a:pPr>
                <a:endParaRPr lang="en-US" altLang="ko-KR" dirty="0"/>
              </a:p>
              <a:p>
                <a:pPr lvl="1">
                  <a:buFontTx/>
                  <a:buChar char="-"/>
                </a:pPr>
                <a:endParaRPr lang="en-US" altLang="ko-KR" dirty="0" smtClean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58780131-A543-4B9C-87C4-8CB5CF1BA4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31" t="-17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그룹 4"/>
          <p:cNvGrpSpPr/>
          <p:nvPr/>
        </p:nvGrpSpPr>
        <p:grpSpPr>
          <a:xfrm>
            <a:off x="5010411" y="2241803"/>
            <a:ext cx="4983117" cy="3512294"/>
            <a:chOff x="3933173" y="2028861"/>
            <a:chExt cx="4983117" cy="3512294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933173" y="2028861"/>
              <a:ext cx="4983117" cy="3512294"/>
            </a:xfrm>
            <a:prstGeom prst="rect">
              <a:avLst/>
            </a:prstGeom>
          </p:spPr>
        </p:pic>
        <p:sp>
          <p:nvSpPr>
            <p:cNvPr id="8" name="타원 7"/>
            <p:cNvSpPr/>
            <p:nvPr/>
          </p:nvSpPr>
          <p:spPr>
            <a:xfrm>
              <a:off x="4175609" y="3898541"/>
              <a:ext cx="101403" cy="10140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/>
            <p:cNvSpPr/>
            <p:nvPr/>
          </p:nvSpPr>
          <p:spPr>
            <a:xfrm>
              <a:off x="4122475" y="2146779"/>
              <a:ext cx="101403" cy="10140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7" name="직선 화살표 연결선 6"/>
          <p:cNvCxnSpPr>
            <a:stCxn id="9" idx="2"/>
          </p:cNvCxnSpPr>
          <p:nvPr/>
        </p:nvCxnSpPr>
        <p:spPr>
          <a:xfrm flipH="1" flipV="1">
            <a:off x="4396635" y="2410422"/>
            <a:ext cx="80307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stCxn id="8" idx="3"/>
          </p:cNvCxnSpPr>
          <p:nvPr/>
        </p:nvCxnSpPr>
        <p:spPr>
          <a:xfrm flipH="1">
            <a:off x="4396635" y="4198036"/>
            <a:ext cx="871062" cy="1391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꺾인 연결선 13"/>
          <p:cNvCxnSpPr/>
          <p:nvPr/>
        </p:nvCxnSpPr>
        <p:spPr>
          <a:xfrm>
            <a:off x="3382027" y="5373666"/>
            <a:ext cx="1052186" cy="97703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484317" y="6188133"/>
            <a:ext cx="26516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Edge</a:t>
            </a:r>
            <a:r>
              <a:rPr lang="ko-KR" altLang="en-US" sz="1600" dirty="0" smtClean="0"/>
              <a:t>는 음수가 나옴에 유의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xmlns="" val="55897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C0E9B97-686A-4640-A2A2-5D0C5EB80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Corner detection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8780131-A543-4B9C-87C4-8CB5CF1BA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/>
              <a:t>Pixel </a:t>
            </a:r>
            <a:r>
              <a:rPr lang="ko-KR" altLang="en-US" b="1" dirty="0" smtClean="0"/>
              <a:t>단위 연산의 문제점</a:t>
            </a:r>
            <a:endParaRPr lang="en-US" altLang="ko-KR" b="1" dirty="0"/>
          </a:p>
          <a:p>
            <a:pPr lvl="1">
              <a:buFontTx/>
              <a:buChar char="-"/>
            </a:pPr>
            <a:r>
              <a:rPr lang="ko-KR" altLang="en-US" dirty="0" smtClean="0"/>
              <a:t>앞에서와 같이 </a:t>
            </a:r>
            <a:r>
              <a:rPr lang="en-US" altLang="ko-KR" dirty="0" smtClean="0"/>
              <a:t>Pixel </a:t>
            </a:r>
            <a:r>
              <a:rPr lang="ko-KR" altLang="en-US" dirty="0" smtClean="0"/>
              <a:t>단위로 연산할 경우 동일한 영역에 대한 중복된 연산 발생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smtClean="0"/>
              <a:t>- </a:t>
            </a:r>
            <a:r>
              <a:rPr lang="ko-KR" altLang="en-US" dirty="0" smtClean="0"/>
              <a:t>이를 방지하기 위해 이미지 단위로 연산을 수행</a:t>
            </a:r>
            <a:r>
              <a:rPr lang="en-US" altLang="ko-KR" dirty="0" smtClean="0"/>
              <a:t>.</a:t>
            </a:r>
          </a:p>
        </p:txBody>
      </p:sp>
      <p:grpSp>
        <p:nvGrpSpPr>
          <p:cNvPr id="20" name="그룹 19"/>
          <p:cNvGrpSpPr/>
          <p:nvPr/>
        </p:nvGrpSpPr>
        <p:grpSpPr>
          <a:xfrm>
            <a:off x="585180" y="3229286"/>
            <a:ext cx="3560935" cy="3331197"/>
            <a:chOff x="-2095389" y="1291819"/>
            <a:chExt cx="4868798" cy="4554681"/>
          </a:xfrm>
        </p:grpSpPr>
        <p:sp>
          <p:nvSpPr>
            <p:cNvPr id="6" name="Rectangle"/>
            <p:cNvSpPr/>
            <p:nvPr/>
          </p:nvSpPr>
          <p:spPr>
            <a:xfrm>
              <a:off x="-2095389" y="1291819"/>
              <a:ext cx="4868798" cy="4554681"/>
            </a:xfrm>
            <a:prstGeom prst="rect">
              <a:avLst/>
            </a:prstGeom>
            <a:solidFill>
              <a:srgbClr val="C0C0C0"/>
            </a:solidFill>
            <a:ln>
              <a:solidFill>
                <a:srgbClr val="000000"/>
              </a:solidFill>
              <a:miter/>
            </a:ln>
          </p:spPr>
          <p:txBody>
            <a:bodyPr lIns="32146" rIns="32146" anchor="ctr"/>
            <a:lstStyle/>
            <a:p>
              <a:pPr defTabSz="642915" hangingPunct="0">
                <a:defRPr sz="2400" b="1">
                  <a:uFill>
                    <a:solidFill>
                      <a:srgbClr val="000000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 sz="1687" b="1" ker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" name="Shape"/>
            <p:cNvSpPr/>
            <p:nvPr/>
          </p:nvSpPr>
          <p:spPr>
            <a:xfrm>
              <a:off x="-1210735" y="2051091"/>
              <a:ext cx="3931267" cy="37578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21" y="14400"/>
                    <a:pt x="42" y="7200"/>
                    <a:pt x="64" y="0"/>
                  </a:cubicBezTo>
                  <a:lnTo>
                    <a:pt x="21600" y="11365"/>
                  </a:lnTo>
                  <a:lnTo>
                    <a:pt x="21600" y="21534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/>
            </a:solidFill>
            <a:ln w="38100">
              <a:solidFill>
                <a:srgbClr val="000000"/>
              </a:solidFill>
            </a:ln>
          </p:spPr>
          <p:txBody>
            <a:bodyPr lIns="32146" rIns="32146"/>
            <a:lstStyle/>
            <a:p>
              <a:pPr defTabSz="642915" hangingPunct="0">
                <a:defRPr sz="2400" b="1">
                  <a:ln w="9525">
                    <a:solidFill>
                      <a:srgbClr val="000000"/>
                    </a:solidFill>
                  </a:ln>
                  <a:uFill>
                    <a:solidFill>
                      <a:srgbClr val="000000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 sz="1687" b="1" kern="0">
                <a:ln w="9525">
                  <a:solidFill>
                    <a:srgbClr val="000000"/>
                  </a:solidFill>
                </a:ln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8" name="Group"/>
            <p:cNvGrpSpPr/>
            <p:nvPr/>
          </p:nvGrpSpPr>
          <p:grpSpPr>
            <a:xfrm>
              <a:off x="-1689901" y="1592094"/>
              <a:ext cx="1001245" cy="974309"/>
              <a:chOff x="0" y="0"/>
              <a:chExt cx="1423992" cy="1385682"/>
            </a:xfrm>
          </p:grpSpPr>
          <p:sp>
            <p:nvSpPr>
              <p:cNvPr id="9" name="Rectangle"/>
              <p:cNvSpPr/>
              <p:nvPr/>
            </p:nvSpPr>
            <p:spPr>
              <a:xfrm>
                <a:off x="0" y="4113"/>
                <a:ext cx="1423993" cy="1377457"/>
              </a:xfrm>
              <a:prstGeom prst="rect">
                <a:avLst/>
              </a:prstGeom>
              <a:solidFill>
                <a:srgbClr val="00CC99">
                  <a:alpha val="50195"/>
                </a:srgbClr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32146" tIns="32146" rIns="32146" bIns="32146" numCol="1" anchor="ctr">
                <a:noAutofit/>
              </a:bodyPr>
              <a:lstStyle/>
              <a:p>
                <a:pPr defTabSz="642915" hangingPunct="0">
                  <a:defRPr sz="2400" b="1">
                    <a:uFill>
                      <a:solidFill>
                        <a:srgbClr val="000000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  <a:endParaRPr sz="1687" b="1" kern="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latin typeface="Times New Roman"/>
                  <a:cs typeface="Times New Roman"/>
                  <a:sym typeface="Times New Roman"/>
                </a:endParaRPr>
              </a:p>
            </p:txBody>
          </p:sp>
          <p:grpSp>
            <p:nvGrpSpPr>
              <p:cNvPr id="10" name="Group"/>
              <p:cNvGrpSpPr/>
              <p:nvPr/>
            </p:nvGrpSpPr>
            <p:grpSpPr>
              <a:xfrm>
                <a:off x="19154" y="273691"/>
                <a:ext cx="1385684" cy="843201"/>
                <a:chOff x="0" y="0"/>
                <a:chExt cx="1385682" cy="843199"/>
              </a:xfrm>
            </p:grpSpPr>
            <p:sp>
              <p:nvSpPr>
                <p:cNvPr id="16" name="Line"/>
                <p:cNvSpPr/>
                <p:nvPr/>
              </p:nvSpPr>
              <p:spPr>
                <a:xfrm>
                  <a:off x="0" y="281066"/>
                  <a:ext cx="1385683" cy="1"/>
                </a:xfrm>
                <a:prstGeom prst="line">
                  <a:avLst/>
                </a:prstGeom>
                <a:noFill/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35719" tIns="35719" rIns="35719" bIns="35719" numCol="1" anchor="ctr">
                  <a:noAutofit/>
                </a:bodyPr>
                <a:lstStyle/>
                <a:p>
                  <a:pPr algn="ctr" defTabSz="410751" hangingPunct="0">
                    <a:defRPr sz="2400"/>
                  </a:pPr>
                  <a:endParaRPr sz="1687" kern="0">
                    <a:solidFill>
                      <a:srgbClr val="000000"/>
                    </a:solidFill>
                    <a:latin typeface="Helvetica Light"/>
                    <a:sym typeface="Helvetica Light"/>
                  </a:endParaRPr>
                </a:p>
              </p:txBody>
            </p:sp>
            <p:sp>
              <p:nvSpPr>
                <p:cNvPr id="17" name="Line"/>
                <p:cNvSpPr/>
                <p:nvPr/>
              </p:nvSpPr>
              <p:spPr>
                <a:xfrm>
                  <a:off x="0" y="562132"/>
                  <a:ext cx="1385683" cy="1"/>
                </a:xfrm>
                <a:prstGeom prst="line">
                  <a:avLst/>
                </a:prstGeom>
                <a:noFill/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35719" tIns="35719" rIns="35719" bIns="35719" numCol="1" anchor="ctr">
                  <a:noAutofit/>
                </a:bodyPr>
                <a:lstStyle/>
                <a:p>
                  <a:pPr algn="ctr" defTabSz="410751" hangingPunct="0">
                    <a:defRPr sz="2400"/>
                  </a:pPr>
                  <a:endParaRPr sz="1687" kern="0">
                    <a:solidFill>
                      <a:srgbClr val="000000"/>
                    </a:solidFill>
                    <a:latin typeface="Helvetica Light"/>
                    <a:sym typeface="Helvetica Light"/>
                  </a:endParaRPr>
                </a:p>
              </p:txBody>
            </p:sp>
            <p:sp>
              <p:nvSpPr>
                <p:cNvPr id="18" name="Line"/>
                <p:cNvSpPr/>
                <p:nvPr/>
              </p:nvSpPr>
              <p:spPr>
                <a:xfrm>
                  <a:off x="0" y="843199"/>
                  <a:ext cx="1385683" cy="1"/>
                </a:xfrm>
                <a:prstGeom prst="line">
                  <a:avLst/>
                </a:prstGeom>
                <a:noFill/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35719" tIns="35719" rIns="35719" bIns="35719" numCol="1" anchor="ctr">
                  <a:noAutofit/>
                </a:bodyPr>
                <a:lstStyle/>
                <a:p>
                  <a:pPr algn="ctr" defTabSz="410751" hangingPunct="0">
                    <a:defRPr sz="2400"/>
                  </a:pPr>
                  <a:endParaRPr sz="1687" kern="0">
                    <a:solidFill>
                      <a:srgbClr val="000000"/>
                    </a:solidFill>
                    <a:latin typeface="Helvetica Light"/>
                    <a:sym typeface="Helvetica Light"/>
                  </a:endParaRPr>
                </a:p>
              </p:txBody>
            </p:sp>
            <p:sp>
              <p:nvSpPr>
                <p:cNvPr id="19" name="Line"/>
                <p:cNvSpPr/>
                <p:nvPr/>
              </p:nvSpPr>
              <p:spPr>
                <a:xfrm>
                  <a:off x="0" y="-1"/>
                  <a:ext cx="1385683" cy="1"/>
                </a:xfrm>
                <a:prstGeom prst="line">
                  <a:avLst/>
                </a:prstGeom>
                <a:noFill/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35719" tIns="35719" rIns="35719" bIns="35719" numCol="1" anchor="ctr">
                  <a:noAutofit/>
                </a:bodyPr>
                <a:lstStyle/>
                <a:p>
                  <a:pPr algn="ctr" defTabSz="410751" hangingPunct="0">
                    <a:defRPr sz="2400"/>
                  </a:pPr>
                  <a:endParaRPr sz="1687" kern="0">
                    <a:solidFill>
                      <a:srgbClr val="000000"/>
                    </a:solidFill>
                    <a:latin typeface="Helvetica Light"/>
                    <a:sym typeface="Helvetica Light"/>
                  </a:endParaRPr>
                </a:p>
              </p:txBody>
            </p:sp>
          </p:grpSp>
          <p:grpSp>
            <p:nvGrpSpPr>
              <p:cNvPr id="11" name="Group"/>
              <p:cNvGrpSpPr/>
              <p:nvPr/>
            </p:nvGrpSpPr>
            <p:grpSpPr>
              <a:xfrm rot="5400000">
                <a:off x="19154" y="271241"/>
                <a:ext cx="1385684" cy="843200"/>
                <a:chOff x="0" y="0"/>
                <a:chExt cx="1385682" cy="843199"/>
              </a:xfrm>
            </p:grpSpPr>
            <p:sp>
              <p:nvSpPr>
                <p:cNvPr id="12" name="Line"/>
                <p:cNvSpPr/>
                <p:nvPr/>
              </p:nvSpPr>
              <p:spPr>
                <a:xfrm>
                  <a:off x="0" y="281066"/>
                  <a:ext cx="1385683" cy="1"/>
                </a:xfrm>
                <a:prstGeom prst="line">
                  <a:avLst/>
                </a:prstGeom>
                <a:noFill/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35719" tIns="35719" rIns="35719" bIns="35719" numCol="1" anchor="ctr">
                  <a:noAutofit/>
                </a:bodyPr>
                <a:lstStyle/>
                <a:p>
                  <a:pPr algn="ctr" defTabSz="410751" hangingPunct="0">
                    <a:defRPr sz="2400"/>
                  </a:pPr>
                  <a:endParaRPr sz="1687" kern="0">
                    <a:solidFill>
                      <a:srgbClr val="000000"/>
                    </a:solidFill>
                    <a:latin typeface="Helvetica Light"/>
                    <a:sym typeface="Helvetica Light"/>
                  </a:endParaRPr>
                </a:p>
              </p:txBody>
            </p:sp>
            <p:sp>
              <p:nvSpPr>
                <p:cNvPr id="13" name="Line"/>
                <p:cNvSpPr/>
                <p:nvPr/>
              </p:nvSpPr>
              <p:spPr>
                <a:xfrm>
                  <a:off x="0" y="562132"/>
                  <a:ext cx="1385683" cy="1"/>
                </a:xfrm>
                <a:prstGeom prst="line">
                  <a:avLst/>
                </a:prstGeom>
                <a:noFill/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35719" tIns="35719" rIns="35719" bIns="35719" numCol="1" anchor="ctr">
                  <a:noAutofit/>
                </a:bodyPr>
                <a:lstStyle/>
                <a:p>
                  <a:pPr algn="ctr" defTabSz="410751" hangingPunct="0">
                    <a:defRPr sz="2400"/>
                  </a:pPr>
                  <a:endParaRPr sz="1687" kern="0">
                    <a:solidFill>
                      <a:srgbClr val="000000"/>
                    </a:solidFill>
                    <a:latin typeface="Helvetica Light"/>
                    <a:sym typeface="Helvetica Light"/>
                  </a:endParaRPr>
                </a:p>
              </p:txBody>
            </p:sp>
            <p:sp>
              <p:nvSpPr>
                <p:cNvPr id="14" name="Line"/>
                <p:cNvSpPr/>
                <p:nvPr/>
              </p:nvSpPr>
              <p:spPr>
                <a:xfrm>
                  <a:off x="0" y="843199"/>
                  <a:ext cx="1385683" cy="1"/>
                </a:xfrm>
                <a:prstGeom prst="line">
                  <a:avLst/>
                </a:prstGeom>
                <a:noFill/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35719" tIns="35719" rIns="35719" bIns="35719" numCol="1" anchor="ctr">
                  <a:noAutofit/>
                </a:bodyPr>
                <a:lstStyle/>
                <a:p>
                  <a:pPr algn="ctr" defTabSz="410751" hangingPunct="0">
                    <a:defRPr sz="2400"/>
                  </a:pPr>
                  <a:endParaRPr sz="1687" kern="0">
                    <a:solidFill>
                      <a:srgbClr val="000000"/>
                    </a:solidFill>
                    <a:latin typeface="Helvetica Light"/>
                    <a:sym typeface="Helvetica Light"/>
                  </a:endParaRPr>
                </a:p>
              </p:txBody>
            </p:sp>
            <p:sp>
              <p:nvSpPr>
                <p:cNvPr id="15" name="Line"/>
                <p:cNvSpPr/>
                <p:nvPr/>
              </p:nvSpPr>
              <p:spPr>
                <a:xfrm>
                  <a:off x="0" y="-1"/>
                  <a:ext cx="1385683" cy="1"/>
                </a:xfrm>
                <a:prstGeom prst="line">
                  <a:avLst/>
                </a:prstGeom>
                <a:noFill/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35719" tIns="35719" rIns="35719" bIns="35719" numCol="1" anchor="ctr">
                  <a:noAutofit/>
                </a:bodyPr>
                <a:lstStyle/>
                <a:p>
                  <a:pPr algn="ctr" defTabSz="410751" hangingPunct="0">
                    <a:defRPr sz="2400"/>
                  </a:pPr>
                  <a:endParaRPr sz="1687" kern="0">
                    <a:solidFill>
                      <a:srgbClr val="000000"/>
                    </a:solidFill>
                    <a:latin typeface="Helvetica Light"/>
                    <a:sym typeface="Helvetica Light"/>
                  </a:endParaRPr>
                </a:p>
              </p:txBody>
            </p:sp>
          </p:grpSp>
        </p:grpSp>
      </p:grpSp>
      <p:sp>
        <p:nvSpPr>
          <p:cNvPr id="23" name="Rectangle"/>
          <p:cNvSpPr/>
          <p:nvPr/>
        </p:nvSpPr>
        <p:spPr>
          <a:xfrm>
            <a:off x="4649798" y="3229285"/>
            <a:ext cx="3560935" cy="3331197"/>
          </a:xfrm>
          <a:prstGeom prst="rect">
            <a:avLst/>
          </a:prstGeom>
          <a:solidFill>
            <a:srgbClr val="C0C0C0"/>
          </a:solidFill>
          <a:ln>
            <a:solidFill>
              <a:srgbClr val="000000"/>
            </a:solidFill>
            <a:miter/>
          </a:ln>
        </p:spPr>
        <p:txBody>
          <a:bodyPr lIns="32146" rIns="32146" anchor="ctr"/>
          <a:lstStyle/>
          <a:p>
            <a:pPr defTabSz="642915" hangingPunct="0">
              <a:defRPr sz="2400" b="1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1687" b="1" kern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24" name="Shape"/>
          <p:cNvSpPr/>
          <p:nvPr/>
        </p:nvSpPr>
        <p:spPr>
          <a:xfrm>
            <a:off x="5296815" y="3784600"/>
            <a:ext cx="2875245" cy="27483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21" y="14400"/>
                  <a:pt x="42" y="7200"/>
                  <a:pt x="64" y="0"/>
                </a:cubicBezTo>
                <a:lnTo>
                  <a:pt x="21600" y="11365"/>
                </a:lnTo>
                <a:lnTo>
                  <a:pt x="21600" y="21534"/>
                </a:lnTo>
                <a:lnTo>
                  <a:pt x="0" y="21600"/>
                </a:lnTo>
                <a:close/>
              </a:path>
            </a:pathLst>
          </a:custGeom>
          <a:solidFill>
            <a:srgbClr val="000000"/>
          </a:solidFill>
          <a:ln w="38100">
            <a:solidFill>
              <a:srgbClr val="000000"/>
            </a:solidFill>
          </a:ln>
        </p:spPr>
        <p:txBody>
          <a:bodyPr lIns="32146" rIns="32146"/>
          <a:lstStyle/>
          <a:p>
            <a:pPr defTabSz="642915" hangingPunct="0">
              <a:defRPr sz="2400" b="1">
                <a:ln w="9525">
                  <a:solidFill>
                    <a:srgbClr val="000000"/>
                  </a:solidFill>
                </a:ln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1687" b="1" kern="0">
              <a:ln w="9525">
                <a:solidFill>
                  <a:srgbClr val="000000"/>
                </a:solidFill>
              </a:ln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/>
              <a:cs typeface="Times New Roman"/>
              <a:sym typeface="Times New Roman"/>
            </a:endParaRPr>
          </a:p>
        </p:txBody>
      </p:sp>
      <p:grpSp>
        <p:nvGrpSpPr>
          <p:cNvPr id="25" name="Group"/>
          <p:cNvGrpSpPr/>
          <p:nvPr/>
        </p:nvGrpSpPr>
        <p:grpSpPr>
          <a:xfrm>
            <a:off x="5083287" y="3448899"/>
            <a:ext cx="732290" cy="712590"/>
            <a:chOff x="0" y="-1"/>
            <a:chExt cx="1423994" cy="1385684"/>
          </a:xfrm>
        </p:grpSpPr>
        <p:sp>
          <p:nvSpPr>
            <p:cNvPr id="26" name="Rectangle"/>
            <p:cNvSpPr/>
            <p:nvPr/>
          </p:nvSpPr>
          <p:spPr>
            <a:xfrm>
              <a:off x="0" y="4114"/>
              <a:ext cx="1423994" cy="1377457"/>
            </a:xfrm>
            <a:prstGeom prst="rect">
              <a:avLst/>
            </a:prstGeom>
            <a:solidFill>
              <a:srgbClr val="00CC99">
                <a:alpha val="50195"/>
              </a:srgbClr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2146" tIns="32146" rIns="32146" bIns="32146" numCol="1" anchor="ctr">
              <a:noAutofit/>
            </a:bodyPr>
            <a:lstStyle/>
            <a:p>
              <a:pPr defTabSz="642915" hangingPunct="0">
                <a:defRPr sz="2400" b="1">
                  <a:uFill>
                    <a:solidFill>
                      <a:srgbClr val="000000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 sz="1687" b="1" ker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27" name="Group"/>
            <p:cNvGrpSpPr/>
            <p:nvPr/>
          </p:nvGrpSpPr>
          <p:grpSpPr>
            <a:xfrm>
              <a:off x="19154" y="273691"/>
              <a:ext cx="1385684" cy="843201"/>
              <a:chOff x="0" y="0"/>
              <a:chExt cx="1385682" cy="843199"/>
            </a:xfrm>
          </p:grpSpPr>
          <p:sp>
            <p:nvSpPr>
              <p:cNvPr id="33" name="Line"/>
              <p:cNvSpPr/>
              <p:nvPr/>
            </p:nvSpPr>
            <p:spPr>
              <a:xfrm>
                <a:off x="0" y="281066"/>
                <a:ext cx="1385683" cy="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 defTabSz="410751" hangingPunct="0">
                  <a:defRPr sz="2400"/>
                </a:pPr>
                <a:endParaRPr sz="1687" b="1" kern="0">
                  <a:solidFill>
                    <a:srgbClr val="000000"/>
                  </a:solidFill>
                  <a:latin typeface="Helvetica Light"/>
                  <a:sym typeface="Helvetica Light"/>
                </a:endParaRPr>
              </a:p>
            </p:txBody>
          </p:sp>
          <p:sp>
            <p:nvSpPr>
              <p:cNvPr id="34" name="Line"/>
              <p:cNvSpPr/>
              <p:nvPr/>
            </p:nvSpPr>
            <p:spPr>
              <a:xfrm>
                <a:off x="0" y="562132"/>
                <a:ext cx="1385683" cy="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 defTabSz="410751" hangingPunct="0">
                  <a:defRPr sz="2400"/>
                </a:pPr>
                <a:endParaRPr sz="1687" b="1" kern="0">
                  <a:solidFill>
                    <a:srgbClr val="000000"/>
                  </a:solidFill>
                  <a:latin typeface="Helvetica Light"/>
                  <a:sym typeface="Helvetica Light"/>
                </a:endParaRPr>
              </a:p>
            </p:txBody>
          </p:sp>
          <p:sp>
            <p:nvSpPr>
              <p:cNvPr id="35" name="Line"/>
              <p:cNvSpPr/>
              <p:nvPr/>
            </p:nvSpPr>
            <p:spPr>
              <a:xfrm>
                <a:off x="0" y="843199"/>
                <a:ext cx="1385683" cy="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 defTabSz="410751" hangingPunct="0">
                  <a:defRPr sz="2400"/>
                </a:pPr>
                <a:endParaRPr sz="1687" b="1" kern="0">
                  <a:solidFill>
                    <a:srgbClr val="000000"/>
                  </a:solidFill>
                  <a:latin typeface="Helvetica Light"/>
                  <a:sym typeface="Helvetica Light"/>
                </a:endParaRPr>
              </a:p>
            </p:txBody>
          </p:sp>
          <p:sp>
            <p:nvSpPr>
              <p:cNvPr id="36" name="Line"/>
              <p:cNvSpPr/>
              <p:nvPr/>
            </p:nvSpPr>
            <p:spPr>
              <a:xfrm>
                <a:off x="0" y="-1"/>
                <a:ext cx="1385683" cy="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 defTabSz="410751" hangingPunct="0">
                  <a:defRPr sz="2400"/>
                </a:pPr>
                <a:endParaRPr sz="1687" b="1" kern="0">
                  <a:solidFill>
                    <a:srgbClr val="000000"/>
                  </a:solidFill>
                  <a:latin typeface="Helvetica Light"/>
                  <a:sym typeface="Helvetica Light"/>
                </a:endParaRPr>
              </a:p>
            </p:txBody>
          </p:sp>
        </p:grpSp>
        <p:grpSp>
          <p:nvGrpSpPr>
            <p:cNvPr id="28" name="Group"/>
            <p:cNvGrpSpPr/>
            <p:nvPr/>
          </p:nvGrpSpPr>
          <p:grpSpPr>
            <a:xfrm rot="5400000">
              <a:off x="19154" y="271241"/>
              <a:ext cx="1385684" cy="843200"/>
              <a:chOff x="0" y="0"/>
              <a:chExt cx="1385682" cy="843199"/>
            </a:xfrm>
          </p:grpSpPr>
          <p:sp>
            <p:nvSpPr>
              <p:cNvPr id="29" name="Line"/>
              <p:cNvSpPr/>
              <p:nvPr/>
            </p:nvSpPr>
            <p:spPr>
              <a:xfrm>
                <a:off x="0" y="281066"/>
                <a:ext cx="1385683" cy="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 defTabSz="410751" hangingPunct="0">
                  <a:defRPr sz="2400"/>
                </a:pPr>
                <a:endParaRPr sz="1687" b="1" kern="0">
                  <a:solidFill>
                    <a:srgbClr val="000000"/>
                  </a:solidFill>
                  <a:latin typeface="Helvetica Light"/>
                  <a:sym typeface="Helvetica Light"/>
                </a:endParaRPr>
              </a:p>
            </p:txBody>
          </p:sp>
          <p:sp>
            <p:nvSpPr>
              <p:cNvPr id="30" name="Line"/>
              <p:cNvSpPr/>
              <p:nvPr/>
            </p:nvSpPr>
            <p:spPr>
              <a:xfrm>
                <a:off x="0" y="562132"/>
                <a:ext cx="1385683" cy="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 defTabSz="410751" hangingPunct="0">
                  <a:defRPr sz="2400"/>
                </a:pPr>
                <a:endParaRPr sz="1687" b="1" kern="0">
                  <a:solidFill>
                    <a:srgbClr val="000000"/>
                  </a:solidFill>
                  <a:latin typeface="Helvetica Light"/>
                  <a:sym typeface="Helvetica Light"/>
                </a:endParaRPr>
              </a:p>
            </p:txBody>
          </p:sp>
          <p:sp>
            <p:nvSpPr>
              <p:cNvPr id="31" name="Line"/>
              <p:cNvSpPr/>
              <p:nvPr/>
            </p:nvSpPr>
            <p:spPr>
              <a:xfrm>
                <a:off x="0" y="843199"/>
                <a:ext cx="1385683" cy="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 defTabSz="410751" hangingPunct="0">
                  <a:defRPr sz="2400"/>
                </a:pPr>
                <a:endParaRPr sz="1687" b="1" kern="0">
                  <a:solidFill>
                    <a:srgbClr val="000000"/>
                  </a:solidFill>
                  <a:latin typeface="Helvetica Light"/>
                  <a:sym typeface="Helvetica Light"/>
                </a:endParaRPr>
              </a:p>
            </p:txBody>
          </p:sp>
          <p:sp>
            <p:nvSpPr>
              <p:cNvPr id="32" name="Line"/>
              <p:cNvSpPr/>
              <p:nvPr/>
            </p:nvSpPr>
            <p:spPr>
              <a:xfrm>
                <a:off x="0" y="-1"/>
                <a:ext cx="1385683" cy="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 defTabSz="410751" hangingPunct="0">
                  <a:defRPr sz="2400"/>
                </a:pPr>
                <a:endParaRPr sz="1687" b="1" kern="0">
                  <a:solidFill>
                    <a:srgbClr val="000000"/>
                  </a:solidFill>
                  <a:latin typeface="Helvetica Light"/>
                  <a:sym typeface="Helvetica Light"/>
                </a:endParaRPr>
              </a:p>
            </p:txBody>
          </p:sp>
        </p:grpSp>
      </p:grpSp>
      <p:sp>
        <p:nvSpPr>
          <p:cNvPr id="37" name="직사각형 36"/>
          <p:cNvSpPr/>
          <p:nvPr/>
        </p:nvSpPr>
        <p:spPr>
          <a:xfrm>
            <a:off x="5083287" y="3448899"/>
            <a:ext cx="582952" cy="7104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화살표 연결선 38"/>
          <p:cNvCxnSpPr/>
          <p:nvPr/>
        </p:nvCxnSpPr>
        <p:spPr>
          <a:xfrm flipV="1">
            <a:off x="5387012" y="2996185"/>
            <a:ext cx="1043253" cy="4252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430265" y="2834746"/>
            <a:ext cx="1925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중복된 연산 발생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11907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402" y="2906038"/>
            <a:ext cx="4082565" cy="287755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855" y="2906038"/>
            <a:ext cx="4082565" cy="287755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C0E9B97-686A-4640-A2A2-5D0C5EB80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Corner detection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8780131-A543-4B9C-87C4-8CB5CF1BA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 smtClean="0"/>
              <a:t>이미지 단위 수행</a:t>
            </a:r>
            <a:endParaRPr lang="en-US" altLang="ko-KR" b="1" dirty="0" smtClean="0"/>
          </a:p>
          <a:p>
            <a:pPr marL="457200" lvl="1" indent="0">
              <a:buNone/>
            </a:pPr>
            <a:r>
              <a:rPr lang="en-US" altLang="ko-KR" dirty="0" smtClean="0"/>
              <a:t>- Sobel</a:t>
            </a:r>
            <a:r>
              <a:rPr lang="ko-KR" altLang="en-US" dirty="0" smtClean="0"/>
              <a:t>을 이용해 </a:t>
            </a:r>
            <a:r>
              <a:rPr lang="en-US" altLang="ko-KR" dirty="0" smtClean="0"/>
              <a:t>Gradient </a:t>
            </a:r>
            <a:r>
              <a:rPr lang="ko-KR" altLang="en-US" dirty="0" smtClean="0"/>
              <a:t>계산 </a:t>
            </a:r>
            <a:r>
              <a:rPr lang="en-US" altLang="ko-KR" dirty="0" smtClean="0"/>
              <a:t>( kernel size : 3x3 )</a:t>
            </a:r>
          </a:p>
          <a:p>
            <a:endParaRPr lang="en-US" altLang="ko-KR" dirty="0" smtClean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7" name="TextBox 6"/>
              <p:cNvSpPr txBox="1"/>
              <p:nvPr/>
            </p:nvSpPr>
            <p:spPr>
              <a:xfrm>
                <a:off x="1818288" y="6188791"/>
                <a:ext cx="10097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𝐷𝑜𝐺</m:t>
                      </m:r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8288" y="6188791"/>
                <a:ext cx="1009700" cy="369332"/>
              </a:xfrm>
              <a:prstGeom prst="rect">
                <a:avLst/>
              </a:prstGeom>
              <a:blipFill>
                <a:blip r:embed="rId5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8" name="TextBox 7"/>
              <p:cNvSpPr txBox="1"/>
              <p:nvPr/>
            </p:nvSpPr>
            <p:spPr>
              <a:xfrm>
                <a:off x="6323135" y="6188791"/>
                <a:ext cx="1013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𝐷𝑜𝐺</m:t>
                      </m:r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3135" y="6188791"/>
                <a:ext cx="1013098" cy="369332"/>
              </a:xfrm>
              <a:prstGeom prst="rect">
                <a:avLst/>
              </a:prstGeom>
              <a:blipFill>
                <a:blip r:embed="rId6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2758341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C0E9B97-686A-4640-A2A2-5D0C5EB80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Corner detection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8780131-A543-4B9C-87C4-8CB5CF1BA4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b="1" dirty="0" smtClean="0"/>
                  <a:t>R</a:t>
                </a:r>
                <a:r>
                  <a:rPr lang="ko-KR" altLang="en-US" b="1" dirty="0" smtClean="0"/>
                  <a:t>값 계산 및 </a:t>
                </a:r>
                <a:r>
                  <a:rPr lang="en-US" altLang="ko-KR" b="1" dirty="0" err="1" smtClean="0"/>
                  <a:t>thresholding</a:t>
                </a:r>
                <a:r>
                  <a:rPr lang="ko-KR" altLang="en-US" b="1" dirty="0" smtClean="0"/>
                  <a:t/>
                </a:r>
                <a:endParaRPr lang="en-US" altLang="ko-KR" b="1" dirty="0" smtClean="0"/>
              </a:p>
              <a:p>
                <a:pPr lvl="1">
                  <a:buFontTx/>
                  <a:buChar char="-"/>
                </a:pPr>
                <a:r>
                  <a:rPr lang="en-US" altLang="ko-KR" dirty="0" err="1" smtClean="0"/>
                  <a:t>Blocksize</a:t>
                </a:r>
                <a:r>
                  <a:rPr lang="en-US" altLang="ko-KR" dirty="0" smtClean="0"/>
                  <a:t/>
                </a:r>
                <a:r>
                  <a:rPr lang="ko-KR" altLang="en-US" dirty="0" smtClean="0"/>
                  <a:t>범위 내의 </a:t>
                </a:r>
                <a:r>
                  <a:rPr lang="en-US" altLang="ko-KR" dirty="0" smtClean="0"/>
                  <a:t>Gradient </a:t>
                </a:r>
                <a:r>
                  <a:rPr lang="ko-KR" altLang="en-US" dirty="0" smtClean="0"/>
                  <a:t>값을 이용해 공분산 행렬 계산</a:t>
                </a:r>
                <a:endParaRPr lang="en-US" altLang="ko-KR" dirty="0" smtClean="0"/>
              </a:p>
              <a:p>
                <a:pPr lvl="1">
                  <a:buFontTx/>
                  <a:buChar char="-"/>
                </a:pPr>
                <a:r>
                  <a:rPr lang="ko-KR" altLang="en-US" b="0" i="0" dirty="0" smtClean="0"/>
                  <a:t>이를 이용해서 </a:t>
                </a: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altLang="ko-KR" b="0" i="0" dirty="0" smtClean="0"/>
                  <a:t/>
                </a:r>
                <a:r>
                  <a:rPr lang="ko-KR" altLang="en-US" b="0" i="0" dirty="0" smtClean="0"/>
                  <a:t>값 계산</a:t>
                </a:r>
                <a:endParaRPr lang="en-US" altLang="ko-KR" b="0" i="0" dirty="0" smtClean="0"/>
              </a:p>
              <a:p>
                <a:pPr lvl="2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= </m:t>
                    </m:r>
                    <m:func>
                      <m:func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en-US" altLang="ko-KR" dirty="0"/>
                  <a:t/>
                </a:r>
                <a:r>
                  <a:rPr lang="ko-KR" altLang="en-US" dirty="0" smtClean="0"/>
                  <a:t>또는</a:t>
                </a:r>
                <a:endParaRPr lang="en-US" altLang="ko-KR" b="0" i="0" dirty="0" smtClean="0">
                  <a:latin typeface="Cambria Math" panose="02040503050406030204" pitchFamily="18" charset="0"/>
                </a:endParaRPr>
              </a:p>
              <a:p>
                <a:pPr lvl="2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det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ko-KR" dirty="0" smtClean="0"/>
                  <a:t>–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𝑡𝑟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</m:d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dirty="0" smtClean="0"/>
              </a:p>
              <a:p>
                <a:pPr lvl="1">
                  <a:buFontTx/>
                  <a:buChar char="-"/>
                </a:pPr>
                <a:endParaRPr lang="en-US" altLang="ko-KR" dirty="0"/>
              </a:p>
              <a:p>
                <a:pPr lvl="1">
                  <a:buFontTx/>
                  <a:buChar char="-"/>
                </a:pPr>
                <a:r>
                  <a:rPr lang="ko-KR" altLang="en-US" dirty="0" smtClean="0"/>
                  <a:t>최대값에 대한 비율을 </a:t>
                </a:r>
                <a:r>
                  <a:rPr lang="en-US" altLang="ko-KR" dirty="0" smtClean="0"/>
                  <a:t>threshold</a:t>
                </a:r>
                <a:r>
                  <a:rPr lang="ko-KR" altLang="en-US" dirty="0" smtClean="0"/>
                  <a:t>로 한다</a:t>
                </a:r>
                <a:r>
                  <a:rPr lang="en-US" altLang="ko-KR" dirty="0" smtClean="0"/>
                  <a:t>. (0.01 </a:t>
                </a:r>
                <a:r>
                  <a:rPr lang="ko-KR" altLang="en-US" dirty="0" smtClean="0"/>
                  <a:t>정도</a:t>
                </a:r>
                <a:r>
                  <a:rPr lang="en-US" altLang="ko-KR" dirty="0" smtClean="0"/>
                  <a:t>)</a:t>
                </a:r>
              </a:p>
              <a:p>
                <a:pPr lvl="1">
                  <a:buFontTx/>
                  <a:buChar char="-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d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ko-KR" altLang="en-US" dirty="0" smtClean="0"/>
                  <a:t/>
                </a:r>
                <a:r>
                  <a:rPr lang="en-US" altLang="ko-KR" dirty="0" smtClean="0"/>
                  <a:t>threshold </a:t>
                </a:r>
                <a:r>
                  <a:rPr lang="ko-KR" altLang="en-US" dirty="0" smtClean="0"/>
                  <a:t>보다 작은 값을 </a:t>
                </a:r>
                <a:r>
                  <a:rPr lang="en-US" altLang="ko-KR" dirty="0" smtClean="0"/>
                  <a:t>0</a:t>
                </a:r>
                <a:r>
                  <a:rPr lang="ko-KR" altLang="en-US" dirty="0" smtClean="0"/>
                  <a:t>으로 바꾼다</a:t>
                </a:r>
                <a:r>
                  <a:rPr lang="en-US" altLang="ko-KR" dirty="0" smtClean="0"/>
                  <a:t>.</a:t>
                </a: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58780131-A543-4B9C-87C4-8CB5CF1BA4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31" t="-17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528527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4388" y="2896161"/>
            <a:ext cx="4096578" cy="288742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855" y="2896161"/>
            <a:ext cx="4096578" cy="288742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C0E9B97-686A-4640-A2A2-5D0C5EB80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Corner detection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8780131-A543-4B9C-87C4-8CB5CF1BA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/>
              <a:t>R</a:t>
            </a:r>
            <a:r>
              <a:rPr lang="ko-KR" altLang="en-US" b="1" dirty="0" smtClean="0"/>
              <a:t>값 계산 및 </a:t>
            </a:r>
            <a:r>
              <a:rPr lang="en-US" altLang="ko-KR" b="1" dirty="0" err="1" smtClean="0"/>
              <a:t>thresholding</a:t>
            </a:r>
            <a:r>
              <a:rPr lang="ko-KR" altLang="en-US" b="1" dirty="0" smtClean="0"/>
              <a:t> </a:t>
            </a:r>
            <a:endParaRPr lang="en-US" altLang="ko-KR" b="1" dirty="0" smtClean="0"/>
          </a:p>
          <a:p>
            <a:pPr marL="457200" lvl="1" indent="0">
              <a:buNone/>
            </a:pPr>
            <a:r>
              <a:rPr lang="en-US" altLang="ko-KR" b="1" dirty="0" smtClean="0"/>
              <a:t>- Threshold : 0.01</a:t>
            </a:r>
            <a:r>
              <a:rPr lang="ko-KR" altLang="en-US" b="1" dirty="0" smtClean="0"/>
              <a:t>로 수행 결과</a:t>
            </a:r>
            <a:endParaRPr lang="en-US" altLang="ko-KR" b="1" dirty="0" smtClean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5" name="TextBox 4"/>
              <p:cNvSpPr txBox="1"/>
              <p:nvPr/>
            </p:nvSpPr>
            <p:spPr>
              <a:xfrm>
                <a:off x="1066094" y="6185239"/>
                <a:ext cx="26791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det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ko-KR" dirty="0"/>
                  <a:t>– </a:t>
                </a:r>
                <a:r>
                  <a:rPr lang="en-US" altLang="ko-KR" dirty="0" smtClean="0"/>
                  <a:t/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∗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𝑡𝑟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</m:d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094" y="6185239"/>
                <a:ext cx="2679195" cy="369332"/>
              </a:xfrm>
              <a:prstGeom prst="rect">
                <a:avLst/>
              </a:prstGeom>
              <a:blipFill>
                <a:blip r:embed="rId5"/>
                <a:stretch>
                  <a:fillRect t="-8333" b="-2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7" name="TextBox 6"/>
              <p:cNvSpPr txBox="1"/>
              <p:nvPr/>
            </p:nvSpPr>
            <p:spPr>
              <a:xfrm>
                <a:off x="5895083" y="6188357"/>
                <a:ext cx="18551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ko-KR">
                          <a:latin typeface="Cambria Math" panose="020405030504060302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5083" y="6188357"/>
                <a:ext cx="1855187" cy="369332"/>
              </a:xfrm>
              <a:prstGeom prst="rect">
                <a:avLst/>
              </a:prstGeom>
              <a:blipFill>
                <a:blip r:embed="rId6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239029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C0E9B97-686A-4640-A2A2-5D0C5EB80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Corner detection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8780131-A543-4B9C-87C4-8CB5CF1BA4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b="1" dirty="0" smtClean="0"/>
                  <a:t>Local maxima</a:t>
                </a:r>
                <a:r>
                  <a:rPr lang="ko-KR" altLang="en-US" b="1" dirty="0" smtClean="0"/>
                  <a:t/>
                </a:r>
                <a:endParaRPr lang="en-US" altLang="ko-KR" b="1" dirty="0" smtClean="0"/>
              </a:p>
              <a:p>
                <a:pPr lvl="1">
                  <a:buFontTx/>
                  <a:buChar char="-"/>
                </a:pPr>
                <a:r>
                  <a:rPr lang="ko-KR" altLang="en-US" dirty="0"/>
                  <a:t>앞서 </a:t>
                </a:r>
                <a:r>
                  <a:rPr lang="en-US" altLang="ko-KR" dirty="0" err="1"/>
                  <a:t>thresholding</a:t>
                </a:r>
                <a:r>
                  <a:rPr lang="en-US" altLang="ko-KR" dirty="0"/>
                  <a:t/>
                </a:r>
                <a:r>
                  <a:rPr lang="ko-KR" altLang="en-US" dirty="0"/>
                  <a:t>된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altLang="ko-KR" dirty="0"/>
                  <a:t/>
                </a:r>
                <a:r>
                  <a:rPr lang="ko-KR" altLang="en-US" dirty="0"/>
                  <a:t>값을 대상으로 수행</a:t>
                </a:r>
                <a:endParaRPr lang="en-US" altLang="ko-KR" dirty="0"/>
              </a:p>
              <a:p>
                <a:pPr lvl="1">
                  <a:buFontTx/>
                  <a:buChar char="-"/>
                </a:pPr>
                <a:r>
                  <a:rPr lang="en-US" altLang="ko-KR" dirty="0" err="1" smtClean="0"/>
                  <a:t>Blocksize</a:t>
                </a:r>
                <a:r>
                  <a:rPr lang="en-US" altLang="ko-KR" dirty="0"/>
                  <a:t/>
                </a:r>
                <a:r>
                  <a:rPr lang="ko-KR" altLang="en-US" dirty="0" smtClean="0"/>
                  <a:t>범위 내의 </a:t>
                </a:r>
                <a:r>
                  <a:rPr lang="en-US" altLang="ko-KR" dirty="0" smtClean="0"/>
                  <a:t>Pixel </a:t>
                </a:r>
                <a:r>
                  <a:rPr lang="ko-KR" altLang="en-US" dirty="0" smtClean="0"/>
                  <a:t>중 가장 큰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ko-KR" altLang="en-US" dirty="0" smtClean="0"/>
                  <a:t>값을 가지는 </a:t>
                </a:r>
                <a:r>
                  <a:rPr lang="en-US" altLang="ko-KR" dirty="0" smtClean="0"/>
                  <a:t>Pixel</a:t>
                </a:r>
                <a:r>
                  <a:rPr lang="ko-KR" altLang="en-US" dirty="0" smtClean="0"/>
                  <a:t>만 </a:t>
                </a:r>
                <a:r>
                  <a:rPr lang="en-US" altLang="ko-KR" dirty="0" smtClean="0"/>
                  <a:t>Corner</a:t>
                </a:r>
                <a:r>
                  <a:rPr lang="ko-KR" altLang="en-US" dirty="0" smtClean="0"/>
                  <a:t>로 취함</a:t>
                </a:r>
                <a:endParaRPr lang="en-US" altLang="ko-KR" dirty="0"/>
              </a:p>
              <a:p>
                <a:pPr lvl="1">
                  <a:buFontTx/>
                  <a:buChar char="-"/>
                </a:pPr>
                <a:r>
                  <a:rPr lang="ko-KR" altLang="en-US" dirty="0"/>
                  <a:t>구현되어 있으니 어떤 방식으로 하는지 참고만</a:t>
                </a:r>
                <a:r>
                  <a:rPr lang="en-US" altLang="ko-KR" dirty="0"/>
                  <a:t>.</a:t>
                </a:r>
              </a:p>
              <a:p>
                <a:r>
                  <a:rPr lang="en-US" altLang="ko-KR" b="1" dirty="0"/>
                  <a:t>cv2.dilate(</a:t>
                </a:r>
                <a:r>
                  <a:rPr lang="en-US" altLang="ko-KR" b="1" dirty="0" err="1"/>
                  <a:t>src</a:t>
                </a:r>
                <a:r>
                  <a:rPr lang="en-US" altLang="ko-KR" b="1" dirty="0"/>
                  <a:t>, kernel)</a:t>
                </a:r>
              </a:p>
              <a:p>
                <a:pPr lvl="1">
                  <a:buFontTx/>
                  <a:buChar char="-"/>
                </a:pPr>
                <a:r>
                  <a:rPr lang="ko-KR" altLang="en-US" dirty="0"/>
                  <a:t>이미지를 팽창시킨다</a:t>
                </a:r>
                <a:r>
                  <a:rPr lang="en-US" altLang="ko-KR" dirty="0"/>
                  <a:t>.</a:t>
                </a:r>
              </a:p>
              <a:p>
                <a:pPr lvl="1">
                  <a:buFontTx/>
                  <a:buChar char="-"/>
                </a:pPr>
                <a:r>
                  <a:rPr lang="en-US" altLang="ko-KR" dirty="0"/>
                  <a:t>Kernel </a:t>
                </a:r>
                <a:r>
                  <a:rPr lang="ko-KR" altLang="en-US" dirty="0"/>
                  <a:t>범위 내의 최댓값으로 현재 픽셀 값을 대체</a:t>
                </a:r>
                <a:endParaRPr lang="en-US" altLang="ko-KR" dirty="0"/>
              </a:p>
              <a:p>
                <a:r>
                  <a:rPr lang="en-US" altLang="ko-KR" b="1" dirty="0"/>
                  <a:t>cv2.erode(</a:t>
                </a:r>
                <a:r>
                  <a:rPr lang="en-US" altLang="ko-KR" b="1" dirty="0" err="1"/>
                  <a:t>src</a:t>
                </a:r>
                <a:r>
                  <a:rPr lang="en-US" altLang="ko-KR" b="1" dirty="0"/>
                  <a:t>, kernel)</a:t>
                </a:r>
              </a:p>
              <a:p>
                <a:pPr lvl="1">
                  <a:buFontTx/>
                  <a:buChar char="-"/>
                </a:pPr>
                <a:r>
                  <a:rPr lang="ko-KR" altLang="en-US" dirty="0"/>
                  <a:t>이미지를 </a:t>
                </a:r>
                <a:r>
                  <a:rPr lang="ko-KR" altLang="en-US" dirty="0" err="1"/>
                  <a:t>침식시킨다</a:t>
                </a:r>
                <a:r>
                  <a:rPr lang="en-US" altLang="ko-KR" dirty="0"/>
                  <a:t>.</a:t>
                </a:r>
              </a:p>
              <a:p>
                <a:pPr lvl="1">
                  <a:buFontTx/>
                  <a:buChar char="-"/>
                </a:pPr>
                <a:r>
                  <a:rPr lang="en-US" altLang="ko-KR" dirty="0"/>
                  <a:t>Kernel </a:t>
                </a:r>
                <a:r>
                  <a:rPr lang="ko-KR" altLang="en-US" dirty="0"/>
                  <a:t>범위 내의 최소값으로 현재 픽셀 값을 대체</a:t>
                </a:r>
                <a:endParaRPr lang="en-US" altLang="ko-KR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58780131-A543-4B9C-87C4-8CB5CF1BA4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31" t="-17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752108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F2D836B-44A0-4FEB-9269-1F838BC61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CE23A5D5-A1C0-43A1-BE19-C0E01047D1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4</a:t>
            </a:r>
            <a:r>
              <a:rPr lang="ko-KR" altLang="en-US" dirty="0" smtClean="0"/>
              <a:t>주차 과제 리뷰</a:t>
            </a:r>
            <a:endParaRPr lang="en-US" altLang="ko-KR" dirty="0"/>
          </a:p>
          <a:p>
            <a:pPr lvl="1">
              <a:buFontTx/>
              <a:buChar char="-"/>
            </a:pPr>
            <a:r>
              <a:rPr lang="en-US" altLang="ko-KR" dirty="0" smtClean="0"/>
              <a:t>Image pyramids </a:t>
            </a:r>
            <a:r>
              <a:rPr lang="ko-KR" altLang="en-US" dirty="0" smtClean="0"/>
              <a:t>구현</a:t>
            </a:r>
            <a:r>
              <a:rPr lang="en-US" altLang="ko-KR" dirty="0" smtClean="0"/>
              <a:t>.</a:t>
            </a:r>
          </a:p>
          <a:p>
            <a:pPr marL="457200" lvl="1" indent="0">
              <a:buNone/>
            </a:pPr>
            <a:endParaRPr lang="en-US" altLang="ko-KR" dirty="0" smtClean="0"/>
          </a:p>
          <a:p>
            <a:r>
              <a:rPr lang="ko-KR" altLang="en-US" dirty="0" smtClean="0"/>
              <a:t>실습</a:t>
            </a:r>
            <a:endParaRPr lang="en-US" altLang="ko-KR" dirty="0" smtClean="0"/>
          </a:p>
          <a:p>
            <a:pPr lvl="1">
              <a:buFontTx/>
              <a:buChar char="-"/>
            </a:pPr>
            <a:r>
              <a:rPr lang="en-US" altLang="ko-KR" dirty="0" smtClean="0"/>
              <a:t>Harris corner detect</a:t>
            </a:r>
          </a:p>
        </p:txBody>
      </p:sp>
    </p:spTree>
    <p:extLst>
      <p:ext uri="{BB962C8B-B14F-4D97-AF65-F5344CB8AC3E}">
        <p14:creationId xmlns:p14="http://schemas.microsoft.com/office/powerpoint/2010/main" xmlns="" val="280020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855" y="2896161"/>
            <a:ext cx="4096578" cy="288742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4388" y="2896161"/>
            <a:ext cx="4096578" cy="288742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C0E9B97-686A-4640-A2A2-5D0C5EB80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Corner detection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8780131-A543-4B9C-87C4-8CB5CF1BA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/>
              <a:t>Local maxima</a:t>
            </a:r>
          </a:p>
          <a:p>
            <a:pPr marL="457200" lvl="1" indent="0">
              <a:buNone/>
            </a:pPr>
            <a:r>
              <a:rPr lang="en-US" altLang="ko-KR" b="1" dirty="0" smtClean="0"/>
              <a:t>- </a:t>
            </a:r>
            <a:r>
              <a:rPr lang="en-US" altLang="ko-KR" dirty="0" smtClean="0"/>
              <a:t>11x11 </a:t>
            </a:r>
            <a:r>
              <a:rPr lang="en-US" altLang="ko-KR" dirty="0" err="1" smtClean="0"/>
              <a:t>blocksize</a:t>
            </a:r>
            <a:r>
              <a:rPr lang="en-US" altLang="ko-KR" dirty="0" smtClean="0"/>
              <a:t> </a:t>
            </a:r>
            <a:r>
              <a:rPr lang="ko-KR" altLang="en-US" dirty="0" smtClean="0"/>
              <a:t>내의 </a:t>
            </a:r>
            <a:r>
              <a:rPr lang="en-US" altLang="ko-KR" dirty="0" smtClean="0"/>
              <a:t>Local maxima</a:t>
            </a:r>
            <a:r>
              <a:rPr lang="ko-KR" altLang="en-US" dirty="0" smtClean="0"/>
              <a:t>를 구한 결과 </a:t>
            </a:r>
            <a:endParaRPr lang="en-US" altLang="ko-KR" dirty="0" smtClean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2" name="TextBox 11"/>
              <p:cNvSpPr txBox="1"/>
              <p:nvPr/>
            </p:nvSpPr>
            <p:spPr>
              <a:xfrm>
                <a:off x="1066094" y="6185239"/>
                <a:ext cx="26791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det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ko-KR" dirty="0"/>
                  <a:t>– </a:t>
                </a:r>
                <a:r>
                  <a:rPr lang="en-US" altLang="ko-KR" dirty="0" smtClean="0"/>
                  <a:t/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∗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𝑡𝑟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</m:d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094" y="6185239"/>
                <a:ext cx="2679195" cy="369332"/>
              </a:xfrm>
              <a:prstGeom prst="rect">
                <a:avLst/>
              </a:prstGeom>
              <a:blipFill>
                <a:blip r:embed="rId5"/>
                <a:stretch>
                  <a:fillRect t="-8333" b="-2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3" name="TextBox 12"/>
              <p:cNvSpPr txBox="1"/>
              <p:nvPr/>
            </p:nvSpPr>
            <p:spPr>
              <a:xfrm>
                <a:off x="5895083" y="6188357"/>
                <a:ext cx="18551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ko-KR">
                          <a:latin typeface="Cambria Math" panose="020405030504060302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5083" y="6188357"/>
                <a:ext cx="1855187" cy="369332"/>
              </a:xfrm>
              <a:prstGeom prst="rect">
                <a:avLst/>
              </a:prstGeom>
              <a:blipFill>
                <a:blip r:embed="rId6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3542072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C0E9B97-686A-4640-A2A2-5D0C5EB80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내장 함수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8780131-A543-4B9C-87C4-8CB5CF1BA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/>
              <a:t>cv2.dilate(</a:t>
            </a:r>
            <a:r>
              <a:rPr lang="en-US" altLang="ko-KR" b="1" dirty="0" err="1" smtClean="0"/>
              <a:t>src</a:t>
            </a:r>
            <a:r>
              <a:rPr lang="en-US" altLang="ko-KR" b="1" dirty="0" smtClean="0"/>
              <a:t>, kernel)</a:t>
            </a:r>
          </a:p>
          <a:p>
            <a:pPr lvl="1">
              <a:buFontTx/>
              <a:buChar char="-"/>
            </a:pPr>
            <a:r>
              <a:rPr lang="ko-KR" altLang="en-US" dirty="0" smtClean="0"/>
              <a:t>이미지를 팽창시킨다</a:t>
            </a:r>
            <a:r>
              <a:rPr lang="en-US" altLang="ko-KR" dirty="0" smtClean="0"/>
              <a:t>.</a:t>
            </a:r>
          </a:p>
          <a:p>
            <a:pPr lvl="1">
              <a:buFontTx/>
              <a:buChar char="-"/>
            </a:pPr>
            <a:r>
              <a:rPr lang="en-US" altLang="ko-KR" dirty="0" smtClean="0"/>
              <a:t>Kernel </a:t>
            </a:r>
            <a:r>
              <a:rPr lang="ko-KR" altLang="en-US" dirty="0" smtClean="0"/>
              <a:t>범위 내의 최댓값으로 현재 픽셀 값을 대체</a:t>
            </a: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46000" y="2795647"/>
            <a:ext cx="6851141" cy="275338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32000" y="5757487"/>
            <a:ext cx="3879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3x3 kernel</a:t>
            </a:r>
            <a:r>
              <a:rPr lang="ko-KR" altLang="en-US" dirty="0" smtClean="0"/>
              <a:t>을 사용한 </a:t>
            </a:r>
            <a:r>
              <a:rPr lang="en-US" altLang="ko-KR" dirty="0" smtClean="0"/>
              <a:t>dilate </a:t>
            </a:r>
            <a:r>
              <a:rPr lang="ko-KR" altLang="en-US" dirty="0" smtClean="0"/>
              <a:t>수행 예시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193029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C0E9B97-686A-4640-A2A2-5D0C5EB80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내장 함수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8780131-A543-4B9C-87C4-8CB5CF1BA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cv2.erode(</a:t>
            </a:r>
            <a:r>
              <a:rPr lang="en-US" altLang="ko-KR" b="1" dirty="0" err="1"/>
              <a:t>src</a:t>
            </a:r>
            <a:r>
              <a:rPr lang="en-US" altLang="ko-KR" b="1" dirty="0"/>
              <a:t>, kernel)</a:t>
            </a:r>
          </a:p>
          <a:p>
            <a:pPr lvl="1">
              <a:buFontTx/>
              <a:buChar char="-"/>
            </a:pPr>
            <a:r>
              <a:rPr lang="ko-KR" altLang="en-US" dirty="0"/>
              <a:t>이미지를 </a:t>
            </a:r>
            <a:r>
              <a:rPr lang="ko-KR" altLang="en-US" dirty="0" err="1"/>
              <a:t>침식시킨다</a:t>
            </a:r>
            <a:r>
              <a:rPr lang="en-US" altLang="ko-KR" dirty="0"/>
              <a:t>.</a:t>
            </a:r>
          </a:p>
          <a:p>
            <a:pPr lvl="1">
              <a:buFontTx/>
              <a:buChar char="-"/>
            </a:pPr>
            <a:r>
              <a:rPr lang="en-US" altLang="ko-KR" dirty="0"/>
              <a:t>Kernel </a:t>
            </a:r>
            <a:r>
              <a:rPr lang="ko-KR" altLang="en-US" dirty="0"/>
              <a:t>범위 내의 최소값으로 현재 픽셀 값을 대체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2632000" y="5757487"/>
            <a:ext cx="390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3x3 kernel</a:t>
            </a:r>
            <a:r>
              <a:rPr lang="ko-KR" altLang="en-US" dirty="0" smtClean="0"/>
              <a:t>을 사용한 </a:t>
            </a:r>
            <a:r>
              <a:rPr lang="en-US" altLang="ko-KR" dirty="0" smtClean="0"/>
              <a:t>erode </a:t>
            </a:r>
            <a:r>
              <a:rPr lang="ko-KR" altLang="en-US" dirty="0" smtClean="0"/>
              <a:t>수행 예시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33859" y="2789123"/>
            <a:ext cx="6875419" cy="2809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96679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C0E9B97-686A-4640-A2A2-5D0C5EB80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내장 함수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8780131-A543-4B9C-87C4-8CB5CF1BA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err="1" smtClean="0"/>
              <a:t>np.linalg.eigvals</a:t>
            </a:r>
            <a:r>
              <a:rPr lang="en-US" altLang="ko-KR" b="1" dirty="0" smtClean="0"/>
              <a:t>(M)</a:t>
            </a:r>
          </a:p>
          <a:p>
            <a:pPr lvl="1">
              <a:buFontTx/>
              <a:buChar char="-"/>
            </a:pPr>
            <a:r>
              <a:rPr lang="en-US" altLang="ko-KR" dirty="0"/>
              <a:t>M</a:t>
            </a:r>
            <a:r>
              <a:rPr lang="en-US" altLang="ko-KR" dirty="0" smtClean="0"/>
              <a:t> : </a:t>
            </a:r>
            <a:r>
              <a:rPr lang="ko-KR" altLang="en-US" dirty="0" smtClean="0"/>
              <a:t>고유 값을 구할 행렬</a:t>
            </a:r>
            <a:endParaRPr lang="en-US" altLang="ko-KR" dirty="0" smtClean="0"/>
          </a:p>
          <a:p>
            <a:pPr lvl="1">
              <a:buFontTx/>
              <a:buChar char="-"/>
            </a:pPr>
            <a:r>
              <a:rPr lang="en-US" altLang="ko-KR" dirty="0" smtClean="0"/>
              <a:t>Return : M</a:t>
            </a:r>
            <a:r>
              <a:rPr lang="ko-KR" altLang="en-US" dirty="0" smtClean="0"/>
              <a:t>에 대한 고유 값 </a:t>
            </a:r>
            <a:r>
              <a:rPr lang="en-US" altLang="ko-KR" dirty="0" smtClean="0"/>
              <a:t>N</a:t>
            </a:r>
            <a:r>
              <a:rPr lang="ko-KR" altLang="en-US" dirty="0" smtClean="0"/>
              <a:t>개 반환</a:t>
            </a: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xmlns="" val="3790789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C0E9B97-686A-4640-A2A2-5D0C5EB80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내장 함수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8780131-A543-4B9C-87C4-8CB5CF1BA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/>
              <a:t>cv2.cornerHarris(</a:t>
            </a:r>
            <a:r>
              <a:rPr lang="en-US" altLang="ko-KR" b="1" dirty="0" err="1" smtClean="0"/>
              <a:t>src</a:t>
            </a:r>
            <a:r>
              <a:rPr lang="en-US" altLang="ko-KR" b="1" dirty="0" smtClean="0"/>
              <a:t>, </a:t>
            </a:r>
            <a:r>
              <a:rPr lang="en-US" altLang="ko-KR" b="1" dirty="0" err="1" smtClean="0"/>
              <a:t>blockSize</a:t>
            </a:r>
            <a:r>
              <a:rPr lang="en-US" altLang="ko-KR" b="1" dirty="0" smtClean="0"/>
              <a:t>, </a:t>
            </a:r>
            <a:r>
              <a:rPr lang="en-US" altLang="ko-KR" b="1" dirty="0" err="1" smtClean="0"/>
              <a:t>ksize</a:t>
            </a:r>
            <a:r>
              <a:rPr lang="en-US" altLang="ko-KR" b="1" dirty="0" smtClean="0"/>
              <a:t>, k)</a:t>
            </a:r>
          </a:p>
          <a:p>
            <a:pPr lvl="1">
              <a:buFontTx/>
              <a:buChar char="-"/>
            </a:pPr>
            <a:r>
              <a:rPr lang="en-US" altLang="ko-KR" dirty="0" err="1" smtClean="0"/>
              <a:t>Src</a:t>
            </a:r>
            <a:r>
              <a:rPr lang="en-US" altLang="ko-KR" dirty="0" smtClean="0"/>
              <a:t> : corner detection</a:t>
            </a:r>
            <a:r>
              <a:rPr lang="ko-KR" altLang="en-US" dirty="0" smtClean="0"/>
              <a:t>을 수행 할 이미지</a:t>
            </a:r>
            <a:endParaRPr lang="en-US" altLang="ko-KR" dirty="0" smtClean="0"/>
          </a:p>
          <a:p>
            <a:pPr lvl="1">
              <a:buFontTx/>
              <a:buChar char="-"/>
            </a:pPr>
            <a:r>
              <a:rPr lang="en-US" altLang="ko-KR" dirty="0" err="1" smtClean="0"/>
              <a:t>blockSize</a:t>
            </a:r>
            <a:r>
              <a:rPr lang="en-US" altLang="ko-KR" dirty="0" smtClean="0"/>
              <a:t> : </a:t>
            </a:r>
            <a:r>
              <a:rPr lang="ko-KR" altLang="en-US" dirty="0" smtClean="0"/>
              <a:t>고유 벡터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고유 값을 계산할 때 고려할 주변 </a:t>
            </a:r>
            <a:r>
              <a:rPr lang="en-US" altLang="ko-KR" dirty="0" err="1" smtClean="0"/>
              <a:t>blockSize</a:t>
            </a:r>
            <a:endParaRPr lang="en-US" altLang="ko-KR" dirty="0" smtClean="0"/>
          </a:p>
          <a:p>
            <a:pPr lvl="1">
              <a:buFontTx/>
              <a:buChar char="-"/>
            </a:pPr>
            <a:r>
              <a:rPr lang="en-US" altLang="ko-KR" dirty="0" err="1" smtClean="0"/>
              <a:t>Ksize</a:t>
            </a:r>
            <a:r>
              <a:rPr lang="en-US" altLang="ko-KR" dirty="0" smtClean="0"/>
              <a:t> : Gradient</a:t>
            </a:r>
            <a:r>
              <a:rPr lang="ko-KR" altLang="en-US" dirty="0" smtClean="0"/>
              <a:t>를 구하는데 있어서 내부적으로 </a:t>
            </a:r>
            <a:r>
              <a:rPr lang="en-US" altLang="ko-KR" dirty="0" smtClean="0"/>
              <a:t>Sobel mask</a:t>
            </a:r>
            <a:r>
              <a:rPr lang="ko-KR" altLang="en-US" dirty="0" smtClean="0"/>
              <a:t>를 사용하는데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이때 </a:t>
            </a:r>
            <a:r>
              <a:rPr lang="en-US" altLang="ko-KR" dirty="0" smtClean="0"/>
              <a:t>kernel size</a:t>
            </a:r>
          </a:p>
          <a:p>
            <a:pPr lvl="1">
              <a:buFontTx/>
              <a:buChar char="-"/>
            </a:pPr>
            <a:r>
              <a:rPr lang="en-US" altLang="ko-KR" dirty="0" smtClean="0"/>
              <a:t>K : </a:t>
            </a:r>
            <a:r>
              <a:rPr lang="ko-KR" altLang="en-US" dirty="0" smtClean="0"/>
              <a:t>경험적 상수 </a:t>
            </a:r>
            <a:r>
              <a:rPr lang="en-US" altLang="ko-KR" dirty="0"/>
              <a:t>K</a:t>
            </a:r>
            <a:endParaRPr lang="en-US" altLang="ko-KR" dirty="0" smtClean="0"/>
          </a:p>
          <a:p>
            <a:pPr lvl="1">
              <a:buFontTx/>
              <a:buChar char="-"/>
            </a:pPr>
            <a:r>
              <a:rPr lang="en-US" altLang="ko-KR" dirty="0" smtClean="0"/>
              <a:t>Return : </a:t>
            </a:r>
            <a:r>
              <a:rPr lang="ko-KR" altLang="en-US" dirty="0" smtClean="0"/>
              <a:t>해당 지점에 대한 </a:t>
            </a:r>
            <a:r>
              <a:rPr lang="en-US" altLang="ko-KR" dirty="0" smtClean="0"/>
              <a:t>Corner response</a:t>
            </a:r>
          </a:p>
          <a:p>
            <a:pPr lvl="1">
              <a:buFontTx/>
              <a:buChar char="-"/>
            </a:pPr>
            <a:endParaRPr lang="en-US" altLang="ko-KR" dirty="0"/>
          </a:p>
          <a:p>
            <a:pPr lvl="1">
              <a:buFontTx/>
              <a:buChar char="-"/>
            </a:pPr>
            <a:r>
              <a:rPr lang="ko-KR" altLang="en-US" dirty="0" smtClean="0"/>
              <a:t>따라서 </a:t>
            </a:r>
            <a:r>
              <a:rPr lang="en-US" altLang="ko-KR" dirty="0" err="1" smtClean="0"/>
              <a:t>cor</a:t>
            </a:r>
            <a:r>
              <a:rPr lang="en-US" altLang="ko-KR" dirty="0" smtClean="0"/>
              <a:t>=cv2.cornerHarris(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blockSize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ksize</a:t>
            </a:r>
            <a:r>
              <a:rPr lang="en-US" altLang="ko-KR" dirty="0" smtClean="0"/>
              <a:t>, k)</a:t>
            </a:r>
            <a:r>
              <a:rPr lang="en-US" altLang="ko-KR" dirty="0"/>
              <a:t> </a:t>
            </a:r>
            <a:r>
              <a:rPr lang="ko-KR" altLang="en-US" dirty="0" smtClean="0"/>
              <a:t>수행 후</a:t>
            </a:r>
            <a:endParaRPr lang="en-US" altLang="ko-KR" dirty="0" smtClean="0"/>
          </a:p>
          <a:p>
            <a:pPr lvl="1">
              <a:buFontTx/>
              <a:buChar char="-"/>
            </a:pPr>
            <a:r>
              <a:rPr lang="en-US" altLang="ko-KR" dirty="0" err="1" smtClean="0"/>
              <a:t>Src</a:t>
            </a:r>
            <a:r>
              <a:rPr lang="en-US" altLang="ko-KR" dirty="0" smtClean="0"/>
              <a:t>[</a:t>
            </a:r>
            <a:r>
              <a:rPr lang="en-US" altLang="ko-KR" dirty="0" err="1" smtClean="0"/>
              <a:t>cor</a:t>
            </a:r>
            <a:r>
              <a:rPr lang="en-US" altLang="ko-KR" dirty="0" smtClean="0"/>
              <a:t> </a:t>
            </a:r>
            <a:r>
              <a:rPr lang="en-US" altLang="ko-KR" dirty="0"/>
              <a:t>&lt;</a:t>
            </a:r>
            <a:r>
              <a:rPr lang="en-US" altLang="ko-KR" dirty="0" smtClean="0"/>
              <a:t> 0.1 * </a:t>
            </a:r>
            <a:r>
              <a:rPr lang="en-US" altLang="ko-KR" dirty="0" err="1" smtClean="0"/>
              <a:t>cor.max</a:t>
            </a:r>
            <a:r>
              <a:rPr lang="en-US" altLang="ko-KR" dirty="0" smtClean="0"/>
              <a:t>()] = </a:t>
            </a:r>
            <a:r>
              <a:rPr lang="en-US" altLang="ko-KR" dirty="0"/>
              <a:t>0</a:t>
            </a:r>
            <a:r>
              <a:rPr lang="en-US" altLang="ko-KR" dirty="0" smtClean="0"/>
              <a:t> </a:t>
            </a:r>
            <a:r>
              <a:rPr lang="ko-KR" altLang="en-US" dirty="0" smtClean="0"/>
              <a:t>과 같이 </a:t>
            </a:r>
            <a:r>
              <a:rPr lang="en-US" altLang="ko-KR" dirty="0" smtClean="0"/>
              <a:t>threshold</a:t>
            </a:r>
          </a:p>
        </p:txBody>
      </p:sp>
    </p:spTree>
    <p:extLst>
      <p:ext uri="{BB962C8B-B14F-4D97-AF65-F5344CB8AC3E}">
        <p14:creationId xmlns:p14="http://schemas.microsoft.com/office/powerpoint/2010/main" xmlns="" val="835742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C0E9B97-686A-4640-A2A2-5D0C5EB80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과제</a:t>
            </a:r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xmlns="" id="{58780131-A543-4B9C-87C4-8CB5CF1BA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406" y="1381225"/>
            <a:ext cx="8276010" cy="4807566"/>
          </a:xfrm>
        </p:spPr>
        <p:txBody>
          <a:bodyPr>
            <a:normAutofit/>
          </a:bodyPr>
          <a:lstStyle/>
          <a:p>
            <a:r>
              <a:rPr lang="ko-KR" altLang="en-US" b="1" dirty="0" smtClean="0"/>
              <a:t>과제</a:t>
            </a:r>
            <a:endParaRPr lang="en-US" altLang="ko-KR" b="1" dirty="0" smtClean="0"/>
          </a:p>
          <a:p>
            <a:pPr lvl="1">
              <a:buFontTx/>
              <a:buChar char="-"/>
            </a:pPr>
            <a:r>
              <a:rPr lang="en-US" altLang="ko-KR" dirty="0" smtClean="0"/>
              <a:t>Corner detection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eigenvector</a:t>
            </a:r>
            <a:r>
              <a:rPr lang="ko-KR" altLang="en-US" dirty="0" smtClean="0"/>
              <a:t>와 관련된 내장 함수 사용하지 않고 </a:t>
            </a:r>
            <a:r>
              <a:rPr lang="en-US" altLang="ko-KR" dirty="0" smtClean="0"/>
              <a:t>corner detection </a:t>
            </a:r>
            <a:r>
              <a:rPr lang="ko-KR" altLang="en-US" dirty="0" smtClean="0"/>
              <a:t>구현</a:t>
            </a:r>
            <a:endParaRPr lang="en-US" altLang="ko-KR" dirty="0" smtClean="0"/>
          </a:p>
          <a:p>
            <a:pPr lvl="1">
              <a:buFontTx/>
              <a:buChar char="-"/>
            </a:pPr>
            <a:r>
              <a:rPr lang="en-US" altLang="ko-KR" b="1" dirty="0" smtClean="0"/>
              <a:t>Harris corner detection </a:t>
            </a:r>
            <a:r>
              <a:rPr lang="ko-KR" altLang="en-US" b="1" dirty="0" smtClean="0"/>
              <a:t>구현</a:t>
            </a:r>
            <a:endParaRPr lang="en-US" altLang="ko-KR" b="1" dirty="0" smtClean="0"/>
          </a:p>
          <a:p>
            <a:pPr lvl="1">
              <a:buFontTx/>
              <a:buChar char="-"/>
            </a:pPr>
            <a:r>
              <a:rPr lang="en-US" altLang="ko-KR" b="1" dirty="0" smtClean="0"/>
              <a:t>Harris </a:t>
            </a:r>
            <a:r>
              <a:rPr lang="ko-KR" altLang="en-US" b="1" dirty="0" smtClean="0"/>
              <a:t>방식</a:t>
            </a:r>
            <a:r>
              <a:rPr lang="en-US" altLang="ko-KR" b="1" dirty="0" smtClean="0"/>
              <a:t>, </a:t>
            </a:r>
            <a:r>
              <a:rPr lang="en-US" altLang="ko-KR" b="1" dirty="0" err="1" smtClean="0"/>
              <a:t>Kanade</a:t>
            </a:r>
            <a:r>
              <a:rPr lang="en-US" altLang="ko-KR" b="1" dirty="0" smtClean="0"/>
              <a:t> &amp; </a:t>
            </a:r>
            <a:r>
              <a:rPr lang="en-US" altLang="ko-KR" b="1" dirty="0" err="1" smtClean="0"/>
              <a:t>Tomasi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방식 모두 구현</a:t>
            </a:r>
            <a:endParaRPr lang="en-US" altLang="ko-KR" b="1" dirty="0" smtClean="0"/>
          </a:p>
          <a:p>
            <a:pPr lvl="1">
              <a:buFontTx/>
              <a:buChar char="-"/>
            </a:pPr>
            <a:r>
              <a:rPr lang="ko-KR" altLang="en-US" b="1" dirty="0" smtClean="0"/>
              <a:t>이미지 단위의 연산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픽셀 단위의 연산 </a:t>
            </a:r>
            <a:r>
              <a:rPr lang="en-US" altLang="ko-KR" b="1" dirty="0" smtClean="0"/>
              <a:t>X)</a:t>
            </a:r>
          </a:p>
          <a:p>
            <a:pPr lvl="1">
              <a:buFontTx/>
              <a:buChar char="-"/>
            </a:pPr>
            <a:r>
              <a:rPr lang="en-US" altLang="ko-KR" b="1" dirty="0" smtClean="0"/>
              <a:t>Gradient </a:t>
            </a:r>
            <a:r>
              <a:rPr lang="ko-KR" altLang="en-US" b="1" dirty="0" smtClean="0"/>
              <a:t>구하는 방식을 </a:t>
            </a:r>
            <a:r>
              <a:rPr lang="en-US" altLang="ko-KR" b="1" dirty="0" err="1" smtClean="0"/>
              <a:t>DoG</a:t>
            </a:r>
            <a:r>
              <a:rPr lang="en-US" altLang="ko-KR" b="1" dirty="0" smtClean="0"/>
              <a:t>, Sobel </a:t>
            </a:r>
            <a:r>
              <a:rPr lang="ko-KR" altLang="en-US" b="1" dirty="0" smtClean="0"/>
              <a:t>둘 다 구현</a:t>
            </a:r>
            <a:endParaRPr lang="en-US" altLang="ko-KR" b="1" dirty="0" smtClean="0"/>
          </a:p>
          <a:p>
            <a:pPr marL="914400" lvl="2" indent="0">
              <a:buNone/>
            </a:pPr>
            <a:r>
              <a:rPr lang="en-US" altLang="ko-KR" b="1" dirty="0" smtClean="0"/>
              <a:t>- </a:t>
            </a:r>
            <a:r>
              <a:rPr lang="ko-KR" altLang="en-US" b="1" dirty="0" smtClean="0"/>
              <a:t>구현만 해 두고 하나를 주석처리</a:t>
            </a:r>
            <a:endParaRPr lang="en-US" altLang="ko-KR" b="1" dirty="0"/>
          </a:p>
          <a:p>
            <a:pPr lvl="1">
              <a:buFontTx/>
              <a:buChar char="-"/>
            </a:pPr>
            <a:r>
              <a:rPr lang="en-US" altLang="ko-KR" b="1" dirty="0" smtClean="0"/>
              <a:t>Cv2.GaussianBlur, Sobel </a:t>
            </a:r>
            <a:r>
              <a:rPr lang="ko-KR" altLang="en-US" b="1" dirty="0" err="1" smtClean="0"/>
              <a:t>내장함수</a:t>
            </a:r>
            <a:r>
              <a:rPr lang="ko-KR" altLang="en-US" b="1" dirty="0" smtClean="0"/>
              <a:t> 사용 가능</a:t>
            </a:r>
            <a:endParaRPr lang="en-US" altLang="ko-KR" b="1" dirty="0" smtClean="0"/>
          </a:p>
          <a:p>
            <a:pPr lvl="1">
              <a:buFontTx/>
              <a:buChar char="-"/>
            </a:pPr>
            <a:r>
              <a:rPr lang="en-US" altLang="ko-KR" dirty="0" smtClean="0"/>
              <a:t>Harris corner detection</a:t>
            </a:r>
            <a:r>
              <a:rPr lang="ko-KR" altLang="en-US" dirty="0" smtClean="0"/>
              <a:t>의 수학적인 부분에 대한 것은 </a:t>
            </a:r>
            <a:r>
              <a:rPr lang="en-US" altLang="ko-KR" dirty="0" smtClean="0"/>
              <a:t>Word </a:t>
            </a:r>
            <a:r>
              <a:rPr lang="ko-KR" altLang="en-US" dirty="0" smtClean="0"/>
              <a:t>파일을 참조</a:t>
            </a:r>
            <a:r>
              <a:rPr lang="en-US" altLang="ko-KR" dirty="0" smtClean="0"/>
              <a:t>.</a:t>
            </a:r>
          </a:p>
          <a:p>
            <a:pPr lvl="1">
              <a:buFontTx/>
              <a:buChar char="-"/>
            </a:pPr>
            <a:endParaRPr lang="en-US" altLang="ko-KR" dirty="0"/>
          </a:p>
          <a:p>
            <a:pPr lvl="1">
              <a:buFontTx/>
              <a:buChar char="-"/>
            </a:pPr>
            <a:r>
              <a:rPr lang="ko-KR" altLang="en-US" dirty="0" smtClean="0"/>
              <a:t>평균 빼주는 과정 수행</a:t>
            </a:r>
            <a:r>
              <a:rPr lang="en-US" altLang="ko-KR" dirty="0" smtClean="0"/>
              <a:t>, </a:t>
            </a:r>
            <a:r>
              <a:rPr lang="ko-KR" altLang="en-US" dirty="0" smtClean="0"/>
              <a:t>미수행 상관 없음</a:t>
            </a:r>
            <a:endParaRPr lang="en-US" altLang="ko-KR" b="1" dirty="0" smtClean="0"/>
          </a:p>
          <a:p>
            <a:pPr lvl="1">
              <a:buFontTx/>
              <a:buChar char="-"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xmlns="" val="2471123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b="1" dirty="0" smtClean="0"/>
              <a:t>보고서</a:t>
            </a:r>
            <a:endParaRPr lang="en-US" altLang="ko-KR" b="1" dirty="0" smtClean="0"/>
          </a:p>
          <a:p>
            <a:pPr lvl="1">
              <a:lnSpc>
                <a:spcPct val="100000"/>
              </a:lnSpc>
              <a:buFontTx/>
              <a:buChar char="-"/>
            </a:pPr>
            <a:r>
              <a:rPr lang="ko-KR" altLang="en-US" b="1" dirty="0" smtClean="0"/>
              <a:t>내용 </a:t>
            </a:r>
            <a:r>
              <a:rPr lang="en-US" altLang="ko-KR" b="1" dirty="0" smtClean="0"/>
              <a:t>: </a:t>
            </a:r>
          </a:p>
          <a:p>
            <a:pPr lvl="2">
              <a:lnSpc>
                <a:spcPct val="100000"/>
              </a:lnSpc>
              <a:buFontTx/>
              <a:buChar char="-"/>
            </a:pPr>
            <a:r>
              <a:rPr lang="ko-KR" altLang="en-US" dirty="0" smtClean="0"/>
              <a:t>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학번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학과</a:t>
            </a:r>
            <a:endParaRPr lang="en-US" altLang="ko-KR" dirty="0" smtClean="0"/>
          </a:p>
          <a:p>
            <a:pPr lvl="2">
              <a:lnSpc>
                <a:spcPct val="100000"/>
              </a:lnSpc>
              <a:buFontTx/>
              <a:buChar char="-"/>
            </a:pPr>
            <a:r>
              <a:rPr lang="ko-KR" altLang="en-US" dirty="0" smtClean="0"/>
              <a:t>구현 내용</a:t>
            </a:r>
            <a:r>
              <a:rPr lang="en-US" altLang="ko-KR" dirty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구현 내용 및 방법에 대한 설명</a:t>
            </a:r>
            <a:endParaRPr lang="en-US" altLang="ko-KR" dirty="0" smtClean="0"/>
          </a:p>
          <a:p>
            <a:pPr lvl="2">
              <a:lnSpc>
                <a:spcPct val="100000"/>
              </a:lnSpc>
              <a:buFontTx/>
              <a:buChar char="-"/>
            </a:pPr>
            <a:r>
              <a:rPr lang="ko-KR" altLang="en-US" dirty="0" smtClean="0"/>
              <a:t>이유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본인이 구현한 방법을 선택한 이유</a:t>
            </a:r>
            <a:endParaRPr lang="en-US" altLang="ko-KR" dirty="0" smtClean="0"/>
          </a:p>
          <a:p>
            <a:pPr lvl="2">
              <a:lnSpc>
                <a:spcPct val="100000"/>
              </a:lnSpc>
              <a:buFontTx/>
              <a:buChar char="-"/>
            </a:pPr>
            <a:r>
              <a:rPr lang="ko-KR" altLang="en-US" dirty="0" smtClean="0"/>
              <a:t>느낀 점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어려운 부분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혹은 느낀 점</a:t>
            </a:r>
            <a:endParaRPr lang="en-US" altLang="ko-KR" dirty="0" smtClean="0"/>
          </a:p>
          <a:p>
            <a:pPr lvl="2">
              <a:lnSpc>
                <a:spcPct val="100000"/>
              </a:lnSpc>
              <a:buFontTx/>
              <a:buChar char="-"/>
            </a:pPr>
            <a:r>
              <a:rPr lang="ko-KR" altLang="en-US" dirty="0" smtClean="0"/>
              <a:t>과제 난이도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개인적으로 생각하는 난이도 및 이유</a:t>
            </a:r>
            <a:endParaRPr lang="en-US" altLang="ko-KR" dirty="0"/>
          </a:p>
          <a:p>
            <a:pPr lvl="1">
              <a:lnSpc>
                <a:spcPct val="100000"/>
              </a:lnSpc>
              <a:buFontTx/>
              <a:buChar char="-"/>
            </a:pPr>
            <a:r>
              <a:rPr lang="en-US" altLang="ko-KR" b="1" dirty="0" smtClean="0"/>
              <a:t>.pdf </a:t>
            </a:r>
            <a:r>
              <a:rPr lang="ko-KR" altLang="en-US" b="1" dirty="0" smtClean="0"/>
              <a:t>파일로 저장해 제출</a:t>
            </a:r>
            <a:endParaRPr lang="en-US" altLang="ko-KR" b="1" dirty="0"/>
          </a:p>
          <a:p>
            <a:pPr lvl="1">
              <a:lnSpc>
                <a:spcPct val="100000"/>
              </a:lnSpc>
              <a:buFontTx/>
              <a:buChar char="-"/>
            </a:pPr>
            <a:endParaRPr lang="en-US" altLang="ko-KR" b="1" dirty="0" smtClean="0"/>
          </a:p>
          <a:p>
            <a:pPr lvl="1">
              <a:lnSpc>
                <a:spcPct val="100000"/>
              </a:lnSpc>
              <a:buFontTx/>
              <a:buChar char="-"/>
            </a:pPr>
            <a:r>
              <a:rPr lang="ko-KR" altLang="en-US" b="1" dirty="0" smtClean="0"/>
              <a:t>파일이름 </a:t>
            </a:r>
            <a:r>
              <a:rPr lang="en-US" altLang="ko-KR" b="1" dirty="0" smtClean="0"/>
              <a:t>:</a:t>
            </a:r>
          </a:p>
          <a:p>
            <a:pPr lvl="2">
              <a:lnSpc>
                <a:spcPct val="100000"/>
              </a:lnSpc>
              <a:buFontTx/>
              <a:buChar char="-"/>
            </a:pPr>
            <a:r>
              <a:rPr lang="en-US" altLang="ko-KR" b="1" dirty="0" smtClean="0"/>
              <a:t>20xxxxxxx_</a:t>
            </a:r>
            <a:r>
              <a:rPr lang="ko-KR" altLang="en-US" b="1" dirty="0" smtClean="0"/>
              <a:t>이름</a:t>
            </a:r>
            <a:r>
              <a:rPr lang="en-US" altLang="ko-KR" b="1" dirty="0" smtClean="0"/>
              <a:t>_5</a:t>
            </a:r>
            <a:r>
              <a:rPr lang="ko-KR" altLang="en-US" b="1" dirty="0" smtClean="0"/>
              <a:t>주차</a:t>
            </a:r>
            <a:r>
              <a:rPr lang="en-US" altLang="ko-KR" b="1" dirty="0" smtClean="0"/>
              <a:t>_</a:t>
            </a:r>
            <a:r>
              <a:rPr lang="ko-KR" altLang="en-US" b="1" dirty="0" smtClean="0"/>
              <a:t>과제</a:t>
            </a:r>
            <a:r>
              <a:rPr lang="en-US" altLang="ko-KR" b="1" dirty="0" smtClean="0"/>
              <a:t>.pdf</a:t>
            </a:r>
            <a:endParaRPr lang="en-US" altLang="ko-KR" b="1" dirty="0"/>
          </a:p>
          <a:p>
            <a:pPr>
              <a:lnSpc>
                <a:spcPct val="100000"/>
              </a:lnSpc>
            </a:pPr>
            <a:endParaRPr lang="en-US" altLang="ko-KR" dirty="0" smtClean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B0E06D7-44F2-41AC-AAE0-7BE62BB18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130003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b="1" dirty="0" smtClean="0"/>
              <a:t>제출기한</a:t>
            </a:r>
            <a:endParaRPr lang="en-US" altLang="ko-KR" b="1" dirty="0" smtClean="0"/>
          </a:p>
          <a:p>
            <a:pPr lvl="1">
              <a:lnSpc>
                <a:spcPct val="100000"/>
              </a:lnSpc>
              <a:buFontTx/>
              <a:buChar char="-"/>
            </a:pPr>
            <a:r>
              <a:rPr lang="en-US" altLang="ko-KR" dirty="0" smtClean="0"/>
              <a:t>10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21</a:t>
            </a:r>
            <a:r>
              <a:rPr lang="ko-KR" altLang="en-US" dirty="0" smtClean="0"/>
              <a:t>일 </a:t>
            </a:r>
            <a:r>
              <a:rPr lang="en-US" altLang="ko-KR" dirty="0" smtClean="0"/>
              <a:t>23</a:t>
            </a:r>
            <a:r>
              <a:rPr lang="ko-KR" altLang="en-US" dirty="0" smtClean="0"/>
              <a:t>시 </a:t>
            </a:r>
            <a:r>
              <a:rPr lang="en-US" altLang="ko-KR" dirty="0" smtClean="0"/>
              <a:t>59</a:t>
            </a:r>
            <a:r>
              <a:rPr lang="ko-KR" altLang="en-US" dirty="0" smtClean="0"/>
              <a:t>분까지</a:t>
            </a:r>
            <a:endParaRPr lang="en-US" altLang="ko-KR" dirty="0" smtClean="0"/>
          </a:p>
          <a:p>
            <a:pPr lvl="1">
              <a:lnSpc>
                <a:spcPct val="100000"/>
              </a:lnSpc>
              <a:buFontTx/>
              <a:buChar char="-"/>
            </a:pPr>
            <a:endParaRPr lang="en-US" altLang="ko-KR" b="1" dirty="0"/>
          </a:p>
          <a:p>
            <a:pPr>
              <a:lnSpc>
                <a:spcPct val="100000"/>
              </a:lnSpc>
            </a:pPr>
            <a:r>
              <a:rPr lang="ko-KR" altLang="en-US" b="1" dirty="0" smtClean="0"/>
              <a:t>추가 제출 기한</a:t>
            </a:r>
            <a:endParaRPr lang="en-US" altLang="ko-KR" b="1" dirty="0" smtClean="0"/>
          </a:p>
          <a:p>
            <a:pPr lvl="1">
              <a:lnSpc>
                <a:spcPct val="100000"/>
              </a:lnSpc>
              <a:buFontTx/>
              <a:buChar char="-"/>
            </a:pPr>
            <a:r>
              <a:rPr lang="en-US" altLang="ko-KR" dirty="0" smtClean="0"/>
              <a:t>10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22</a:t>
            </a:r>
            <a:r>
              <a:rPr lang="ko-KR" altLang="en-US" dirty="0" smtClean="0"/>
              <a:t>일 </a:t>
            </a:r>
            <a:r>
              <a:rPr lang="en-US" altLang="ko-KR" dirty="0"/>
              <a:t>0</a:t>
            </a:r>
            <a:r>
              <a:rPr lang="ko-KR" altLang="en-US" dirty="0"/>
              <a:t>시 </a:t>
            </a:r>
            <a:r>
              <a:rPr lang="en-US" altLang="ko-KR" dirty="0"/>
              <a:t>10</a:t>
            </a:r>
            <a:r>
              <a:rPr lang="ko-KR" altLang="en-US" dirty="0"/>
              <a:t>분까지 </a:t>
            </a:r>
            <a:r>
              <a:rPr lang="en-US" altLang="ko-KR" dirty="0"/>
              <a:t>(</a:t>
            </a:r>
            <a:r>
              <a:rPr lang="ko-KR" altLang="en-US" dirty="0"/>
              <a:t>최대 점수 </a:t>
            </a:r>
            <a:r>
              <a:rPr lang="en-US" altLang="ko-KR" dirty="0"/>
              <a:t>9</a:t>
            </a:r>
            <a:r>
              <a:rPr lang="ko-KR" altLang="en-US" dirty="0"/>
              <a:t>점</a:t>
            </a:r>
            <a:r>
              <a:rPr lang="en-US" altLang="ko-KR" dirty="0"/>
              <a:t>, </a:t>
            </a:r>
            <a:r>
              <a:rPr lang="ko-KR" altLang="en-US" dirty="0"/>
              <a:t>과제 </a:t>
            </a:r>
            <a:r>
              <a:rPr lang="ko-KR" altLang="en-US" dirty="0" smtClean="0"/>
              <a:t>점수 </a:t>
            </a:r>
            <a:r>
              <a:rPr lang="en-US" altLang="ko-KR" dirty="0" smtClean="0"/>
              <a:t>-</a:t>
            </a:r>
            <a:r>
              <a:rPr lang="en-US" altLang="ko-KR" dirty="0"/>
              <a:t>1</a:t>
            </a:r>
            <a:r>
              <a:rPr lang="ko-KR" altLang="en-US" dirty="0"/>
              <a:t>점</a:t>
            </a:r>
            <a:r>
              <a:rPr lang="en-US" altLang="ko-KR" dirty="0"/>
              <a:t>) </a:t>
            </a:r>
            <a:endParaRPr lang="en-US" altLang="ko-KR" dirty="0" smtClean="0"/>
          </a:p>
          <a:p>
            <a:pPr lvl="1">
              <a:lnSpc>
                <a:spcPct val="100000"/>
              </a:lnSpc>
              <a:buFontTx/>
              <a:buChar char="-"/>
            </a:pPr>
            <a:r>
              <a:rPr lang="en-US" altLang="ko-KR" dirty="0" smtClean="0"/>
              <a:t>10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22</a:t>
            </a:r>
            <a:r>
              <a:rPr lang="ko-KR" altLang="en-US" dirty="0" smtClean="0"/>
              <a:t>일 </a:t>
            </a:r>
            <a:r>
              <a:rPr lang="en-US" altLang="ko-KR" dirty="0"/>
              <a:t>0</a:t>
            </a:r>
            <a:r>
              <a:rPr lang="ko-KR" altLang="en-US" dirty="0"/>
              <a:t>시 </a:t>
            </a:r>
            <a:r>
              <a:rPr lang="en-US" altLang="ko-KR" dirty="0" smtClean="0"/>
              <a:t>20</a:t>
            </a:r>
            <a:r>
              <a:rPr lang="ko-KR" altLang="en-US" dirty="0"/>
              <a:t>분까지 </a:t>
            </a:r>
            <a:r>
              <a:rPr lang="en-US" altLang="ko-KR" dirty="0"/>
              <a:t>(</a:t>
            </a:r>
            <a:r>
              <a:rPr lang="ko-KR" altLang="en-US" dirty="0"/>
              <a:t>최대 점수 </a:t>
            </a:r>
            <a:r>
              <a:rPr lang="en-US" altLang="ko-KR" dirty="0" smtClean="0"/>
              <a:t>8</a:t>
            </a:r>
            <a:r>
              <a:rPr lang="ko-KR" altLang="en-US" dirty="0" smtClean="0"/>
              <a:t>점</a:t>
            </a:r>
            <a:r>
              <a:rPr lang="en-US" altLang="ko-KR" dirty="0"/>
              <a:t>, </a:t>
            </a:r>
            <a:r>
              <a:rPr lang="ko-KR" altLang="en-US" dirty="0"/>
              <a:t>과제 </a:t>
            </a:r>
            <a:r>
              <a:rPr lang="ko-KR" altLang="en-US" dirty="0" smtClean="0"/>
              <a:t>점수 </a:t>
            </a:r>
            <a:r>
              <a:rPr lang="en-US" altLang="ko-KR" dirty="0" smtClean="0"/>
              <a:t>-2</a:t>
            </a:r>
            <a:r>
              <a:rPr lang="ko-KR" altLang="en-US" dirty="0" smtClean="0"/>
              <a:t>점</a:t>
            </a:r>
            <a:r>
              <a:rPr lang="en-US" altLang="ko-KR" dirty="0"/>
              <a:t>) </a:t>
            </a:r>
          </a:p>
          <a:p>
            <a:pPr lvl="1">
              <a:lnSpc>
                <a:spcPct val="100000"/>
              </a:lnSpc>
              <a:buFontTx/>
              <a:buChar char="-"/>
            </a:pPr>
            <a:r>
              <a:rPr lang="en-US" altLang="ko-KR" dirty="0" smtClean="0"/>
              <a:t>10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22</a:t>
            </a:r>
            <a:r>
              <a:rPr lang="ko-KR" altLang="en-US" dirty="0" smtClean="0"/>
              <a:t>일 </a:t>
            </a:r>
            <a:r>
              <a:rPr lang="en-US" altLang="ko-KR" dirty="0"/>
              <a:t>0</a:t>
            </a:r>
            <a:r>
              <a:rPr lang="ko-KR" altLang="en-US" dirty="0"/>
              <a:t>시 </a:t>
            </a:r>
            <a:r>
              <a:rPr lang="en-US" altLang="ko-KR" dirty="0" smtClean="0"/>
              <a:t>30</a:t>
            </a:r>
            <a:r>
              <a:rPr lang="ko-KR" altLang="en-US" dirty="0" smtClean="0"/>
              <a:t>분까지 </a:t>
            </a:r>
            <a:r>
              <a:rPr lang="en-US" altLang="ko-KR" dirty="0"/>
              <a:t>(</a:t>
            </a:r>
            <a:r>
              <a:rPr lang="ko-KR" altLang="en-US" dirty="0"/>
              <a:t>최대 점수 </a:t>
            </a:r>
            <a:r>
              <a:rPr lang="en-US" altLang="ko-KR" dirty="0" smtClean="0"/>
              <a:t>7</a:t>
            </a:r>
            <a:r>
              <a:rPr lang="ko-KR" altLang="en-US" dirty="0" smtClean="0"/>
              <a:t>점</a:t>
            </a:r>
            <a:r>
              <a:rPr lang="en-US" altLang="ko-KR" dirty="0"/>
              <a:t>, </a:t>
            </a:r>
            <a:r>
              <a:rPr lang="ko-KR" altLang="en-US" dirty="0"/>
              <a:t>과제 </a:t>
            </a:r>
            <a:r>
              <a:rPr lang="ko-KR" altLang="en-US" dirty="0" smtClean="0"/>
              <a:t>점수 </a:t>
            </a:r>
            <a:r>
              <a:rPr lang="en-US" altLang="ko-KR" dirty="0" smtClean="0"/>
              <a:t>-3</a:t>
            </a:r>
            <a:r>
              <a:rPr lang="ko-KR" altLang="en-US" dirty="0" smtClean="0"/>
              <a:t>점</a:t>
            </a:r>
            <a:r>
              <a:rPr lang="en-US" altLang="ko-KR" dirty="0"/>
              <a:t>) </a:t>
            </a:r>
          </a:p>
          <a:p>
            <a:pPr lvl="1">
              <a:lnSpc>
                <a:spcPct val="100000"/>
              </a:lnSpc>
              <a:buFontTx/>
              <a:buChar char="-"/>
            </a:pPr>
            <a:r>
              <a:rPr lang="en-US" altLang="ko-KR" dirty="0" smtClean="0"/>
              <a:t>10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22</a:t>
            </a:r>
            <a:r>
              <a:rPr lang="ko-KR" altLang="en-US" dirty="0" smtClean="0"/>
              <a:t>일 </a:t>
            </a:r>
            <a:r>
              <a:rPr lang="en-US" altLang="ko-KR" dirty="0"/>
              <a:t>0</a:t>
            </a:r>
            <a:r>
              <a:rPr lang="ko-KR" altLang="en-US" dirty="0"/>
              <a:t>시 </a:t>
            </a:r>
            <a:r>
              <a:rPr lang="en-US" altLang="ko-KR" dirty="0" smtClean="0"/>
              <a:t>40</a:t>
            </a:r>
            <a:r>
              <a:rPr lang="ko-KR" altLang="en-US" dirty="0"/>
              <a:t>분까지 </a:t>
            </a:r>
            <a:r>
              <a:rPr lang="en-US" altLang="ko-KR" dirty="0"/>
              <a:t>(</a:t>
            </a:r>
            <a:r>
              <a:rPr lang="ko-KR" altLang="en-US" dirty="0"/>
              <a:t>최대 점수 </a:t>
            </a:r>
            <a:r>
              <a:rPr lang="en-US" altLang="ko-KR" dirty="0" smtClean="0"/>
              <a:t>6</a:t>
            </a:r>
            <a:r>
              <a:rPr lang="ko-KR" altLang="en-US" dirty="0" smtClean="0"/>
              <a:t>점</a:t>
            </a:r>
            <a:r>
              <a:rPr lang="en-US" altLang="ko-KR" dirty="0"/>
              <a:t>, </a:t>
            </a:r>
            <a:r>
              <a:rPr lang="ko-KR" altLang="en-US" dirty="0"/>
              <a:t>과제 </a:t>
            </a:r>
            <a:r>
              <a:rPr lang="ko-KR" altLang="en-US" dirty="0" smtClean="0"/>
              <a:t>점수 </a:t>
            </a:r>
            <a:r>
              <a:rPr lang="en-US" altLang="ko-KR" dirty="0" smtClean="0"/>
              <a:t>-4</a:t>
            </a:r>
            <a:r>
              <a:rPr lang="ko-KR" altLang="en-US" dirty="0" smtClean="0"/>
              <a:t>점</a:t>
            </a:r>
            <a:r>
              <a:rPr lang="en-US" altLang="ko-KR" dirty="0"/>
              <a:t>) </a:t>
            </a:r>
          </a:p>
          <a:p>
            <a:pPr lvl="1">
              <a:lnSpc>
                <a:spcPct val="100000"/>
              </a:lnSpc>
              <a:buFontTx/>
              <a:buChar char="-"/>
            </a:pPr>
            <a:r>
              <a:rPr lang="en-US" altLang="ko-KR" dirty="0" smtClean="0"/>
              <a:t>10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22</a:t>
            </a:r>
            <a:r>
              <a:rPr lang="ko-KR" altLang="en-US" dirty="0" smtClean="0"/>
              <a:t>일 </a:t>
            </a:r>
            <a:r>
              <a:rPr lang="en-US" altLang="ko-KR" dirty="0"/>
              <a:t>0</a:t>
            </a:r>
            <a:r>
              <a:rPr lang="ko-KR" altLang="en-US" dirty="0"/>
              <a:t>시 </a:t>
            </a:r>
            <a:r>
              <a:rPr lang="en-US" altLang="ko-KR" dirty="0" smtClean="0"/>
              <a:t>50</a:t>
            </a:r>
            <a:r>
              <a:rPr lang="ko-KR" altLang="en-US" dirty="0"/>
              <a:t>분까지 </a:t>
            </a:r>
            <a:r>
              <a:rPr lang="en-US" altLang="ko-KR" dirty="0"/>
              <a:t>(</a:t>
            </a:r>
            <a:r>
              <a:rPr lang="ko-KR" altLang="en-US" dirty="0"/>
              <a:t>최대 점수 </a:t>
            </a:r>
            <a:r>
              <a:rPr lang="en-US" altLang="ko-KR" dirty="0" smtClean="0"/>
              <a:t>5</a:t>
            </a:r>
            <a:r>
              <a:rPr lang="ko-KR" altLang="en-US" dirty="0" smtClean="0"/>
              <a:t>점</a:t>
            </a:r>
            <a:r>
              <a:rPr lang="en-US" altLang="ko-KR" dirty="0"/>
              <a:t>, </a:t>
            </a:r>
            <a:r>
              <a:rPr lang="ko-KR" altLang="en-US" dirty="0"/>
              <a:t>과제 </a:t>
            </a:r>
            <a:r>
              <a:rPr lang="ko-KR" altLang="en-US" dirty="0" smtClean="0"/>
              <a:t>점수 </a:t>
            </a:r>
            <a:r>
              <a:rPr lang="en-US" altLang="ko-KR" dirty="0" smtClean="0"/>
              <a:t>-5</a:t>
            </a:r>
            <a:r>
              <a:rPr lang="ko-KR" altLang="en-US" dirty="0" smtClean="0"/>
              <a:t>점</a:t>
            </a:r>
            <a:r>
              <a:rPr lang="en-US" altLang="ko-KR" dirty="0"/>
              <a:t>) </a:t>
            </a:r>
          </a:p>
          <a:p>
            <a:pPr lvl="1">
              <a:lnSpc>
                <a:spcPct val="100000"/>
              </a:lnSpc>
              <a:buFontTx/>
              <a:buChar char="-"/>
            </a:pPr>
            <a:r>
              <a:rPr lang="en-US" altLang="ko-KR" dirty="0" smtClean="0"/>
              <a:t>10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28</a:t>
            </a:r>
            <a:r>
              <a:rPr lang="ko-KR" altLang="en-US" dirty="0" smtClean="0"/>
              <a:t>일 </a:t>
            </a:r>
            <a:r>
              <a:rPr lang="en-US" altLang="ko-KR" dirty="0" smtClean="0"/>
              <a:t>23</a:t>
            </a:r>
            <a:r>
              <a:rPr lang="ko-KR" altLang="en-US" dirty="0" smtClean="0"/>
              <a:t>시 </a:t>
            </a:r>
            <a:r>
              <a:rPr lang="en-US" altLang="ko-KR" dirty="0" smtClean="0"/>
              <a:t>59</a:t>
            </a:r>
            <a:r>
              <a:rPr lang="ko-KR" altLang="en-US" dirty="0" smtClean="0"/>
              <a:t>분까지 </a:t>
            </a:r>
            <a:r>
              <a:rPr lang="en-US" altLang="ko-KR" dirty="0" smtClean="0"/>
              <a:t>(</a:t>
            </a:r>
            <a:r>
              <a:rPr lang="ko-KR" altLang="en-US" dirty="0" smtClean="0"/>
              <a:t>최대 점수 </a:t>
            </a:r>
            <a:r>
              <a:rPr lang="en-US" altLang="ko-KR" dirty="0" smtClean="0"/>
              <a:t>4</a:t>
            </a:r>
            <a:r>
              <a:rPr lang="ko-KR" altLang="en-US" dirty="0" smtClean="0"/>
              <a:t>점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과제 점수 </a:t>
            </a:r>
            <a:r>
              <a:rPr lang="en-US" altLang="ko-KR" dirty="0" smtClean="0"/>
              <a:t>-6</a:t>
            </a:r>
            <a:r>
              <a:rPr lang="ko-KR" altLang="en-US" dirty="0" smtClean="0"/>
              <a:t>점</a:t>
            </a:r>
            <a:r>
              <a:rPr lang="en-US" altLang="ko-KR" dirty="0" smtClean="0"/>
              <a:t>)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B0E06D7-44F2-41AC-AAE0-7BE62BB18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90082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b="1" dirty="0" smtClean="0"/>
              <a:t>Harris corner detection </a:t>
            </a:r>
            <a:r>
              <a:rPr lang="ko-KR" altLang="en-US" b="1" dirty="0" smtClean="0"/>
              <a:t>구현</a:t>
            </a:r>
            <a:endParaRPr lang="en-US" altLang="ko-KR" b="1" dirty="0" smtClean="0"/>
          </a:p>
          <a:p>
            <a:pPr>
              <a:lnSpc>
                <a:spcPct val="100000"/>
              </a:lnSpc>
            </a:pPr>
            <a:endParaRPr lang="en-US" altLang="ko-KR" b="1" dirty="0" smtClean="0"/>
          </a:p>
          <a:p>
            <a:pPr>
              <a:lnSpc>
                <a:spcPct val="100000"/>
              </a:lnSpc>
            </a:pPr>
            <a:r>
              <a:rPr lang="ko-KR" altLang="en-US" b="1" dirty="0" smtClean="0"/>
              <a:t>채점 </a:t>
            </a:r>
            <a:r>
              <a:rPr lang="ko-KR" altLang="en-US" b="1" dirty="0"/>
              <a:t>기준 </a:t>
            </a:r>
            <a:endParaRPr lang="en-US" altLang="ko-KR" b="1" dirty="0" smtClean="0"/>
          </a:p>
          <a:p>
            <a:pPr lvl="1">
              <a:lnSpc>
                <a:spcPct val="100000"/>
              </a:lnSpc>
              <a:buFontTx/>
              <a:buChar char="-"/>
            </a:pPr>
            <a:r>
              <a:rPr lang="en-US" altLang="ko-KR" dirty="0" smtClean="0"/>
              <a:t>Corner</a:t>
            </a:r>
            <a:r>
              <a:rPr lang="ko-KR" altLang="en-US" dirty="0" smtClean="0"/>
              <a:t>를 잘 검출하는가</a:t>
            </a:r>
            <a:endParaRPr lang="en-US" altLang="ko-KR" dirty="0" smtClean="0"/>
          </a:p>
          <a:p>
            <a:pPr lvl="1">
              <a:lnSpc>
                <a:spcPct val="100000"/>
              </a:lnSpc>
              <a:buFontTx/>
              <a:buChar char="-"/>
            </a:pPr>
            <a:r>
              <a:rPr lang="ko-KR" altLang="en-US" dirty="0" smtClean="0"/>
              <a:t>이미지 단위의 연산을 수행하는가</a:t>
            </a:r>
            <a:endParaRPr lang="en-US" altLang="ko-KR" dirty="0" smtClean="0"/>
          </a:p>
          <a:p>
            <a:pPr lvl="1">
              <a:lnSpc>
                <a:spcPct val="100000"/>
              </a:lnSpc>
              <a:buFontTx/>
              <a:buChar char="-"/>
            </a:pPr>
            <a:endParaRPr lang="en-US" altLang="ko-KR" dirty="0" smtClean="0"/>
          </a:p>
          <a:p>
            <a:pPr>
              <a:lnSpc>
                <a:spcPct val="100000"/>
              </a:lnSpc>
            </a:pPr>
            <a:r>
              <a:rPr lang="ko-KR" altLang="en-US" b="1" dirty="0" smtClean="0"/>
              <a:t>제출 </a:t>
            </a:r>
            <a:r>
              <a:rPr lang="ko-KR" altLang="en-US" b="1" dirty="0"/>
              <a:t>파일 </a:t>
            </a:r>
            <a:endParaRPr lang="en-US" altLang="ko-KR" b="1" dirty="0" smtClean="0"/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dirty="0" smtClean="0"/>
              <a:t>- </a:t>
            </a:r>
            <a:r>
              <a:rPr lang="en-US" altLang="ko-KR" dirty="0"/>
              <a:t>my_HCD.py, my_edgeDetector.py, my_filtering.py, building.jpg </a:t>
            </a:r>
            <a:r>
              <a:rPr lang="ko-KR" altLang="en-US" dirty="0"/>
              <a:t>파일</a:t>
            </a:r>
            <a:endParaRPr lang="en-US" altLang="ko-KR" dirty="0"/>
          </a:p>
          <a:p>
            <a:pPr lvl="1">
              <a:lnSpc>
                <a:spcPct val="100000"/>
              </a:lnSpc>
              <a:buFontTx/>
              <a:buChar char="-"/>
            </a:pPr>
            <a:r>
              <a:rPr lang="en-US" altLang="ko-KR" dirty="0" smtClean="0"/>
              <a:t>.</a:t>
            </a:r>
            <a:r>
              <a:rPr lang="en-US" altLang="ko-KR" dirty="0"/>
              <a:t>pdf </a:t>
            </a:r>
            <a:r>
              <a:rPr lang="ko-KR" altLang="en-US" dirty="0"/>
              <a:t>보고서 파일 </a:t>
            </a:r>
            <a:endParaRPr lang="en-US" altLang="ko-KR" dirty="0" smtClean="0"/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dirty="0" smtClean="0"/>
              <a:t>- </a:t>
            </a:r>
            <a:r>
              <a:rPr lang="ko-KR" altLang="en-US" dirty="0"/>
              <a:t>위의 파일을 압축해서 </a:t>
            </a:r>
            <a:r>
              <a:rPr lang="en-US" altLang="ko-KR" dirty="0"/>
              <a:t>[</a:t>
            </a:r>
            <a:r>
              <a:rPr lang="en-US" altLang="ko-KR" dirty="0" smtClean="0"/>
              <a:t>20xxxxxxx</a:t>
            </a:r>
            <a:r>
              <a:rPr lang="en-US" altLang="ko-KR" dirty="0"/>
              <a:t>_</a:t>
            </a:r>
            <a:r>
              <a:rPr lang="ko-KR" altLang="en-US" dirty="0"/>
              <a:t>이름</a:t>
            </a:r>
            <a:r>
              <a:rPr lang="en-US" altLang="ko-KR" dirty="0" smtClean="0"/>
              <a:t>_5</a:t>
            </a:r>
            <a:r>
              <a:rPr lang="ko-KR" altLang="en-US" dirty="0" smtClean="0"/>
              <a:t>주차</a:t>
            </a:r>
            <a:r>
              <a:rPr lang="en-US" altLang="ko-KR" dirty="0"/>
              <a:t>_</a:t>
            </a:r>
            <a:r>
              <a:rPr lang="ko-KR" altLang="en-US" dirty="0"/>
              <a:t>과제</a:t>
            </a:r>
            <a:r>
              <a:rPr lang="en-US" altLang="ko-KR" dirty="0"/>
              <a:t>.</a:t>
            </a:r>
            <a:r>
              <a:rPr lang="en-US" altLang="ko-KR" dirty="0" smtClean="0"/>
              <a:t>zip]</a:t>
            </a:r>
            <a:r>
              <a:rPr lang="ko-KR" altLang="en-US" dirty="0" smtClean="0"/>
              <a:t>으로 </a:t>
            </a:r>
            <a:r>
              <a:rPr lang="ko-KR" altLang="en-US" dirty="0"/>
              <a:t>제출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B0E06D7-44F2-41AC-AAE0-7BE62BB18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384440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C0E9B97-686A-4640-A2A2-5D0C5EB80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</a:t>
            </a:r>
            <a:r>
              <a:rPr lang="ko-KR" altLang="en-US" dirty="0" smtClean="0"/>
              <a:t>주차 과제 리뷰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8780131-A543-4B9C-87C4-8CB5CF1BA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/>
              <a:t>Pyramids </a:t>
            </a:r>
            <a:r>
              <a:rPr lang="ko-KR" altLang="en-US" b="1" dirty="0" smtClean="0"/>
              <a:t>생성</a:t>
            </a:r>
            <a:endParaRPr lang="en-US" altLang="ko-KR" b="1" dirty="0" smtClean="0"/>
          </a:p>
          <a:p>
            <a:pPr lvl="1">
              <a:buFontTx/>
              <a:buChar char="-"/>
            </a:pPr>
            <a:r>
              <a:rPr lang="en-US" altLang="ko-KR" dirty="0" smtClean="0"/>
              <a:t>Gaussian pyramids</a:t>
            </a:r>
            <a:r>
              <a:rPr lang="ko-KR" altLang="en-US" dirty="0" smtClean="0"/>
              <a:t>를 생성하면서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동시에 </a:t>
            </a:r>
            <a:r>
              <a:rPr lang="en-US" altLang="ko-KR" dirty="0" smtClean="0"/>
              <a:t>Laplacian</a:t>
            </a:r>
            <a:r>
              <a:rPr lang="ko-KR" altLang="en-US" dirty="0" smtClean="0"/>
              <a:t>도 생성</a:t>
            </a:r>
            <a:endParaRPr lang="en-US" altLang="ko-KR" dirty="0" smtClean="0"/>
          </a:p>
          <a:p>
            <a:pPr lvl="1">
              <a:buFontTx/>
              <a:buChar char="-"/>
            </a:pPr>
            <a:r>
              <a:rPr lang="en-US" altLang="ko-KR" dirty="0" smtClean="0"/>
              <a:t>Blur -&gt; </a:t>
            </a:r>
            <a:r>
              <a:rPr lang="ko-KR" altLang="en-US" dirty="0" smtClean="0"/>
              <a:t>짝수 행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열 제거 </a:t>
            </a:r>
            <a:r>
              <a:rPr lang="en-US" altLang="ko-KR" dirty="0" smtClean="0"/>
              <a:t>-&gt; List </a:t>
            </a:r>
            <a:r>
              <a:rPr lang="ko-KR" altLang="en-US" dirty="0" smtClean="0"/>
              <a:t>추가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 smtClean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0837" y="2498581"/>
            <a:ext cx="4029249" cy="42846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3738410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C0E9B97-686A-4640-A2A2-5D0C5EB80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</a:t>
            </a:r>
            <a:r>
              <a:rPr lang="ko-KR" altLang="en-US" dirty="0" smtClean="0"/>
              <a:t>주차 과제 리뷰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8780131-A543-4B9C-87C4-8CB5CF1BA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/>
              <a:t>Pyramids</a:t>
            </a:r>
            <a:r>
              <a:rPr lang="ko-KR" altLang="en-US" b="1" dirty="0" smtClean="0"/>
              <a:t>로 복원된 이미지 출력</a:t>
            </a:r>
            <a:endParaRPr lang="en-US" altLang="ko-KR" b="1" dirty="0" smtClean="0"/>
          </a:p>
          <a:p>
            <a:pPr lvl="1">
              <a:buFontTx/>
              <a:buChar char="-"/>
            </a:pPr>
            <a:r>
              <a:rPr lang="ko-KR" altLang="en-US" dirty="0" smtClean="0"/>
              <a:t>작은 이미지의 각 </a:t>
            </a:r>
            <a:r>
              <a:rPr lang="en-US" altLang="ko-KR" dirty="0" smtClean="0"/>
              <a:t>Pixel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2</a:t>
            </a:r>
            <a:r>
              <a:rPr lang="ko-KR" altLang="en-US" dirty="0" smtClean="0"/>
              <a:t>회 반복해 </a:t>
            </a:r>
            <a:r>
              <a:rPr lang="en-US" altLang="ko-KR" dirty="0" smtClean="0"/>
              <a:t>2</a:t>
            </a:r>
            <a:r>
              <a:rPr lang="ko-KR" altLang="en-US" dirty="0" smtClean="0"/>
              <a:t>배로 확대</a:t>
            </a:r>
            <a:endParaRPr lang="en-US" altLang="ko-KR" dirty="0" smtClean="0"/>
          </a:p>
          <a:p>
            <a:pPr lvl="1">
              <a:buFontTx/>
              <a:buChar char="-"/>
            </a:pPr>
            <a:r>
              <a:rPr lang="ko-KR" altLang="en-US" dirty="0" smtClean="0"/>
              <a:t>그 후</a:t>
            </a:r>
            <a:r>
              <a:rPr lang="en-US" altLang="ko-KR" dirty="0" smtClean="0"/>
              <a:t>, Laplacian pyramids</a:t>
            </a:r>
            <a:r>
              <a:rPr lang="ko-KR" altLang="en-US" dirty="0" smtClean="0"/>
              <a:t>의 이미지를 더함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3530" y="2564476"/>
            <a:ext cx="5569696" cy="3886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2054022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C0E9B97-686A-4640-A2A2-5D0C5EB80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오류 정정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8780131-A543-4B9C-87C4-8CB5CF1BA4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b="1" i="0" dirty="0" err="1" smtClean="0">
                    <a:latin typeface="+mj-lt"/>
                  </a:rPr>
                  <a:t>DoG</a:t>
                </a:r>
                <a:r>
                  <a:rPr lang="ko-KR" altLang="en-US" b="1" dirty="0" smtClean="0"/>
                  <a:t>에 대해</a:t>
                </a:r>
                <a:endParaRPr lang="en-US" altLang="ko-KR" b="1" dirty="0" smtClean="0"/>
              </a:p>
              <a:p>
                <a:pPr lvl="1">
                  <a:buFontTx/>
                  <a:buChar char="-"/>
                </a:pPr>
                <a:r>
                  <a:rPr lang="en-US" altLang="ko-KR" i="0" dirty="0" err="1" smtClean="0">
                    <a:latin typeface="+mj-lt"/>
                  </a:rPr>
                  <a:t>DoG</a:t>
                </a:r>
                <a:r>
                  <a:rPr lang="ko-KR" altLang="en-US" dirty="0" smtClean="0"/>
                  <a:t>는 </a:t>
                </a:r>
                <a:r>
                  <a:rPr lang="en-US" altLang="ko-KR" dirty="0" smtClean="0"/>
                  <a:t>1</a:t>
                </a:r>
                <a:r>
                  <a:rPr lang="ko-KR" altLang="en-US" dirty="0" smtClean="0"/>
                  <a:t>차원의 </a:t>
                </a:r>
                <a:r>
                  <a:rPr lang="en-US" altLang="ko-KR" dirty="0" smtClean="0"/>
                  <a:t>Gaussian </a:t>
                </a:r>
                <a:r>
                  <a:rPr lang="ko-KR" altLang="en-US" dirty="0" smtClean="0"/>
                  <a:t>분포에 대해 미분하는 것이 아닌</a:t>
                </a:r>
                <a:r>
                  <a:rPr lang="en-US" altLang="ko-KR" dirty="0" smtClean="0"/>
                  <a:t>, 2</a:t>
                </a:r>
                <a:r>
                  <a:rPr lang="ko-KR" altLang="en-US" dirty="0" smtClean="0"/>
                  <a:t>차원의 </a:t>
                </a:r>
                <a:r>
                  <a:rPr lang="en-US" altLang="ko-KR" dirty="0" smtClean="0"/>
                  <a:t>Gaussian </a:t>
                </a:r>
                <a:r>
                  <a:rPr lang="ko-KR" altLang="en-US" dirty="0" smtClean="0"/>
                  <a:t>분포에 대해 미분을 수행</a:t>
                </a:r>
                <a:r>
                  <a:rPr lang="en-US" altLang="ko-KR" dirty="0" smtClean="0"/>
                  <a:t>.</a:t>
                </a:r>
              </a:p>
              <a:p>
                <a:pPr lvl="1">
                  <a:buFontTx/>
                  <a:buChar char="-"/>
                </a:pPr>
                <a:r>
                  <a:rPr lang="ko-KR" altLang="en-US" dirty="0" smtClean="0"/>
                  <a:t>따라서 </a:t>
                </a:r>
                <a:r>
                  <a:rPr lang="en-US" altLang="ko-KR" dirty="0" smtClean="0"/>
                  <a:t>n * 1, 1 * n size</a:t>
                </a:r>
                <a:r>
                  <a:rPr lang="ko-KR" altLang="en-US" dirty="0" smtClean="0"/>
                  <a:t>의 </a:t>
                </a:r>
                <a:r>
                  <a:rPr lang="en-US" altLang="ko-KR" dirty="0" smtClean="0"/>
                  <a:t>kernel</a:t>
                </a:r>
                <a:r>
                  <a:rPr lang="ko-KR" altLang="en-US" dirty="0" smtClean="0"/>
                  <a:t>이 아니라</a:t>
                </a:r>
                <a:r>
                  <a:rPr lang="en-US" altLang="ko-KR" dirty="0" smtClean="0"/>
                  <a:t>, n * n size</a:t>
                </a:r>
                <a:r>
                  <a:rPr lang="ko-KR" altLang="en-US" dirty="0" smtClean="0"/>
                  <a:t>의 </a:t>
                </a:r>
                <a:r>
                  <a:rPr lang="en-US" altLang="ko-KR" dirty="0" smtClean="0"/>
                  <a:t>kernel</a:t>
                </a:r>
                <a:r>
                  <a:rPr lang="ko-KR" altLang="en-US" dirty="0" smtClean="0"/>
                  <a:t>이 생성된다</a:t>
                </a:r>
                <a:r>
                  <a:rPr lang="en-US" altLang="ko-KR" dirty="0" smtClean="0"/>
                  <a:t>.</a:t>
                </a:r>
              </a:p>
              <a:p>
                <a:pPr lvl="1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𝜋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sup>
                    </m:sSup>
                  </m:oMath>
                </a14:m>
                <a:r>
                  <a:rPr lang="en-US" altLang="ko-KR" dirty="0" smtClean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d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𝜋𝜎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den>
                    </m:f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sup>
                    </m:sSup>
                  </m:oMath>
                </a14:m>
                <a:endParaRPr lang="en-US" altLang="ko-KR" dirty="0"/>
              </a:p>
              <a:p>
                <a:endParaRPr lang="en-US" altLang="ko-KR" dirty="0" smtClean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58780131-A543-4B9C-87C4-8CB5CF1BA4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31" t="-17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그룹 7"/>
          <p:cNvGrpSpPr/>
          <p:nvPr/>
        </p:nvGrpSpPr>
        <p:grpSpPr>
          <a:xfrm>
            <a:off x="1076219" y="3785008"/>
            <a:ext cx="6991564" cy="2602349"/>
            <a:chOff x="1722852" y="4074958"/>
            <a:chExt cx="6991564" cy="2602349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22852" y="4074958"/>
              <a:ext cx="6991564" cy="2602349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7" name="직사각형 6"/>
            <p:cNvSpPr/>
            <p:nvPr/>
          </p:nvSpPr>
          <p:spPr>
            <a:xfrm>
              <a:off x="1893976" y="4584527"/>
              <a:ext cx="6814159" cy="118997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1212602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C0E9B97-686A-4640-A2A2-5D0C5EB80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오류 정정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8780131-A543-4B9C-87C4-8CB5CF1BA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i="0" dirty="0" err="1" smtClean="0">
                <a:latin typeface="+mj-lt"/>
              </a:rPr>
              <a:t>DoG</a:t>
            </a:r>
            <a:r>
              <a:rPr lang="ko-KR" altLang="en-US" b="1" dirty="0" smtClean="0"/>
              <a:t>에 대해</a:t>
            </a:r>
            <a:endParaRPr lang="en-US" altLang="ko-KR" b="1" dirty="0" smtClean="0"/>
          </a:p>
          <a:p>
            <a:pPr lvl="1">
              <a:buFontTx/>
              <a:buChar char="-"/>
            </a:pPr>
            <a:endParaRPr lang="en-US" altLang="ko-KR" dirty="0"/>
          </a:p>
          <a:p>
            <a:endParaRPr lang="en-US" altLang="ko-KR" dirty="0" smtClean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121" y="2444784"/>
            <a:ext cx="4257148" cy="31928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mc:AlternateContent xmlns:mc="http://schemas.openxmlformats.org/markup-compatibility/2006">
        <mc:Choice xmlns:a14="http://schemas.microsoft.com/office/drawing/2010/main" xmlns="" Requires="a14">
          <p:sp>
            <p:nvSpPr>
              <p:cNvPr id="4" name="직사각형 3"/>
              <p:cNvSpPr/>
              <p:nvPr/>
            </p:nvSpPr>
            <p:spPr>
              <a:xfrm>
                <a:off x="1051422" y="5807325"/>
                <a:ext cx="2554545" cy="6570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d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𝜋𝜎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" name="직사각형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422" y="5807325"/>
                <a:ext cx="2554545" cy="65703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8857" y="2444784"/>
            <a:ext cx="4257148" cy="31928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mc:AlternateContent xmlns:mc="http://schemas.openxmlformats.org/markup-compatibility/2006">
        <mc:Choice xmlns:a14="http://schemas.microsoft.com/office/drawing/2010/main" xmlns="" Requires="a14">
          <p:sp>
            <p:nvSpPr>
              <p:cNvPr id="10" name="직사각형 9"/>
              <p:cNvSpPr/>
              <p:nvPr/>
            </p:nvSpPr>
            <p:spPr>
              <a:xfrm>
                <a:off x="5500158" y="5807325"/>
                <a:ext cx="2557943" cy="7042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d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𝜋𝜎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0" name="직사각형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0158" y="5807325"/>
                <a:ext cx="2557943" cy="70429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3288012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C0E9B97-686A-4640-A2A2-5D0C5EB80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Interest points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8780131-A543-4B9C-87C4-8CB5CF1BA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/>
              <a:t>Interest points</a:t>
            </a:r>
          </a:p>
          <a:p>
            <a:pPr lvl="1">
              <a:buFontTx/>
              <a:buChar char="-"/>
            </a:pPr>
            <a:r>
              <a:rPr lang="ko-KR" altLang="en-US" dirty="0" err="1" smtClean="0"/>
              <a:t>관심점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특징점</a:t>
            </a:r>
            <a:endParaRPr lang="en-US" altLang="ko-KR" dirty="0"/>
          </a:p>
          <a:p>
            <a:pPr lvl="1">
              <a:buFontTx/>
              <a:buChar char="-"/>
            </a:pPr>
            <a:r>
              <a:rPr lang="en-US" altLang="ko-KR" dirty="0" err="1" smtClean="0"/>
              <a:t>Keypoints</a:t>
            </a:r>
            <a:r>
              <a:rPr lang="en-US" altLang="ko-KR" dirty="0" smtClean="0"/>
              <a:t>, feature points</a:t>
            </a:r>
          </a:p>
          <a:p>
            <a:pPr lvl="1">
              <a:buFontTx/>
              <a:buChar char="-"/>
            </a:pPr>
            <a:endParaRPr lang="en-US" altLang="ko-KR" b="1" dirty="0"/>
          </a:p>
          <a:p>
            <a:r>
              <a:rPr lang="ko-KR" altLang="en-US" b="1" dirty="0" smtClean="0"/>
              <a:t>활용</a:t>
            </a:r>
            <a:endParaRPr lang="en-US" altLang="ko-KR" b="1" dirty="0" smtClean="0"/>
          </a:p>
          <a:p>
            <a:pPr lvl="1">
              <a:buFontTx/>
              <a:buChar char="-"/>
            </a:pPr>
            <a:r>
              <a:rPr lang="en-US" altLang="ko-KR" b="1" dirty="0" smtClean="0"/>
              <a:t>Tracking : </a:t>
            </a:r>
            <a:r>
              <a:rPr lang="ko-KR" altLang="en-US" dirty="0" smtClean="0"/>
              <a:t>어떤 점이 </a:t>
            </a:r>
            <a:r>
              <a:rPr lang="en-US" altLang="ko-KR" dirty="0" smtClean="0"/>
              <a:t>tracking</a:t>
            </a:r>
            <a:r>
              <a:rPr lang="ko-KR" altLang="en-US" dirty="0" smtClean="0"/>
              <a:t>하기 좋은지 찾는다</a:t>
            </a:r>
            <a:r>
              <a:rPr lang="en-US" altLang="ko-KR" dirty="0" smtClean="0"/>
              <a:t>.</a:t>
            </a:r>
          </a:p>
          <a:p>
            <a:pPr lvl="1">
              <a:buFontTx/>
              <a:buChar char="-"/>
            </a:pPr>
            <a:r>
              <a:rPr lang="en-US" altLang="ko-KR" b="1" dirty="0" smtClean="0"/>
              <a:t>Recognition : </a:t>
            </a:r>
            <a:r>
              <a:rPr lang="en-US" altLang="ko-KR" dirty="0" smtClean="0"/>
              <a:t>Object </a:t>
            </a:r>
            <a:r>
              <a:rPr lang="ko-KR" altLang="en-US" dirty="0" smtClean="0"/>
              <a:t>인식에 도움이 되는 정보를 가진 어떤 </a:t>
            </a:r>
            <a:r>
              <a:rPr lang="en-US" altLang="ko-KR" dirty="0" smtClean="0"/>
              <a:t>Patch</a:t>
            </a:r>
            <a:r>
              <a:rPr lang="ko-KR" altLang="en-US" dirty="0" smtClean="0"/>
              <a:t>를 찾는다</a:t>
            </a:r>
            <a:r>
              <a:rPr lang="en-US" altLang="ko-KR" dirty="0" smtClean="0"/>
              <a:t>.</a:t>
            </a:r>
          </a:p>
          <a:p>
            <a:pPr marL="457200" lvl="1" indent="0">
              <a:buNone/>
            </a:pPr>
            <a:r>
              <a:rPr lang="en-US" altLang="ko-KR" b="1" dirty="0" smtClean="0"/>
              <a:t>  </a:t>
            </a:r>
            <a:r>
              <a:rPr lang="en-US" altLang="ko-KR" dirty="0" smtClean="0"/>
              <a:t>* patch : </a:t>
            </a:r>
            <a:r>
              <a:rPr lang="ko-KR" altLang="en-US" dirty="0" smtClean="0"/>
              <a:t>큰 이미지에서의 부분 영역</a:t>
            </a:r>
            <a:endParaRPr lang="en-US" altLang="ko-KR" dirty="0" smtClean="0"/>
          </a:p>
          <a:p>
            <a:pPr lvl="1">
              <a:buFontTx/>
              <a:buChar char="-"/>
            </a:pPr>
            <a:r>
              <a:rPr lang="en-US" altLang="ko-KR" b="1" dirty="0" smtClean="0"/>
              <a:t>3D reconstruction : </a:t>
            </a:r>
            <a:r>
              <a:rPr lang="ko-KR" altLang="en-US" dirty="0" smtClean="0"/>
              <a:t>다른 </a:t>
            </a:r>
            <a:r>
              <a:rPr lang="en-US" altLang="ko-KR" dirty="0" smtClean="0"/>
              <a:t>view</a:t>
            </a:r>
            <a:r>
              <a:rPr lang="ko-KR" altLang="en-US" dirty="0" smtClean="0"/>
              <a:t>에서의 관련성을 찾는다</a:t>
            </a:r>
            <a:r>
              <a:rPr lang="en-US" altLang="ko-KR" dirty="0" smtClean="0"/>
              <a:t>.</a:t>
            </a:r>
          </a:p>
          <a:p>
            <a:pPr marL="45720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(</a:t>
            </a:r>
            <a:r>
              <a:rPr lang="ko-KR" altLang="en-US" dirty="0" smtClean="0"/>
              <a:t>여러 </a:t>
            </a:r>
            <a:r>
              <a:rPr lang="en-US" altLang="ko-KR" dirty="0" smtClean="0"/>
              <a:t>view</a:t>
            </a:r>
            <a:r>
              <a:rPr lang="ko-KR" altLang="en-US" dirty="0" smtClean="0"/>
              <a:t>에서 봐야 입체 복원이 가능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lvl="1">
              <a:buFontTx/>
              <a:buChar char="-"/>
            </a:pPr>
            <a:endParaRPr lang="en-US" altLang="ko-KR" b="1" dirty="0"/>
          </a:p>
          <a:p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xmlns="" val="3979943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C0E9B97-686A-4640-A2A2-5D0C5EB80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Corner detection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8780131-A543-4B9C-87C4-8CB5CF1BA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/>
              <a:t>Harris corner detection</a:t>
            </a:r>
            <a:endParaRPr lang="en-US" altLang="ko-KR" b="1" dirty="0"/>
          </a:p>
          <a:p>
            <a:pPr lvl="1">
              <a:buFontTx/>
              <a:buChar char="-"/>
            </a:pPr>
            <a:r>
              <a:rPr lang="en-US" altLang="ko-KR" dirty="0" smtClean="0"/>
              <a:t>Corner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feature</a:t>
            </a:r>
            <a:r>
              <a:rPr lang="ko-KR" altLang="en-US" dirty="0" smtClean="0"/>
              <a:t>가 될 수 있는 요소</a:t>
            </a:r>
            <a:endParaRPr lang="en-US" altLang="ko-KR" dirty="0" smtClean="0"/>
          </a:p>
          <a:p>
            <a:pPr lvl="1">
              <a:buFontTx/>
              <a:buChar char="-"/>
            </a:pPr>
            <a:r>
              <a:rPr lang="en-US" altLang="ko-KR" b="1" dirty="0" smtClean="0"/>
              <a:t>Idea : </a:t>
            </a:r>
            <a:r>
              <a:rPr lang="ko-KR" altLang="en-US" dirty="0" smtClean="0"/>
              <a:t>영역</a:t>
            </a:r>
            <a:r>
              <a:rPr lang="en-US" altLang="ko-KR" dirty="0" smtClean="0"/>
              <a:t>(Window)</a:t>
            </a:r>
            <a:r>
              <a:rPr lang="ko-KR" altLang="en-US" dirty="0" smtClean="0"/>
              <a:t>을 이동했을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영역 평균 값의 변화가 여러 방향으로 크다면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해당 영역은 </a:t>
            </a:r>
            <a:r>
              <a:rPr lang="en-US" altLang="ko-KR" dirty="0" smtClean="0"/>
              <a:t>Corner</a:t>
            </a:r>
            <a:r>
              <a:rPr lang="ko-KR" altLang="en-US" dirty="0" smtClean="0"/>
              <a:t>일 것이다</a:t>
            </a:r>
            <a:r>
              <a:rPr lang="en-US" altLang="ko-KR" dirty="0" smtClean="0"/>
              <a:t>.</a:t>
            </a:r>
          </a:p>
          <a:p>
            <a:pPr lvl="1">
              <a:buFontTx/>
              <a:buChar char="-"/>
            </a:pPr>
            <a:endParaRPr lang="en-US" altLang="ko-KR" dirty="0" smtClean="0"/>
          </a:p>
          <a:p>
            <a:pPr lvl="1">
              <a:buFontTx/>
              <a:buChar char="-"/>
            </a:pPr>
            <a:endParaRPr lang="ko-KR" altLang="en-US" dirty="0"/>
          </a:p>
        </p:txBody>
      </p:sp>
      <p:grpSp>
        <p:nvGrpSpPr>
          <p:cNvPr id="6" name="Group"/>
          <p:cNvGrpSpPr/>
          <p:nvPr/>
        </p:nvGrpSpPr>
        <p:grpSpPr>
          <a:xfrm>
            <a:off x="3175444" y="2858398"/>
            <a:ext cx="2793113" cy="3881393"/>
            <a:chOff x="-169972" y="-139700"/>
            <a:chExt cx="3972426" cy="5520202"/>
          </a:xfrm>
        </p:grpSpPr>
        <p:grpSp>
          <p:nvGrpSpPr>
            <p:cNvPr id="7" name="corner"/>
            <p:cNvGrpSpPr/>
            <p:nvPr/>
          </p:nvGrpSpPr>
          <p:grpSpPr>
            <a:xfrm>
              <a:off x="-169973" y="-139700"/>
              <a:ext cx="3972427" cy="4099427"/>
              <a:chOff x="0" y="0"/>
              <a:chExt cx="3972426" cy="4099426"/>
            </a:xfrm>
          </p:grpSpPr>
          <p:pic>
            <p:nvPicPr>
              <p:cNvPr id="12" name="corner" descr="corner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5900" y="139700"/>
                <a:ext cx="3540627" cy="3540627"/>
              </a:xfrm>
              <a:prstGeom prst="rect">
                <a:avLst/>
              </a:prstGeom>
              <a:ln>
                <a:noFill/>
              </a:ln>
              <a:effectLst/>
            </p:spPr>
          </p:pic>
          <p:pic>
            <p:nvPicPr>
              <p:cNvPr id="13" name="corner" descr="corner"/>
              <p:cNvPicPr>
                <a:picLocks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0" y="0"/>
                <a:ext cx="3972427" cy="4099427"/>
              </a:xfrm>
              <a:prstGeom prst="rect">
                <a:avLst/>
              </a:prstGeom>
              <a:effectLst/>
            </p:spPr>
          </p:pic>
        </p:grpSp>
        <p:sp>
          <p:nvSpPr>
            <p:cNvPr id="8" name="“edge”: no change along the edge direction"/>
            <p:cNvSpPr txBox="1"/>
            <p:nvPr/>
          </p:nvSpPr>
          <p:spPr>
            <a:xfrm>
              <a:off x="0" y="4110502"/>
              <a:ext cx="3776669" cy="1270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2146" tIns="32146" rIns="32146" bIns="32146" numCol="1" anchor="t">
              <a:noAutofit/>
            </a:bodyPr>
            <a:lstStyle/>
            <a:p>
              <a:pPr algn="ctr" defTabSz="642915" hangingPunct="0">
                <a:defRPr sz="1800">
                  <a:uFill>
                    <a:solidFill>
                      <a:srgbClr val="000000"/>
                    </a:solidFill>
                  </a:uFill>
                </a:defRPr>
              </a:pPr>
              <a:r>
                <a:rPr sz="1687" kern="0" dirty="0">
                  <a:solidFill>
                    <a:srgbClr val="003399"/>
                  </a:solidFill>
                  <a:uFill>
                    <a:solidFill>
                      <a:srgbClr val="003399"/>
                    </a:solidFill>
                  </a:uFill>
                  <a:latin typeface="Helvetica Light"/>
                  <a:sym typeface="Helvetica Light"/>
                </a:rPr>
                <a:t>“edge”</a:t>
              </a:r>
              <a:r>
                <a:rPr sz="1687" kern="0" dirty="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latin typeface="Helvetica Light"/>
                  <a:sym typeface="Helvetica Light"/>
                </a:rPr>
                <a:t>:</a:t>
              </a:r>
              <a:br>
                <a:rPr sz="1687" kern="0" dirty="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latin typeface="Helvetica Light"/>
                  <a:sym typeface="Helvetica Light"/>
                </a:rPr>
              </a:br>
              <a:r>
                <a:rPr lang="en-US" sz="1687" kern="0" dirty="0" smtClean="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latin typeface="Helvetica Light"/>
                  <a:sym typeface="Helvetica Light"/>
                </a:rPr>
                <a:t>Edge </a:t>
              </a:r>
              <a:r>
                <a:rPr lang="ko-KR" altLang="en-US" sz="1687" kern="0" dirty="0" smtClean="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latin typeface="Helvetica Light"/>
                  <a:sym typeface="Helvetica Light"/>
                </a:rPr>
                <a:t>의 수직 방향으로만 영역 평균값이 변화</a:t>
              </a:r>
              <a:endParaRPr sz="1687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Helvetica Light"/>
                <a:sym typeface="Helvetica Light"/>
              </a:endParaRPr>
            </a:p>
          </p:txBody>
        </p:sp>
        <p:sp>
          <p:nvSpPr>
            <p:cNvPr id="10" name="Square"/>
            <p:cNvSpPr/>
            <p:nvPr/>
          </p:nvSpPr>
          <p:spPr>
            <a:xfrm>
              <a:off x="914219" y="1652292"/>
              <a:ext cx="1062189" cy="1062189"/>
            </a:xfrm>
            <a:prstGeom prst="rect">
              <a:avLst/>
            </a:prstGeom>
            <a:solidFill>
              <a:srgbClr val="FFCC99">
                <a:alpha val="39999"/>
              </a:srgbClr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2146" tIns="32146" rIns="32146" bIns="32146" numCol="1" anchor="ctr">
              <a:noAutofit/>
            </a:bodyPr>
            <a:lstStyle/>
            <a:p>
              <a:pPr defTabSz="642915" hangingPunct="0">
                <a:defRPr sz="1800">
                  <a:uFill>
                    <a:solidFill>
                      <a:srgbClr val="000000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endParaRPr sz="1266" ker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" name="Line"/>
            <p:cNvSpPr/>
            <p:nvPr/>
          </p:nvSpPr>
          <p:spPr>
            <a:xfrm flipV="1">
              <a:off x="621854" y="1524746"/>
              <a:ext cx="1" cy="131728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 type="stealth" w="med" len="med"/>
              <a:tailEnd type="stealth" w="med" len="med"/>
            </a:ln>
            <a:effectLst/>
          </p:spPr>
          <p:txBody>
            <a:bodyPr wrap="square" lIns="32146" tIns="32146" rIns="32146" bIns="32146" numCol="1" anchor="t">
              <a:noAutofit/>
            </a:bodyPr>
            <a:lstStyle/>
            <a:p>
              <a:pPr defTabSz="321457" hangingPunct="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14" name="Group"/>
          <p:cNvGrpSpPr/>
          <p:nvPr/>
        </p:nvGrpSpPr>
        <p:grpSpPr>
          <a:xfrm>
            <a:off x="6144220" y="2885187"/>
            <a:ext cx="2793113" cy="3881393"/>
            <a:chOff x="-97879" y="-139700"/>
            <a:chExt cx="3972426" cy="5520202"/>
          </a:xfrm>
        </p:grpSpPr>
        <p:grpSp>
          <p:nvGrpSpPr>
            <p:cNvPr id="15" name="corner"/>
            <p:cNvGrpSpPr/>
            <p:nvPr/>
          </p:nvGrpSpPr>
          <p:grpSpPr>
            <a:xfrm>
              <a:off x="-97880" y="-139700"/>
              <a:ext cx="3972428" cy="4099427"/>
              <a:chOff x="0" y="0"/>
              <a:chExt cx="3972426" cy="4099426"/>
            </a:xfrm>
          </p:grpSpPr>
          <p:pic>
            <p:nvPicPr>
              <p:cNvPr id="22" name="corner" descr="corner"/>
              <p:cNvPicPr>
                <a:picLocks noChangeAspect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>
              <a:xfrm>
                <a:off x="215900" y="139700"/>
                <a:ext cx="3540627" cy="3540627"/>
              </a:xfrm>
              <a:prstGeom prst="rect">
                <a:avLst/>
              </a:prstGeom>
              <a:ln>
                <a:noFill/>
              </a:ln>
              <a:effectLst/>
            </p:spPr>
          </p:pic>
          <p:pic>
            <p:nvPicPr>
              <p:cNvPr id="23" name="corner" descr="corner"/>
              <p:cNvPicPr>
                <a:picLocks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0" y="0"/>
                <a:ext cx="3972427" cy="4099427"/>
              </a:xfrm>
              <a:prstGeom prst="rect">
                <a:avLst/>
              </a:prstGeom>
              <a:effectLst/>
            </p:spPr>
          </p:pic>
        </p:grpSp>
        <p:sp>
          <p:nvSpPr>
            <p:cNvPr id="16" name="“corner”: significant change in all directions"/>
            <p:cNvSpPr txBox="1"/>
            <p:nvPr/>
          </p:nvSpPr>
          <p:spPr>
            <a:xfrm>
              <a:off x="0" y="4110502"/>
              <a:ext cx="3776669" cy="1270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2146" tIns="32146" rIns="32146" bIns="32146" numCol="1" anchor="t">
              <a:noAutofit/>
            </a:bodyPr>
            <a:lstStyle/>
            <a:p>
              <a:pPr algn="ctr" defTabSz="642915" hangingPunct="0">
                <a:defRPr sz="1800">
                  <a:uFill>
                    <a:solidFill>
                      <a:srgbClr val="000000"/>
                    </a:solidFill>
                  </a:uFill>
                </a:defRPr>
              </a:pPr>
              <a:r>
                <a:rPr sz="1687" kern="0" dirty="0">
                  <a:solidFill>
                    <a:srgbClr val="003399"/>
                  </a:solidFill>
                  <a:uFill>
                    <a:solidFill>
                      <a:srgbClr val="003399"/>
                    </a:solidFill>
                  </a:uFill>
                  <a:latin typeface="Helvetica Light"/>
                  <a:sym typeface="Helvetica Light"/>
                </a:rPr>
                <a:t>“corner”</a:t>
              </a:r>
              <a:r>
                <a:rPr sz="1687" kern="0" dirty="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latin typeface="Helvetica Light"/>
                  <a:sym typeface="Helvetica Light"/>
                </a:rPr>
                <a:t>:</a:t>
              </a:r>
              <a:br>
                <a:rPr sz="1687" kern="0" dirty="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latin typeface="Helvetica Light"/>
                  <a:sym typeface="Helvetica Light"/>
                </a:rPr>
              </a:br>
              <a:r>
                <a:rPr lang="ko-KR" altLang="en-US" sz="1687" kern="0" dirty="0" smtClean="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latin typeface="Helvetica Light"/>
                  <a:sym typeface="Helvetica Light"/>
                </a:rPr>
                <a:t>모든 방향으로의 영역 평균값이 변화</a:t>
              </a:r>
              <a:endParaRPr sz="1687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Helvetica Light"/>
                <a:sym typeface="Helvetica Light"/>
              </a:endParaRPr>
            </a:p>
          </p:txBody>
        </p:sp>
        <p:sp>
          <p:nvSpPr>
            <p:cNvPr id="17" name="Square"/>
            <p:cNvSpPr/>
            <p:nvPr/>
          </p:nvSpPr>
          <p:spPr>
            <a:xfrm>
              <a:off x="1180208" y="472083"/>
              <a:ext cx="1062189" cy="1062189"/>
            </a:xfrm>
            <a:prstGeom prst="rect">
              <a:avLst/>
            </a:prstGeom>
            <a:solidFill>
              <a:srgbClr val="FFCC99">
                <a:alpha val="39999"/>
              </a:srgbClr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2146" tIns="32146" rIns="32146" bIns="32146" numCol="1" anchor="ctr">
              <a:noAutofit/>
            </a:bodyPr>
            <a:lstStyle/>
            <a:p>
              <a:pPr defTabSz="642915" hangingPunct="0">
                <a:defRPr sz="1800">
                  <a:uFill>
                    <a:solidFill>
                      <a:srgbClr val="000000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endParaRPr sz="1266" ker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" name="Line"/>
            <p:cNvSpPr/>
            <p:nvPr/>
          </p:nvSpPr>
          <p:spPr>
            <a:xfrm flipH="1">
              <a:off x="826146" y="1534271"/>
              <a:ext cx="354064" cy="354064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round/>
              <a:tailEnd type="stealth" w="med" len="med"/>
            </a:ln>
            <a:effectLst/>
          </p:spPr>
          <p:txBody>
            <a:bodyPr wrap="square" lIns="32146" tIns="32146" rIns="32146" bIns="32146" numCol="1" anchor="t">
              <a:noAutofit/>
            </a:bodyPr>
            <a:lstStyle/>
            <a:p>
              <a:pPr defTabSz="321457" hangingPunct="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19" name="Line"/>
            <p:cNvSpPr/>
            <p:nvPr/>
          </p:nvSpPr>
          <p:spPr>
            <a:xfrm flipH="1" flipV="1">
              <a:off x="826146" y="118020"/>
              <a:ext cx="354064" cy="354064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round/>
              <a:tailEnd type="stealth" w="med" len="med"/>
            </a:ln>
            <a:effectLst/>
          </p:spPr>
          <p:txBody>
            <a:bodyPr wrap="square" lIns="32146" tIns="32146" rIns="32146" bIns="32146" numCol="1" anchor="t">
              <a:noAutofit/>
            </a:bodyPr>
            <a:lstStyle/>
            <a:p>
              <a:pPr defTabSz="321457" hangingPunct="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20" name="Line"/>
            <p:cNvSpPr/>
            <p:nvPr/>
          </p:nvSpPr>
          <p:spPr>
            <a:xfrm>
              <a:off x="2242397" y="1534271"/>
              <a:ext cx="354063" cy="354064"/>
            </a:xfrm>
            <a:prstGeom prst="line">
              <a:avLst/>
            </a:prstGeom>
            <a:noFill/>
            <a:ln w="50800" cap="flat">
              <a:solidFill>
                <a:srgbClr val="FFFFFF"/>
              </a:solidFill>
              <a:prstDash val="solid"/>
              <a:round/>
              <a:tailEnd type="stealth" w="med" len="med"/>
            </a:ln>
            <a:effectLst/>
          </p:spPr>
          <p:txBody>
            <a:bodyPr wrap="square" lIns="32146" tIns="32146" rIns="32146" bIns="32146" numCol="1" anchor="t">
              <a:noAutofit/>
            </a:bodyPr>
            <a:lstStyle/>
            <a:p>
              <a:pPr defTabSz="321457" hangingPunct="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21" name="Line"/>
            <p:cNvSpPr/>
            <p:nvPr/>
          </p:nvSpPr>
          <p:spPr>
            <a:xfrm flipV="1">
              <a:off x="2242397" y="118020"/>
              <a:ext cx="354063" cy="354064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round/>
              <a:tailEnd type="stealth" w="med" len="med"/>
            </a:ln>
            <a:effectLst/>
          </p:spPr>
          <p:txBody>
            <a:bodyPr wrap="square" lIns="32146" tIns="32146" rIns="32146" bIns="32146" numCol="1" anchor="t">
              <a:noAutofit/>
            </a:bodyPr>
            <a:lstStyle/>
            <a:p>
              <a:pPr defTabSz="321457" hangingPunct="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24" name="Group"/>
          <p:cNvGrpSpPr/>
          <p:nvPr/>
        </p:nvGrpSpPr>
        <p:grpSpPr>
          <a:xfrm>
            <a:off x="206667" y="2885187"/>
            <a:ext cx="2793113" cy="3881393"/>
            <a:chOff x="-215899" y="-139700"/>
            <a:chExt cx="3972426" cy="5520202"/>
          </a:xfrm>
        </p:grpSpPr>
        <p:grpSp>
          <p:nvGrpSpPr>
            <p:cNvPr id="25" name="corner"/>
            <p:cNvGrpSpPr/>
            <p:nvPr/>
          </p:nvGrpSpPr>
          <p:grpSpPr>
            <a:xfrm>
              <a:off x="-215900" y="-139700"/>
              <a:ext cx="3972427" cy="4099427"/>
              <a:chOff x="0" y="0"/>
              <a:chExt cx="3972426" cy="4099426"/>
            </a:xfrm>
          </p:grpSpPr>
          <p:pic>
            <p:nvPicPr>
              <p:cNvPr id="30" name="corner" descr="corner"/>
              <p:cNvPicPr>
                <a:picLocks noChangeAspect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>
              <a:xfrm>
                <a:off x="215899" y="139700"/>
                <a:ext cx="3540628" cy="3540627"/>
              </a:xfrm>
              <a:prstGeom prst="rect">
                <a:avLst/>
              </a:prstGeom>
              <a:ln>
                <a:noFill/>
              </a:ln>
              <a:effectLst/>
            </p:spPr>
          </p:pic>
          <p:pic>
            <p:nvPicPr>
              <p:cNvPr id="31" name="corner" descr="corner"/>
              <p:cNvPicPr>
                <a:picLocks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0" y="0"/>
                <a:ext cx="3972427" cy="4099427"/>
              </a:xfrm>
              <a:prstGeom prst="rect">
                <a:avLst/>
              </a:prstGeom>
              <a:effectLst/>
            </p:spPr>
          </p:pic>
        </p:grpSp>
        <p:sp>
          <p:nvSpPr>
            <p:cNvPr id="26" name="“flat” region: no change in all directions"/>
            <p:cNvSpPr txBox="1"/>
            <p:nvPr/>
          </p:nvSpPr>
          <p:spPr>
            <a:xfrm>
              <a:off x="196177" y="4110502"/>
              <a:ext cx="3186565" cy="1270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2146" tIns="32146" rIns="32146" bIns="32146" numCol="1" anchor="t">
              <a:noAutofit/>
            </a:bodyPr>
            <a:lstStyle/>
            <a:p>
              <a:pPr algn="ctr" defTabSz="642915" hangingPunct="0">
                <a:defRPr sz="1800">
                  <a:uFill>
                    <a:solidFill>
                      <a:srgbClr val="000000"/>
                    </a:solidFill>
                  </a:uFill>
                </a:defRPr>
              </a:pPr>
              <a:r>
                <a:rPr sz="1687" kern="0" dirty="0">
                  <a:solidFill>
                    <a:srgbClr val="003399"/>
                  </a:solidFill>
                  <a:uFill>
                    <a:solidFill>
                      <a:srgbClr val="003399"/>
                    </a:solidFill>
                  </a:uFill>
                  <a:latin typeface="Helvetica Light"/>
                  <a:sym typeface="Helvetica Light"/>
                </a:rPr>
                <a:t>“flat”</a:t>
              </a:r>
              <a:r>
                <a:rPr sz="1687" kern="0" dirty="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latin typeface="Helvetica Light"/>
                  <a:sym typeface="Helvetica Light"/>
                </a:rPr>
                <a:t> region:</a:t>
              </a:r>
              <a:br>
                <a:rPr sz="1687" kern="0" dirty="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latin typeface="Helvetica Light"/>
                  <a:sym typeface="Helvetica Light"/>
                </a:rPr>
              </a:br>
              <a:r>
                <a:rPr lang="ko-KR" altLang="en-US" sz="1687" kern="0" dirty="0" smtClean="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latin typeface="Helvetica Light"/>
                  <a:sym typeface="Helvetica Light"/>
                </a:rPr>
                <a:t>모든 방향으로 영역 평균값의 변화가 없음</a:t>
              </a:r>
              <a:endParaRPr sz="1687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Helvetica Light"/>
                <a:sym typeface="Helvetica Light"/>
              </a:endParaRPr>
            </a:p>
          </p:txBody>
        </p:sp>
        <p:sp>
          <p:nvSpPr>
            <p:cNvPr id="27" name="Square"/>
            <p:cNvSpPr/>
            <p:nvPr/>
          </p:nvSpPr>
          <p:spPr>
            <a:xfrm>
              <a:off x="1994034" y="1655090"/>
              <a:ext cx="1062189" cy="1062189"/>
            </a:xfrm>
            <a:prstGeom prst="rect">
              <a:avLst/>
            </a:prstGeom>
            <a:solidFill>
              <a:srgbClr val="FFCC99">
                <a:alpha val="39999"/>
              </a:srgbClr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2146" tIns="32146" rIns="32146" bIns="32146" numCol="1" anchor="ctr">
              <a:noAutofit/>
            </a:bodyPr>
            <a:lstStyle/>
            <a:p>
              <a:pPr defTabSz="642915" hangingPunct="0">
                <a:defRPr sz="1800">
                  <a:uFill>
                    <a:solidFill>
                      <a:srgbClr val="000000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endParaRPr sz="1266" ker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8" name="Line"/>
            <p:cNvSpPr/>
            <p:nvPr/>
          </p:nvSpPr>
          <p:spPr>
            <a:xfrm flipH="1">
              <a:off x="1639971" y="2717278"/>
              <a:ext cx="354064" cy="354064"/>
            </a:xfrm>
            <a:prstGeom prst="line">
              <a:avLst/>
            </a:prstGeom>
            <a:noFill/>
            <a:ln w="50800" cap="flat">
              <a:solidFill>
                <a:srgbClr val="FFFFFF"/>
              </a:solidFill>
              <a:prstDash val="solid"/>
              <a:round/>
              <a:tailEnd type="stealth" w="med" len="med"/>
            </a:ln>
            <a:effectLst/>
          </p:spPr>
          <p:txBody>
            <a:bodyPr wrap="square" lIns="32146" tIns="32146" rIns="32146" bIns="32146" numCol="1" anchor="t">
              <a:noAutofit/>
            </a:bodyPr>
            <a:lstStyle/>
            <a:p>
              <a:pPr defTabSz="321457" hangingPunct="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29" name="Line"/>
            <p:cNvSpPr/>
            <p:nvPr/>
          </p:nvSpPr>
          <p:spPr>
            <a:xfrm flipH="1" flipV="1">
              <a:off x="1639971" y="1301028"/>
              <a:ext cx="354064" cy="354063"/>
            </a:xfrm>
            <a:prstGeom prst="line">
              <a:avLst/>
            </a:prstGeom>
            <a:noFill/>
            <a:ln w="50800" cap="flat">
              <a:solidFill>
                <a:srgbClr val="FFFFFF"/>
              </a:solidFill>
              <a:prstDash val="solid"/>
              <a:round/>
              <a:tailEnd type="stealth" w="med" len="med"/>
            </a:ln>
            <a:effectLst/>
          </p:spPr>
          <p:txBody>
            <a:bodyPr wrap="square" lIns="32146" tIns="32146" rIns="32146" bIns="32146" numCol="1" anchor="t">
              <a:noAutofit/>
            </a:bodyPr>
            <a:lstStyle/>
            <a:p>
              <a:pPr defTabSz="321457" hangingPunct="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 kern="0">
                <a:solidFill>
                  <a:srgbClr val="000000"/>
                </a:solidFill>
                <a:latin typeface="Helvetica"/>
                <a:cs typeface="Helvetica"/>
                <a:sym typeface="Helvetic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504915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C0E9B97-686A-4640-A2A2-5D0C5EB80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Corner detection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8780131-A543-4B9C-87C4-8CB5CF1BA4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altLang="ko-KR" b="1" dirty="0" smtClean="0"/>
                  <a:t>Harris corner detection </a:t>
                </a:r>
                <a:r>
                  <a:rPr lang="ko-KR" altLang="en-US" b="1" dirty="0" smtClean="0"/>
                  <a:t>절차</a:t>
                </a:r>
                <a:endParaRPr lang="en-US" altLang="ko-KR" b="1" dirty="0" smtClean="0"/>
              </a:p>
              <a:p>
                <a:pPr marL="914400" lvl="1" indent="-457200">
                  <a:buAutoNum type="arabicPeriod"/>
                </a:pPr>
                <a:r>
                  <a:rPr lang="ko-KR" altLang="en-US" dirty="0" smtClean="0"/>
                  <a:t>작은 지점에서 </a:t>
                </a:r>
                <a:r>
                  <a:rPr lang="en-US" altLang="ko-KR" dirty="0" smtClean="0"/>
                  <a:t>Image gradient </a:t>
                </a:r>
                <a:r>
                  <a:rPr lang="ko-KR" altLang="en-US" dirty="0" smtClean="0"/>
                  <a:t>계산 </a:t>
                </a:r>
                <a:r>
                  <a:rPr lang="en-US" altLang="ko-KR" dirty="0" smtClean="0"/>
                  <a:t>– Sobel, </a:t>
                </a:r>
                <a:r>
                  <a:rPr lang="en-US" altLang="ko-KR" i="0" dirty="0" err="1" smtClean="0">
                    <a:latin typeface="+mj-lt"/>
                  </a:rPr>
                  <a:t>DoG</a:t>
                </a:r>
                <a:r>
                  <a:rPr lang="en-US" altLang="ko-KR" dirty="0" smtClean="0"/>
                  <a:t/>
                </a:r>
                <a:r>
                  <a:rPr lang="ko-KR" altLang="en-US" dirty="0" smtClean="0"/>
                  <a:t>등</a:t>
                </a:r>
                <a:endParaRPr lang="en-US" altLang="ko-KR" dirty="0" smtClean="0"/>
              </a:p>
              <a:p>
                <a:pPr marL="914400" lvl="1" indent="-457200">
                  <a:buAutoNum type="arabicPeriod"/>
                </a:pPr>
                <a:endParaRPr lang="en-US" altLang="ko-KR" dirty="0" smtClean="0"/>
              </a:p>
              <a:p>
                <a:pPr marL="914400" lvl="1" indent="-457200">
                  <a:buAutoNum type="arabicPeriod"/>
                </a:pPr>
                <a:r>
                  <a:rPr lang="ko-KR" altLang="en-US" dirty="0" smtClean="0"/>
                  <a:t>구한 </a:t>
                </a:r>
                <a:r>
                  <a:rPr lang="en-US" altLang="ko-KR" dirty="0" smtClean="0"/>
                  <a:t>Gradient</a:t>
                </a:r>
                <a:r>
                  <a:rPr lang="ko-KR" altLang="en-US" dirty="0" smtClean="0"/>
                  <a:t>에서 지역 평균을 뺀다</a:t>
                </a:r>
                <a:r>
                  <a:rPr lang="en-US" altLang="ko-KR" dirty="0" smtClean="0"/>
                  <a:t>. ( </a:t>
                </a:r>
                <a:r>
                  <a:rPr lang="ko-KR" altLang="en-US" dirty="0" smtClean="0"/>
                  <a:t>평균을 </a:t>
                </a:r>
                <a:r>
                  <a:rPr lang="en-US" altLang="ko-KR" dirty="0" smtClean="0"/>
                  <a:t>0</a:t>
                </a:r>
                <a:r>
                  <a:rPr lang="ko-KR" altLang="en-US" dirty="0" smtClean="0"/>
                  <a:t>으로 만든다 </a:t>
                </a:r>
                <a:r>
                  <a:rPr lang="en-US" altLang="ko-KR" dirty="0" smtClean="0"/>
                  <a:t>)</a:t>
                </a:r>
              </a:p>
              <a:p>
                <a:pPr lvl="2">
                  <a:buFontTx/>
                  <a:buChar char="-"/>
                </a:pPr>
                <a:r>
                  <a:rPr lang="ko-KR" altLang="en-US" dirty="0" smtClean="0"/>
                  <a:t>필수</a:t>
                </a:r>
                <a:r>
                  <a:rPr lang="en-US" altLang="ko-KR" dirty="0" smtClean="0"/>
                  <a:t>X</a:t>
                </a:r>
              </a:p>
              <a:p>
                <a:pPr lvl="2">
                  <a:buFontTx/>
                  <a:buChar char="-"/>
                </a:pPr>
                <a:endParaRPr lang="en-US" altLang="ko-KR" dirty="0" smtClean="0"/>
              </a:p>
              <a:p>
                <a:pPr marL="914400" lvl="1" indent="-457200">
                  <a:buAutoNum type="arabicPeriod"/>
                </a:pPr>
                <a:r>
                  <a:rPr lang="en-US" altLang="ko-KR" dirty="0" smtClean="0"/>
                  <a:t>Covariance matrix</a:t>
                </a:r>
                <a:r>
                  <a:rPr lang="ko-KR" altLang="en-US" dirty="0" smtClean="0"/>
                  <a:t>를 구한다</a:t>
                </a:r>
                <a:r>
                  <a:rPr lang="en-US" altLang="ko-KR" dirty="0" smtClean="0"/>
                  <a:t>. ( </a:t>
                </a:r>
                <a:r>
                  <a:rPr lang="ko-KR" altLang="en-US" dirty="0" smtClean="0"/>
                  <a:t>공분산 행렬 </a:t>
                </a:r>
                <a:r>
                  <a:rPr lang="en-US" altLang="ko-KR" dirty="0" smtClean="0"/>
                  <a:t>)</a:t>
                </a:r>
              </a:p>
              <a:p>
                <a:pPr marL="914400" lvl="2" indent="0">
                  <a:buNone/>
                </a:pPr>
                <a:r>
                  <a:rPr lang="en-US" altLang="ko-KR" dirty="0" smtClean="0"/>
                  <a:t>- </a:t>
                </a:r>
                <a14:m>
                  <m:oMath xmlns:m="http://schemas.openxmlformats.org/officeDocument/2006/math">
                    <m:r>
                      <a:rPr lang="en-US" altLang="ko-KR" b="0" i="0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 (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),  (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 smtClean="0"/>
                  <a:t/>
                </a:r>
                <a:r>
                  <a:rPr lang="ko-KR" altLang="en-US" dirty="0" smtClean="0"/>
                  <a:t>를 구한 후 </a:t>
                </a:r>
                <a:r>
                  <a:rPr lang="en-US" altLang="ko-KR" dirty="0" smtClean="0"/>
                  <a:t>Window</a:t>
                </a:r>
                <a:r>
                  <a:rPr lang="ko-KR" altLang="en-US" dirty="0" smtClean="0"/>
                  <a:t>를 적용시킨다</a:t>
                </a:r>
                <a:r>
                  <a:rPr lang="en-US" altLang="ko-KR" dirty="0" smtClean="0"/>
                  <a:t>.</a:t>
                </a:r>
              </a:p>
              <a:p>
                <a:pPr marL="914400" lvl="1" indent="-457200">
                  <a:buAutoNum type="arabicPeriod"/>
                </a:pPr>
                <a:endParaRPr lang="en-US" altLang="ko-KR" dirty="0" smtClean="0"/>
              </a:p>
              <a:p>
                <a:pPr marL="914400" lvl="1" indent="-457200">
                  <a:buAutoNum type="arabicPeriod"/>
                </a:pPr>
                <a:r>
                  <a:rPr lang="en-US" altLang="ko-KR" dirty="0" smtClean="0"/>
                  <a:t>Harris</a:t>
                </a:r>
                <a:r>
                  <a:rPr lang="ko-KR" altLang="en-US" dirty="0" smtClean="0"/>
                  <a:t>의 경우</a:t>
                </a:r>
                <a:endParaRPr lang="en-US" altLang="ko-KR" dirty="0" smtClean="0"/>
              </a:p>
              <a:p>
                <a:pPr marL="914400" lvl="2" indent="0">
                  <a:buNone/>
                </a:pPr>
                <a:r>
                  <a:rPr lang="en-US" altLang="ko-KR" dirty="0" smtClean="0"/>
                  <a:t>-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det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ko-KR" dirty="0"/>
                  <a:t>–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𝑡𝑟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</m:d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dirty="0" smtClean="0"/>
              </a:p>
              <a:p>
                <a:pPr marL="914400" lvl="2" indent="0">
                  <a:buNone/>
                </a:pPr>
                <a:endParaRPr lang="en-US" altLang="ko-KR" dirty="0" smtClean="0"/>
              </a:p>
              <a:p>
                <a:pPr marL="914400" lvl="1" indent="-457200">
                  <a:buAutoNum type="arabicPeriod" startAt="4"/>
                </a:pPr>
                <a:r>
                  <a:rPr lang="en-US" altLang="ko-KR" dirty="0" err="1" smtClean="0"/>
                  <a:t>Kanade&amp;Tomasi</a:t>
                </a:r>
                <a:r>
                  <a:rPr lang="ko-KR" altLang="en-US" dirty="0" smtClean="0"/>
                  <a:t>의 경우</a:t>
                </a:r>
                <a:endParaRPr lang="en-US" altLang="ko-KR" dirty="0" smtClean="0"/>
              </a:p>
              <a:p>
                <a:pPr lvl="2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= </m:t>
                    </m:r>
                    <m:func>
                      <m:func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n-US" altLang="ko-KR" dirty="0" smtClean="0"/>
              </a:p>
              <a:p>
                <a:pPr lvl="2">
                  <a:buFontTx/>
                  <a:buChar char="-"/>
                </a:pPr>
                <a:endParaRPr lang="en-US" altLang="ko-KR" dirty="0"/>
              </a:p>
              <a:p>
                <a:pPr marL="457200" lvl="1" indent="0">
                  <a:buNone/>
                </a:pPr>
                <a:r>
                  <a:rPr lang="en-US" altLang="ko-KR" dirty="0" smtClean="0"/>
                  <a:t>5.   </a:t>
                </a:r>
                <a:r>
                  <a:rPr lang="ko-KR" altLang="en-US" dirty="0" smtClean="0"/>
                  <a:t>지역 최대값 </a:t>
                </a:r>
                <a:r>
                  <a:rPr lang="en-US" altLang="ko-KR" dirty="0" smtClean="0"/>
                  <a:t>(local maxima)</a:t>
                </a:r>
                <a:r>
                  <a:rPr lang="ko-KR" altLang="en-US" dirty="0" smtClean="0"/>
                  <a:t>만을 남긴다</a:t>
                </a:r>
                <a:r>
                  <a:rPr lang="en-US" altLang="ko-KR" dirty="0" smtClean="0"/>
                  <a:t>.</a:t>
                </a: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58780131-A543-4B9C-87C4-8CB5CF1BA4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84" t="-228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원호 5"/>
          <p:cNvSpPr/>
          <p:nvPr/>
        </p:nvSpPr>
        <p:spPr>
          <a:xfrm rot="13296408">
            <a:off x="845573" y="3536675"/>
            <a:ext cx="1262690" cy="1732682"/>
          </a:xfrm>
          <a:prstGeom prst="arc">
            <a:avLst>
              <a:gd name="adj1" fmla="val 16591140"/>
              <a:gd name="adj2" fmla="val 20044597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218243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CL_theme_v4_Flat_r3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CL 4 Test">
      <a:majorFont>
        <a:latin typeface="Segoe UI"/>
        <a:ea typeface="맑은 고딕"/>
        <a:cs typeface=""/>
      </a:majorFont>
      <a:minorFont>
        <a:latin typeface="Segoe UI Emoji"/>
        <a:ea typeface="맑은 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MCL_theme_v4_Flat_r3" id="{26889AD8-8211-433A-AA46-A1160C3DF975}" vid="{6BA20E63-2188-46B7-9486-8A9769C0664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MCL_theme_v4_Flat_r3</Template>
  <TotalTime>67207</TotalTime>
  <Words>1097</Words>
  <Application>Microsoft Office PowerPoint</Application>
  <PresentationFormat>화면 슬라이드 쇼(4:3)</PresentationFormat>
  <Paragraphs>350</Paragraphs>
  <Slides>28</Slides>
  <Notes>28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29" baseType="lpstr">
      <vt:lpstr>MCL_theme_v4_Flat_r3</vt:lpstr>
      <vt:lpstr>Computer Graphics</vt:lpstr>
      <vt:lpstr>개요</vt:lpstr>
      <vt:lpstr>4주차 과제 리뷰</vt:lpstr>
      <vt:lpstr>4주차 과제 리뷰</vt:lpstr>
      <vt:lpstr>오류 정정</vt:lpstr>
      <vt:lpstr>오류 정정</vt:lpstr>
      <vt:lpstr>Interest points</vt:lpstr>
      <vt:lpstr>Corner detection</vt:lpstr>
      <vt:lpstr>Corner detection</vt:lpstr>
      <vt:lpstr>Corner detection</vt:lpstr>
      <vt:lpstr>Corner detection</vt:lpstr>
      <vt:lpstr>Corner detection</vt:lpstr>
      <vt:lpstr>Corner detection</vt:lpstr>
      <vt:lpstr>Corner detection</vt:lpstr>
      <vt:lpstr>Corner detection</vt:lpstr>
      <vt:lpstr>Corner detection</vt:lpstr>
      <vt:lpstr>Corner detection</vt:lpstr>
      <vt:lpstr>Corner detection</vt:lpstr>
      <vt:lpstr>Corner detection</vt:lpstr>
      <vt:lpstr>Corner detection</vt:lpstr>
      <vt:lpstr>내장 함수</vt:lpstr>
      <vt:lpstr>내장 함수</vt:lpstr>
      <vt:lpstr>내장 함수</vt:lpstr>
      <vt:lpstr>내장 함수</vt:lpstr>
      <vt:lpstr>과제</vt:lpstr>
      <vt:lpstr>과제</vt:lpstr>
      <vt:lpstr>과제</vt:lpstr>
      <vt:lpstr>과제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개인화된 시각 사전을 이용한 유치(幼稚) 단계 컴퓨터 비전 및 시각 비서 시스템 구현 Computerized Preschool Vision and Visual Secretary System Using Idiosyncratic Dictionary</dc:title>
  <dc:creator>Yeong Jun Koh</dc:creator>
  <cp:lastModifiedBy>gunnotebook</cp:lastModifiedBy>
  <cp:revision>1720</cp:revision>
  <cp:lastPrinted>2017-11-29T14:39:10Z</cp:lastPrinted>
  <dcterms:created xsi:type="dcterms:W3CDTF">2015-03-23T04:10:52Z</dcterms:created>
  <dcterms:modified xsi:type="dcterms:W3CDTF">2019-10-15T08:06:06Z</dcterms:modified>
</cp:coreProperties>
</file>